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sldIdLst>
    <p:sldId id="284" r:id="rId2"/>
    <p:sldId id="285" r:id="rId3"/>
    <p:sldId id="319" r:id="rId4"/>
    <p:sldId id="291" r:id="rId5"/>
    <p:sldId id="293" r:id="rId6"/>
    <p:sldId id="294" r:id="rId7"/>
    <p:sldId id="295" r:id="rId8"/>
    <p:sldId id="296" r:id="rId9"/>
    <p:sldId id="297" r:id="rId10"/>
    <p:sldId id="298" r:id="rId11"/>
    <p:sldId id="335" r:id="rId12"/>
    <p:sldId id="301" r:id="rId13"/>
    <p:sldId id="343" r:id="rId14"/>
    <p:sldId id="339" r:id="rId15"/>
    <p:sldId id="340" r:id="rId16"/>
    <p:sldId id="341" r:id="rId17"/>
    <p:sldId id="342" r:id="rId18"/>
    <p:sldId id="347" r:id="rId19"/>
    <p:sldId id="344" r:id="rId20"/>
    <p:sldId id="302" r:id="rId21"/>
    <p:sldId id="303" r:id="rId22"/>
    <p:sldId id="326" r:id="rId23"/>
    <p:sldId id="304" r:id="rId24"/>
    <p:sldId id="330" r:id="rId25"/>
    <p:sldId id="306" r:id="rId26"/>
    <p:sldId id="333" r:id="rId27"/>
    <p:sldId id="338" r:id="rId28"/>
    <p:sldId id="305" r:id="rId29"/>
    <p:sldId id="327" r:id="rId30"/>
    <p:sldId id="332" r:id="rId31"/>
    <p:sldId id="324" r:id="rId32"/>
    <p:sldId id="320" r:id="rId33"/>
    <p:sldId id="309" r:id="rId34"/>
    <p:sldId id="313" r:id="rId35"/>
    <p:sldId id="310" r:id="rId36"/>
    <p:sldId id="311" r:id="rId37"/>
    <p:sldId id="312" r:id="rId38"/>
    <p:sldId id="314" r:id="rId39"/>
    <p:sldId id="315" r:id="rId40"/>
    <p:sldId id="316" r:id="rId41"/>
    <p:sldId id="322" r:id="rId42"/>
    <p:sldId id="317" r:id="rId43"/>
    <p:sldId id="318" r:id="rId44"/>
    <p:sldId id="323" r:id="rId45"/>
    <p:sldId id="336" r:id="rId46"/>
    <p:sldId id="325" r:id="rId4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34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262EAE-41F9-4996-9999-11AC860C4A5E}" type="datetimeFigureOut">
              <a:rPr lang="zh-CN" altLang="en-US" smtClean="0"/>
              <a:t>2016/8/30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9E71F6-EFAF-4D10-82F7-6442EDE025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5347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E71F6-EFAF-4D10-82F7-6442EDE0250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5037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2016/8/30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emf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emf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30.wmf"/><Relationship Id="rId4" Type="http://schemas.openxmlformats.org/officeDocument/2006/relationships/oleObject" Target="../embeddings/oleObject6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32.wmf"/><Relationship Id="rId4" Type="http://schemas.openxmlformats.org/officeDocument/2006/relationships/oleObject" Target="../embeddings/oleObject7.bin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36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37.w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0.png"/><Relationship Id="rId5" Type="http://schemas.openxmlformats.org/officeDocument/2006/relationships/image" Target="../media/image350.png"/><Relationship Id="rId4" Type="http://schemas.openxmlformats.org/officeDocument/2006/relationships/image" Target="../media/image34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8.png"/><Relationship Id="rId5" Type="http://schemas.openxmlformats.org/officeDocument/2006/relationships/image" Target="../media/image30.wmf"/><Relationship Id="rId4" Type="http://schemas.openxmlformats.org/officeDocument/2006/relationships/oleObject" Target="../embeddings/oleObject10.bin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39.w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5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altLang="zh-CN" sz="3600" b="1" dirty="0" smtClean="0">
                <a:solidFill>
                  <a:srgbClr val="0000FF"/>
                </a:solidFill>
              </a:rPr>
              <a:t>Development and applications of </a:t>
            </a:r>
            <a:br>
              <a:rPr lang="en-US" altLang="zh-CN" sz="3600" b="1" dirty="0" smtClean="0">
                <a:solidFill>
                  <a:srgbClr val="0000FF"/>
                </a:solidFill>
              </a:rPr>
            </a:br>
            <a:r>
              <a:rPr lang="en-US" altLang="zh-CN" sz="3600" b="1" dirty="0" smtClean="0">
                <a:solidFill>
                  <a:srgbClr val="0000FF"/>
                </a:solidFill>
              </a:rPr>
              <a:t>singular-mode functional renormalization group</a:t>
            </a:r>
            <a:endParaRPr lang="zh-CN" altLang="en-US" sz="3600" b="1" dirty="0">
              <a:solidFill>
                <a:srgbClr val="0000FF"/>
              </a:solidFill>
            </a:endParaRPr>
          </a:p>
        </p:txBody>
      </p:sp>
      <p:sp>
        <p:nvSpPr>
          <p:cNvPr id="4" name="副标题 3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altLang="zh-CN" dirty="0" err="1" smtClean="0">
                <a:solidFill>
                  <a:srgbClr val="0000FF"/>
                </a:solidFill>
              </a:rPr>
              <a:t>Qiang-Hua</a:t>
            </a:r>
            <a:r>
              <a:rPr lang="en-US" altLang="zh-CN" dirty="0" smtClean="0">
                <a:solidFill>
                  <a:srgbClr val="0000FF"/>
                </a:solidFill>
              </a:rPr>
              <a:t> Wang</a:t>
            </a:r>
          </a:p>
          <a:p>
            <a:endParaRPr lang="en-US" altLang="zh-CN" dirty="0" smtClean="0">
              <a:solidFill>
                <a:srgbClr val="0000FF"/>
              </a:solidFill>
            </a:endParaRPr>
          </a:p>
          <a:p>
            <a:r>
              <a:rPr lang="en-US" altLang="zh-CN" dirty="0" smtClean="0">
                <a:solidFill>
                  <a:srgbClr val="0000FF"/>
                </a:solidFill>
              </a:rPr>
              <a:t>National Laboratory of Solid State Microstructures and School of Physics, Nanjing University, Nanjing 210093</a:t>
            </a:r>
          </a:p>
          <a:p>
            <a:endParaRPr lang="en-US" altLang="zh-CN" dirty="0" smtClean="0">
              <a:solidFill>
                <a:srgbClr val="0000FF"/>
              </a:solidFill>
            </a:endParaRPr>
          </a:p>
          <a:p>
            <a:endParaRPr lang="en-US" altLang="zh-CN" dirty="0" smtClean="0">
              <a:solidFill>
                <a:srgbClr val="0000FF"/>
              </a:solidFill>
            </a:endParaRPr>
          </a:p>
          <a:p>
            <a:endParaRPr lang="zh-CN" altLang="en-US" dirty="0"/>
          </a:p>
        </p:txBody>
      </p:sp>
      <p:pic>
        <p:nvPicPr>
          <p:cNvPr id="5" name="Picture 4" descr="http://img5.imgtn.bdimg.com/it/u=1606665686,3769306543&amp;fm=21&amp;gp=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452561" cy="1826078"/>
          </a:xfrm>
          <a:prstGeom prst="rect">
            <a:avLst/>
          </a:prstGeom>
          <a:noFill/>
        </p:spPr>
      </p:pic>
      <p:pic>
        <p:nvPicPr>
          <p:cNvPr id="6" name="Picture 2" descr="http://img5.imgtn.bdimg.com/it/u=4225721469,457975638&amp;fm=21&amp;gp=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76975" y="0"/>
            <a:ext cx="2867025" cy="20955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347864" y="543707"/>
            <a:ext cx="2686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0000FF"/>
                </a:solidFill>
              </a:rPr>
              <a:t>Summer School, NJU 2016</a:t>
            </a:r>
            <a:endParaRPr lang="zh-CN" altLang="en-US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z="3600" dirty="0" smtClean="0">
                <a:solidFill>
                  <a:srgbClr val="0000FF"/>
                </a:solidFill>
              </a:rPr>
              <a:t>How marginal 4-point interaction vertices become relevant: ladder/bubble diagrams</a:t>
            </a:r>
            <a:endParaRPr lang="zh-CN" altLang="en-US" sz="3600" dirty="0">
              <a:solidFill>
                <a:srgbClr val="0000FF"/>
              </a:solidFill>
            </a:endParaRPr>
          </a:p>
        </p:txBody>
      </p:sp>
      <p:grpSp>
        <p:nvGrpSpPr>
          <p:cNvPr id="139" name="组合 138"/>
          <p:cNvGrpSpPr/>
          <p:nvPr/>
        </p:nvGrpSpPr>
        <p:grpSpPr>
          <a:xfrm>
            <a:off x="1857356" y="1857364"/>
            <a:ext cx="5214974" cy="4083873"/>
            <a:chOff x="1785918" y="1857364"/>
            <a:chExt cx="5214974" cy="4083873"/>
          </a:xfrm>
        </p:grpSpPr>
        <p:cxnSp>
          <p:nvCxnSpPr>
            <p:cNvPr id="6" name="直接连接符 5"/>
            <p:cNvCxnSpPr/>
            <p:nvPr/>
          </p:nvCxnSpPr>
          <p:spPr>
            <a:xfrm rot="5400000">
              <a:off x="1464447" y="2393149"/>
              <a:ext cx="1071570" cy="158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rot="5400000">
              <a:off x="2179621" y="2392355"/>
              <a:ext cx="1071570" cy="158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rot="5400000">
              <a:off x="2536811" y="2392355"/>
              <a:ext cx="1071570" cy="158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直接箭头连接符 9"/>
            <p:cNvCxnSpPr/>
            <p:nvPr/>
          </p:nvCxnSpPr>
          <p:spPr>
            <a:xfrm>
              <a:off x="2500298" y="1857364"/>
              <a:ext cx="785818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箭头连接符 10"/>
            <p:cNvCxnSpPr/>
            <p:nvPr/>
          </p:nvCxnSpPr>
          <p:spPr>
            <a:xfrm>
              <a:off x="2500298" y="2928934"/>
              <a:ext cx="785818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2214546" y="2202412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+</a:t>
              </a:r>
              <a:endParaRPr lang="zh-CN" alt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286116" y="2187122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+</a:t>
              </a:r>
              <a:endParaRPr lang="zh-CN" altLang="en-US" dirty="0"/>
            </a:p>
          </p:txBody>
        </p:sp>
        <p:cxnSp>
          <p:nvCxnSpPr>
            <p:cNvPr id="33" name="直接箭头连接符 32"/>
            <p:cNvCxnSpPr/>
            <p:nvPr/>
          </p:nvCxnSpPr>
          <p:spPr>
            <a:xfrm>
              <a:off x="1857356" y="1857364"/>
              <a:ext cx="285752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箭头连接符 33"/>
            <p:cNvCxnSpPr/>
            <p:nvPr/>
          </p:nvCxnSpPr>
          <p:spPr>
            <a:xfrm>
              <a:off x="1857356" y="2928934"/>
              <a:ext cx="285752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rot="5400000">
              <a:off x="3251191" y="2392355"/>
              <a:ext cx="1071570" cy="158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rot="5400000">
              <a:off x="3608381" y="2392355"/>
              <a:ext cx="1071570" cy="158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直接箭头连接符 44"/>
            <p:cNvCxnSpPr/>
            <p:nvPr/>
          </p:nvCxnSpPr>
          <p:spPr>
            <a:xfrm>
              <a:off x="3571868" y="1857364"/>
              <a:ext cx="1143008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箭头连接符 45"/>
            <p:cNvCxnSpPr/>
            <p:nvPr/>
          </p:nvCxnSpPr>
          <p:spPr>
            <a:xfrm>
              <a:off x="3571868" y="2928934"/>
              <a:ext cx="1143008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 rot="5400000">
              <a:off x="3965571" y="2392355"/>
              <a:ext cx="1071570" cy="158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 rot="5400000">
              <a:off x="4679951" y="2392355"/>
              <a:ext cx="1071570" cy="158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/>
          </p:nvCxnSpPr>
          <p:spPr>
            <a:xfrm rot="5400000">
              <a:off x="5037141" y="2392355"/>
              <a:ext cx="1071570" cy="158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直接箭头连接符 60"/>
            <p:cNvCxnSpPr/>
            <p:nvPr/>
          </p:nvCxnSpPr>
          <p:spPr>
            <a:xfrm>
              <a:off x="5000628" y="1857364"/>
              <a:ext cx="1928826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箭头连接符 61"/>
            <p:cNvCxnSpPr/>
            <p:nvPr/>
          </p:nvCxnSpPr>
          <p:spPr>
            <a:xfrm>
              <a:off x="5000628" y="2928934"/>
              <a:ext cx="1928826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 rot="5400000">
              <a:off x="5394331" y="2392355"/>
              <a:ext cx="1071570" cy="158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/>
          </p:nvCxnSpPr>
          <p:spPr>
            <a:xfrm rot="5400000">
              <a:off x="6180149" y="2392355"/>
              <a:ext cx="1071570" cy="158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7" name="TextBox 66"/>
            <p:cNvSpPr txBox="1"/>
            <p:nvPr/>
          </p:nvSpPr>
          <p:spPr>
            <a:xfrm>
              <a:off x="6072198" y="2214554"/>
              <a:ext cx="5164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……</a:t>
              </a:r>
              <a:endParaRPr lang="zh-CN" altLang="en-US" dirty="0"/>
            </a:p>
          </p:txBody>
        </p:sp>
        <p:cxnSp>
          <p:nvCxnSpPr>
            <p:cNvPr id="68" name="直接连接符 67"/>
            <p:cNvCxnSpPr/>
            <p:nvPr/>
          </p:nvCxnSpPr>
          <p:spPr>
            <a:xfrm rot="5400000">
              <a:off x="1464447" y="4036223"/>
              <a:ext cx="1071570" cy="158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 rot="5400000">
              <a:off x="2179621" y="4035429"/>
              <a:ext cx="1071570" cy="158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 rot="5400000">
              <a:off x="2536811" y="4035429"/>
              <a:ext cx="1071570" cy="158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71" name="直接箭头连接符 70"/>
            <p:cNvCxnSpPr/>
            <p:nvPr/>
          </p:nvCxnSpPr>
          <p:spPr>
            <a:xfrm>
              <a:off x="2500298" y="3500438"/>
              <a:ext cx="785818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箭头连接符 71"/>
            <p:cNvCxnSpPr/>
            <p:nvPr/>
          </p:nvCxnSpPr>
          <p:spPr>
            <a:xfrm rot="10800000">
              <a:off x="2428860" y="4572008"/>
              <a:ext cx="928694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TextBox 72"/>
            <p:cNvSpPr txBox="1"/>
            <p:nvPr/>
          </p:nvSpPr>
          <p:spPr>
            <a:xfrm>
              <a:off x="2214546" y="3845486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+</a:t>
              </a:r>
              <a:endParaRPr lang="zh-CN" altLang="en-US" dirty="0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286116" y="3830196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+</a:t>
              </a:r>
              <a:endParaRPr lang="zh-CN" altLang="en-US" dirty="0"/>
            </a:p>
          </p:txBody>
        </p:sp>
        <p:cxnSp>
          <p:nvCxnSpPr>
            <p:cNvPr id="75" name="直接箭头连接符 74"/>
            <p:cNvCxnSpPr/>
            <p:nvPr/>
          </p:nvCxnSpPr>
          <p:spPr>
            <a:xfrm>
              <a:off x="1857356" y="3500438"/>
              <a:ext cx="285752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箭头连接符 75"/>
            <p:cNvCxnSpPr/>
            <p:nvPr/>
          </p:nvCxnSpPr>
          <p:spPr>
            <a:xfrm rot="10800000">
              <a:off x="1785918" y="4572008"/>
              <a:ext cx="35719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 rot="5400000">
              <a:off x="3251191" y="4035429"/>
              <a:ext cx="1071570" cy="158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 rot="5400000">
              <a:off x="3608381" y="4035429"/>
              <a:ext cx="1071570" cy="158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79" name="直接箭头连接符 78"/>
            <p:cNvCxnSpPr/>
            <p:nvPr/>
          </p:nvCxnSpPr>
          <p:spPr>
            <a:xfrm>
              <a:off x="3571868" y="3500438"/>
              <a:ext cx="1143008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箭头连接符 79"/>
            <p:cNvCxnSpPr/>
            <p:nvPr/>
          </p:nvCxnSpPr>
          <p:spPr>
            <a:xfrm rot="10800000">
              <a:off x="3500430" y="4572008"/>
              <a:ext cx="1214446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80"/>
            <p:cNvCxnSpPr/>
            <p:nvPr/>
          </p:nvCxnSpPr>
          <p:spPr>
            <a:xfrm rot="5400000">
              <a:off x="3965571" y="4035429"/>
              <a:ext cx="1071570" cy="158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 rot="5400000">
              <a:off x="4679951" y="4035429"/>
              <a:ext cx="1071570" cy="158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 rot="5400000">
              <a:off x="5037141" y="4035429"/>
              <a:ext cx="1071570" cy="158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84" name="直接箭头连接符 83"/>
            <p:cNvCxnSpPr/>
            <p:nvPr/>
          </p:nvCxnSpPr>
          <p:spPr>
            <a:xfrm>
              <a:off x="5000628" y="3500438"/>
              <a:ext cx="1928826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接箭头连接符 84"/>
            <p:cNvCxnSpPr/>
            <p:nvPr/>
          </p:nvCxnSpPr>
          <p:spPr>
            <a:xfrm rot="10800000">
              <a:off x="4929190" y="4572008"/>
              <a:ext cx="2071702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 rot="5400000">
              <a:off x="5394331" y="4035429"/>
              <a:ext cx="1071570" cy="158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/>
            <p:nvPr/>
          </p:nvCxnSpPr>
          <p:spPr>
            <a:xfrm rot="5400000">
              <a:off x="6180149" y="4035429"/>
              <a:ext cx="1071570" cy="158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88" name="TextBox 87"/>
            <p:cNvSpPr txBox="1"/>
            <p:nvPr/>
          </p:nvSpPr>
          <p:spPr>
            <a:xfrm>
              <a:off x="6072198" y="3857628"/>
              <a:ext cx="5164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……</a:t>
              </a:r>
              <a:endParaRPr lang="zh-CN" altLang="en-US" dirty="0"/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4643438" y="2214554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+</a:t>
              </a:r>
              <a:endParaRPr lang="zh-CN" altLang="en-US" dirty="0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4643438" y="3857628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+</a:t>
              </a:r>
              <a:endParaRPr lang="zh-CN" altLang="en-US" dirty="0"/>
            </a:p>
          </p:txBody>
        </p:sp>
        <p:grpSp>
          <p:nvGrpSpPr>
            <p:cNvPr id="117" name="组合 116"/>
            <p:cNvGrpSpPr/>
            <p:nvPr/>
          </p:nvGrpSpPr>
          <p:grpSpPr>
            <a:xfrm rot="16200000">
              <a:off x="3352394" y="5077234"/>
              <a:ext cx="654849" cy="1073157"/>
              <a:chOff x="6000760" y="2786058"/>
              <a:chExt cx="785819" cy="1144595"/>
            </a:xfrm>
          </p:grpSpPr>
          <p:cxnSp>
            <p:nvCxnSpPr>
              <p:cNvPr id="118" name="直接连接符 117"/>
              <p:cNvCxnSpPr/>
              <p:nvPr/>
            </p:nvCxnSpPr>
            <p:spPr>
              <a:xfrm rot="5400000">
                <a:off x="6251587" y="2963859"/>
                <a:ext cx="357190" cy="1588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9" name="直接箭头连接符 118"/>
              <p:cNvCxnSpPr/>
              <p:nvPr/>
            </p:nvCxnSpPr>
            <p:spPr>
              <a:xfrm>
                <a:off x="6000760" y="2786058"/>
                <a:ext cx="785818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直接连接符 119"/>
              <p:cNvCxnSpPr/>
              <p:nvPr/>
            </p:nvCxnSpPr>
            <p:spPr>
              <a:xfrm rot="5400000">
                <a:off x="6251587" y="3749677"/>
                <a:ext cx="357190" cy="1588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1" name="直接箭头连接符 120"/>
              <p:cNvCxnSpPr/>
              <p:nvPr/>
            </p:nvCxnSpPr>
            <p:spPr>
              <a:xfrm>
                <a:off x="6000761" y="3929065"/>
                <a:ext cx="785818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2" name="椭圆 121"/>
              <p:cNvSpPr/>
              <p:nvPr/>
            </p:nvSpPr>
            <p:spPr>
              <a:xfrm>
                <a:off x="6143636" y="3143248"/>
                <a:ext cx="571504" cy="428628"/>
              </a:xfrm>
              <a:prstGeom prst="ellipse">
                <a:avLst/>
              </a:prstGeom>
              <a:no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125" name="直接连接符 124"/>
            <p:cNvCxnSpPr/>
            <p:nvPr/>
          </p:nvCxnSpPr>
          <p:spPr>
            <a:xfrm>
              <a:off x="4786314" y="5582987"/>
              <a:ext cx="222934" cy="1059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26" name="直接箭头连接符 125"/>
            <p:cNvCxnSpPr/>
            <p:nvPr/>
          </p:nvCxnSpPr>
          <p:spPr>
            <a:xfrm rot="16200000">
              <a:off x="4524870" y="5607363"/>
              <a:ext cx="523879" cy="991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接连接符 126"/>
            <p:cNvCxnSpPr/>
            <p:nvPr/>
          </p:nvCxnSpPr>
          <p:spPr>
            <a:xfrm>
              <a:off x="5276769" y="5582987"/>
              <a:ext cx="222934" cy="1059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28" name="直接箭头连接符 127"/>
            <p:cNvCxnSpPr/>
            <p:nvPr/>
          </p:nvCxnSpPr>
          <p:spPr>
            <a:xfrm rot="16200000">
              <a:off x="5730172" y="5594600"/>
              <a:ext cx="523879" cy="991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椭圆 128"/>
            <p:cNvSpPr/>
            <p:nvPr/>
          </p:nvSpPr>
          <p:spPr>
            <a:xfrm rot="16200000">
              <a:off x="4952507" y="5450286"/>
              <a:ext cx="381003" cy="267521"/>
            </a:xfrm>
            <a:prstGeom prst="ellipse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30" name="直接连接符 129"/>
            <p:cNvCxnSpPr/>
            <p:nvPr/>
          </p:nvCxnSpPr>
          <p:spPr>
            <a:xfrm>
              <a:off x="5768215" y="5559174"/>
              <a:ext cx="222934" cy="1059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31" name="椭圆 130"/>
            <p:cNvSpPr/>
            <p:nvPr/>
          </p:nvSpPr>
          <p:spPr>
            <a:xfrm rot="16200000">
              <a:off x="5443953" y="5426473"/>
              <a:ext cx="381003" cy="267521"/>
            </a:xfrm>
            <a:prstGeom prst="ellipse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32" name="直接连接符 131"/>
            <p:cNvCxnSpPr/>
            <p:nvPr/>
          </p:nvCxnSpPr>
          <p:spPr>
            <a:xfrm rot="10800000">
              <a:off x="1928794" y="5643578"/>
              <a:ext cx="714380" cy="158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34" name="直接箭头连接符 133"/>
            <p:cNvCxnSpPr/>
            <p:nvPr/>
          </p:nvCxnSpPr>
          <p:spPr>
            <a:xfrm rot="16200000">
              <a:off x="1602116" y="5613067"/>
              <a:ext cx="654848" cy="1489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直接箭头连接符 134"/>
            <p:cNvCxnSpPr/>
            <p:nvPr/>
          </p:nvCxnSpPr>
          <p:spPr>
            <a:xfrm rot="16200000">
              <a:off x="2316495" y="5613067"/>
              <a:ext cx="654848" cy="1489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136" name="TextBox 135"/>
            <p:cNvSpPr txBox="1"/>
            <p:nvPr/>
          </p:nvSpPr>
          <p:spPr>
            <a:xfrm>
              <a:off x="2714612" y="5429264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+</a:t>
              </a:r>
              <a:endParaRPr lang="zh-CN" altLang="en-US" dirty="0"/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4357686" y="5394402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+</a:t>
              </a:r>
              <a:endParaRPr lang="zh-CN" altLang="en-US" dirty="0"/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6215074" y="5357826"/>
              <a:ext cx="6319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+……</a:t>
              </a:r>
              <a:endParaRPr lang="zh-CN" altLang="en-US" dirty="0"/>
            </a:p>
          </p:txBody>
        </p:sp>
      </p:grpSp>
      <p:sp>
        <p:nvSpPr>
          <p:cNvPr id="140" name="TextBox 139"/>
          <p:cNvSpPr txBox="1"/>
          <p:nvPr/>
        </p:nvSpPr>
        <p:spPr>
          <a:xfrm>
            <a:off x="7143131" y="2214554"/>
            <a:ext cx="2000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0000FF"/>
                </a:solidFill>
              </a:rPr>
              <a:t>Cooper mechanism</a:t>
            </a:r>
            <a:endParaRPr lang="zh-CN" altLang="en-US" dirty="0">
              <a:solidFill>
                <a:srgbClr val="0000FF"/>
              </a:solidFill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7143131" y="3643314"/>
            <a:ext cx="2006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0000FF"/>
                </a:solidFill>
              </a:rPr>
              <a:t>RPA in spin channel</a:t>
            </a:r>
            <a:endParaRPr lang="zh-CN" altLang="en-US" dirty="0">
              <a:solidFill>
                <a:srgbClr val="0000FF"/>
              </a:solidFill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6894282" y="5357826"/>
            <a:ext cx="22497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0000FF"/>
                </a:solidFill>
              </a:rPr>
              <a:t>RPA in charge channel</a:t>
            </a:r>
            <a:endParaRPr lang="zh-CN" alt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>
                <a:solidFill>
                  <a:srgbClr val="0000FF"/>
                </a:solidFill>
              </a:rPr>
              <a:t>Channel overlap</a:t>
            </a:r>
            <a:endParaRPr lang="zh-CN" altLang="en-US" dirty="0">
              <a:solidFill>
                <a:srgbClr val="0000FF"/>
              </a:solidFill>
            </a:endParaRPr>
          </a:p>
        </p:txBody>
      </p:sp>
      <p:grpSp>
        <p:nvGrpSpPr>
          <p:cNvPr id="5" name="组合 17"/>
          <p:cNvGrpSpPr/>
          <p:nvPr/>
        </p:nvGrpSpPr>
        <p:grpSpPr>
          <a:xfrm>
            <a:off x="2428860" y="3357562"/>
            <a:ext cx="3205565" cy="1000136"/>
            <a:chOff x="1357291" y="1857363"/>
            <a:chExt cx="3205565" cy="1000136"/>
          </a:xfrm>
        </p:grpSpPr>
        <p:grpSp>
          <p:nvGrpSpPr>
            <p:cNvPr id="7" name="组合 7"/>
            <p:cNvGrpSpPr/>
            <p:nvPr/>
          </p:nvGrpSpPr>
          <p:grpSpPr>
            <a:xfrm>
              <a:off x="1643042" y="2143116"/>
              <a:ext cx="2643206" cy="414334"/>
              <a:chOff x="2214546" y="2553456"/>
              <a:chExt cx="4125116" cy="646936"/>
            </a:xfrm>
          </p:grpSpPr>
          <p:sp>
            <p:nvSpPr>
              <p:cNvPr id="3" name="椭圆 2"/>
              <p:cNvSpPr/>
              <p:nvPr/>
            </p:nvSpPr>
            <p:spPr>
              <a:xfrm>
                <a:off x="2214546" y="2571744"/>
                <a:ext cx="642942" cy="628648"/>
              </a:xfrm>
              <a:prstGeom prst="ellipse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椭圆 3"/>
              <p:cNvSpPr/>
              <p:nvPr/>
            </p:nvSpPr>
            <p:spPr>
              <a:xfrm>
                <a:off x="5696720" y="2553456"/>
                <a:ext cx="642942" cy="628648"/>
              </a:xfrm>
              <a:prstGeom prst="ellipse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任意多边形 5"/>
              <p:cNvSpPr/>
              <p:nvPr/>
            </p:nvSpPr>
            <p:spPr>
              <a:xfrm>
                <a:off x="2843784" y="2609088"/>
                <a:ext cx="2871224" cy="544068"/>
              </a:xfrm>
              <a:custGeom>
                <a:avLst/>
                <a:gdLst>
                  <a:gd name="connsiteX0" fmla="*/ 0 w 2967228"/>
                  <a:gd name="connsiteY0" fmla="*/ 271272 h 544068"/>
                  <a:gd name="connsiteX1" fmla="*/ 713232 w 2967228"/>
                  <a:gd name="connsiteY1" fmla="*/ 42672 h 544068"/>
                  <a:gd name="connsiteX2" fmla="*/ 1563624 w 2967228"/>
                  <a:gd name="connsiteY2" fmla="*/ 527304 h 544068"/>
                  <a:gd name="connsiteX3" fmla="*/ 2386584 w 2967228"/>
                  <a:gd name="connsiteY3" fmla="*/ 143256 h 544068"/>
                  <a:gd name="connsiteX4" fmla="*/ 2880360 w 2967228"/>
                  <a:gd name="connsiteY4" fmla="*/ 179832 h 544068"/>
                  <a:gd name="connsiteX5" fmla="*/ 2907792 w 2967228"/>
                  <a:gd name="connsiteY5" fmla="*/ 198120 h 544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67228" h="544068">
                    <a:moveTo>
                      <a:pt x="0" y="271272"/>
                    </a:moveTo>
                    <a:cubicBezTo>
                      <a:pt x="226314" y="135636"/>
                      <a:pt x="452628" y="0"/>
                      <a:pt x="713232" y="42672"/>
                    </a:cubicBezTo>
                    <a:cubicBezTo>
                      <a:pt x="973836" y="85344"/>
                      <a:pt x="1284732" y="510540"/>
                      <a:pt x="1563624" y="527304"/>
                    </a:cubicBezTo>
                    <a:cubicBezTo>
                      <a:pt x="1842516" y="544068"/>
                      <a:pt x="2167128" y="201168"/>
                      <a:pt x="2386584" y="143256"/>
                    </a:cubicBezTo>
                    <a:cubicBezTo>
                      <a:pt x="2606040" y="85344"/>
                      <a:pt x="2793492" y="170688"/>
                      <a:pt x="2880360" y="179832"/>
                    </a:cubicBezTo>
                    <a:cubicBezTo>
                      <a:pt x="2967228" y="188976"/>
                      <a:pt x="2937510" y="193548"/>
                      <a:pt x="2907792" y="198120"/>
                    </a:cubicBezTo>
                  </a:path>
                </a:pathLst>
              </a:cu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10" name="直接箭头连接符 9"/>
            <p:cNvCxnSpPr>
              <a:endCxn id="3" idx="1"/>
            </p:cNvCxnSpPr>
            <p:nvPr/>
          </p:nvCxnSpPr>
          <p:spPr>
            <a:xfrm rot="16200000" flipH="1">
              <a:off x="1352119" y="1862535"/>
              <a:ext cx="356427" cy="34608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" name="直接箭头连接符 10"/>
            <p:cNvCxnSpPr/>
            <p:nvPr/>
          </p:nvCxnSpPr>
          <p:spPr>
            <a:xfrm rot="5400000">
              <a:off x="1393010" y="2536027"/>
              <a:ext cx="357192" cy="28575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" name="直接箭头连接符 12"/>
            <p:cNvCxnSpPr/>
            <p:nvPr/>
          </p:nvCxnSpPr>
          <p:spPr>
            <a:xfrm flipV="1">
              <a:off x="4214811" y="1928804"/>
              <a:ext cx="285753" cy="28575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" name="直接箭头连接符 14"/>
            <p:cNvCxnSpPr/>
            <p:nvPr/>
          </p:nvCxnSpPr>
          <p:spPr>
            <a:xfrm rot="16200000" flipV="1">
              <a:off x="4205668" y="2472876"/>
              <a:ext cx="357188" cy="3571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8" name="组合 18"/>
          <p:cNvGrpSpPr/>
          <p:nvPr/>
        </p:nvGrpSpPr>
        <p:grpSpPr>
          <a:xfrm>
            <a:off x="2428860" y="1714488"/>
            <a:ext cx="3205565" cy="1000136"/>
            <a:chOff x="1357291" y="1857363"/>
            <a:chExt cx="3205565" cy="1000136"/>
          </a:xfrm>
        </p:grpSpPr>
        <p:grpSp>
          <p:nvGrpSpPr>
            <p:cNvPr id="9" name="组合 7"/>
            <p:cNvGrpSpPr/>
            <p:nvPr/>
          </p:nvGrpSpPr>
          <p:grpSpPr>
            <a:xfrm>
              <a:off x="1643042" y="2143116"/>
              <a:ext cx="2643206" cy="414334"/>
              <a:chOff x="2214546" y="2553456"/>
              <a:chExt cx="4125116" cy="646936"/>
            </a:xfrm>
          </p:grpSpPr>
          <p:sp>
            <p:nvSpPr>
              <p:cNvPr id="25" name="椭圆 2"/>
              <p:cNvSpPr/>
              <p:nvPr/>
            </p:nvSpPr>
            <p:spPr>
              <a:xfrm>
                <a:off x="2214546" y="2571744"/>
                <a:ext cx="642942" cy="628648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5696720" y="2553456"/>
                <a:ext cx="642942" cy="628648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任意多边形 26"/>
              <p:cNvSpPr/>
              <p:nvPr/>
            </p:nvSpPr>
            <p:spPr>
              <a:xfrm>
                <a:off x="2843784" y="2609088"/>
                <a:ext cx="2871224" cy="544068"/>
              </a:xfrm>
              <a:custGeom>
                <a:avLst/>
                <a:gdLst>
                  <a:gd name="connsiteX0" fmla="*/ 0 w 2967228"/>
                  <a:gd name="connsiteY0" fmla="*/ 271272 h 544068"/>
                  <a:gd name="connsiteX1" fmla="*/ 713232 w 2967228"/>
                  <a:gd name="connsiteY1" fmla="*/ 42672 h 544068"/>
                  <a:gd name="connsiteX2" fmla="*/ 1563624 w 2967228"/>
                  <a:gd name="connsiteY2" fmla="*/ 527304 h 544068"/>
                  <a:gd name="connsiteX3" fmla="*/ 2386584 w 2967228"/>
                  <a:gd name="connsiteY3" fmla="*/ 143256 h 544068"/>
                  <a:gd name="connsiteX4" fmla="*/ 2880360 w 2967228"/>
                  <a:gd name="connsiteY4" fmla="*/ 179832 h 544068"/>
                  <a:gd name="connsiteX5" fmla="*/ 2907792 w 2967228"/>
                  <a:gd name="connsiteY5" fmla="*/ 198120 h 544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67228" h="544068">
                    <a:moveTo>
                      <a:pt x="0" y="271272"/>
                    </a:moveTo>
                    <a:cubicBezTo>
                      <a:pt x="226314" y="135636"/>
                      <a:pt x="452628" y="0"/>
                      <a:pt x="713232" y="42672"/>
                    </a:cubicBezTo>
                    <a:cubicBezTo>
                      <a:pt x="973836" y="85344"/>
                      <a:pt x="1284732" y="510540"/>
                      <a:pt x="1563624" y="527304"/>
                    </a:cubicBezTo>
                    <a:cubicBezTo>
                      <a:pt x="1842516" y="544068"/>
                      <a:pt x="2167128" y="201168"/>
                      <a:pt x="2386584" y="143256"/>
                    </a:cubicBezTo>
                    <a:cubicBezTo>
                      <a:pt x="2606040" y="85344"/>
                      <a:pt x="2793492" y="170688"/>
                      <a:pt x="2880360" y="179832"/>
                    </a:cubicBezTo>
                    <a:cubicBezTo>
                      <a:pt x="2967228" y="188976"/>
                      <a:pt x="2937510" y="193548"/>
                      <a:pt x="2907792" y="198120"/>
                    </a:cubicBezTo>
                  </a:path>
                </a:pathLst>
              </a:custGeom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21" name="直接箭头连接符 20"/>
            <p:cNvCxnSpPr/>
            <p:nvPr/>
          </p:nvCxnSpPr>
          <p:spPr>
            <a:xfrm rot="16200000" flipH="1">
              <a:off x="1352119" y="1862535"/>
              <a:ext cx="356427" cy="34608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2" name="直接箭头连接符 21"/>
            <p:cNvCxnSpPr/>
            <p:nvPr/>
          </p:nvCxnSpPr>
          <p:spPr>
            <a:xfrm rot="5400000">
              <a:off x="1393010" y="2536027"/>
              <a:ext cx="357192" cy="28575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箭头连接符 22"/>
            <p:cNvCxnSpPr/>
            <p:nvPr/>
          </p:nvCxnSpPr>
          <p:spPr>
            <a:xfrm flipV="1">
              <a:off x="4214811" y="1928804"/>
              <a:ext cx="285753" cy="28575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箭头连接符 23"/>
            <p:cNvCxnSpPr/>
            <p:nvPr/>
          </p:nvCxnSpPr>
          <p:spPr>
            <a:xfrm rot="16200000" flipV="1">
              <a:off x="4205668" y="2472876"/>
              <a:ext cx="357188" cy="3571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12" name="组合 7"/>
          <p:cNvGrpSpPr/>
          <p:nvPr/>
        </p:nvGrpSpPr>
        <p:grpSpPr>
          <a:xfrm>
            <a:off x="2714611" y="5214951"/>
            <a:ext cx="2643206" cy="414334"/>
            <a:chOff x="2214546" y="2553456"/>
            <a:chExt cx="4125116" cy="646936"/>
          </a:xfrm>
        </p:grpSpPr>
        <p:sp>
          <p:nvSpPr>
            <p:cNvPr id="34" name="椭圆 2"/>
            <p:cNvSpPr/>
            <p:nvPr/>
          </p:nvSpPr>
          <p:spPr>
            <a:xfrm>
              <a:off x="2214546" y="2571744"/>
              <a:ext cx="642942" cy="628648"/>
            </a:xfrm>
            <a:prstGeom prst="ellipse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5696720" y="2553456"/>
              <a:ext cx="642942" cy="628648"/>
            </a:xfrm>
            <a:prstGeom prst="ellipse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2843784" y="2609088"/>
              <a:ext cx="2871224" cy="544068"/>
            </a:xfrm>
            <a:custGeom>
              <a:avLst/>
              <a:gdLst>
                <a:gd name="connsiteX0" fmla="*/ 0 w 2967228"/>
                <a:gd name="connsiteY0" fmla="*/ 271272 h 544068"/>
                <a:gd name="connsiteX1" fmla="*/ 713232 w 2967228"/>
                <a:gd name="connsiteY1" fmla="*/ 42672 h 544068"/>
                <a:gd name="connsiteX2" fmla="*/ 1563624 w 2967228"/>
                <a:gd name="connsiteY2" fmla="*/ 527304 h 544068"/>
                <a:gd name="connsiteX3" fmla="*/ 2386584 w 2967228"/>
                <a:gd name="connsiteY3" fmla="*/ 143256 h 544068"/>
                <a:gd name="connsiteX4" fmla="*/ 2880360 w 2967228"/>
                <a:gd name="connsiteY4" fmla="*/ 179832 h 544068"/>
                <a:gd name="connsiteX5" fmla="*/ 2907792 w 2967228"/>
                <a:gd name="connsiteY5" fmla="*/ 198120 h 54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67228" h="544068">
                  <a:moveTo>
                    <a:pt x="0" y="271272"/>
                  </a:moveTo>
                  <a:cubicBezTo>
                    <a:pt x="226314" y="135636"/>
                    <a:pt x="452628" y="0"/>
                    <a:pt x="713232" y="42672"/>
                  </a:cubicBezTo>
                  <a:cubicBezTo>
                    <a:pt x="973836" y="85344"/>
                    <a:pt x="1284732" y="510540"/>
                    <a:pt x="1563624" y="527304"/>
                  </a:cubicBezTo>
                  <a:cubicBezTo>
                    <a:pt x="1842516" y="544068"/>
                    <a:pt x="2167128" y="201168"/>
                    <a:pt x="2386584" y="143256"/>
                  </a:cubicBezTo>
                  <a:cubicBezTo>
                    <a:pt x="2606040" y="85344"/>
                    <a:pt x="2793492" y="170688"/>
                    <a:pt x="2880360" y="179832"/>
                  </a:cubicBezTo>
                  <a:cubicBezTo>
                    <a:pt x="2967228" y="188976"/>
                    <a:pt x="2937510" y="193548"/>
                    <a:pt x="2907792" y="198120"/>
                  </a:cubicBezTo>
                </a:path>
              </a:pathLst>
            </a:cu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30" name="直接箭头连接符 29"/>
          <p:cNvCxnSpPr/>
          <p:nvPr/>
        </p:nvCxnSpPr>
        <p:spPr>
          <a:xfrm rot="16200000" flipH="1">
            <a:off x="2423688" y="4934370"/>
            <a:ext cx="356427" cy="3460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1" name="直接箭头连接符 30"/>
          <p:cNvCxnSpPr/>
          <p:nvPr/>
        </p:nvCxnSpPr>
        <p:spPr>
          <a:xfrm rot="16200000" flipH="1">
            <a:off x="5311742" y="5526064"/>
            <a:ext cx="299282" cy="34608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/>
          <p:nvPr/>
        </p:nvCxnSpPr>
        <p:spPr>
          <a:xfrm flipV="1">
            <a:off x="5286380" y="5000639"/>
            <a:ext cx="285753" cy="2857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3" name="直接箭头连接符 32"/>
          <p:cNvCxnSpPr/>
          <p:nvPr/>
        </p:nvCxnSpPr>
        <p:spPr>
          <a:xfrm rot="5400000" flipH="1" flipV="1">
            <a:off x="2464579" y="5607859"/>
            <a:ext cx="357190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000232" y="1500174"/>
            <a:ext cx="449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1,s</a:t>
            </a:r>
            <a:endParaRPr lang="zh-CN" alt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2122574" y="2500306"/>
            <a:ext cx="449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4,s</a:t>
            </a:r>
            <a:endParaRPr lang="zh-CN" alt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5565328" y="2500306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2,s’</a:t>
            </a:r>
            <a:endParaRPr lang="zh-CN" alt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5500694" y="1630908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3,s’</a:t>
            </a:r>
            <a:endParaRPr lang="zh-CN" alt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2051136" y="3131106"/>
            <a:ext cx="449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1,s</a:t>
            </a:r>
            <a:endParaRPr lang="zh-CN" alt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2071670" y="4131238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3,s’</a:t>
            </a:r>
            <a:endParaRPr lang="zh-CN" alt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5572132" y="4143380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2,s’</a:t>
            </a:r>
            <a:endParaRPr lang="zh-CN" alt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5500694" y="3143248"/>
            <a:ext cx="449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4,s</a:t>
            </a:r>
            <a:endParaRPr lang="zh-CN" alt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2000232" y="4714884"/>
            <a:ext cx="449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1,s</a:t>
            </a:r>
            <a:endParaRPr lang="zh-CN" alt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2064866" y="5702874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2,s’</a:t>
            </a:r>
            <a:endParaRPr lang="zh-CN" alt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5572132" y="4786322"/>
            <a:ext cx="449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4,s</a:t>
            </a:r>
            <a:endParaRPr lang="zh-CN" alt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5643570" y="5643578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3,s’</a:t>
            </a:r>
            <a:endParaRPr lang="zh-CN" alt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6858016" y="1357298"/>
            <a:ext cx="154260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0000FF"/>
                </a:solidFill>
              </a:rPr>
              <a:t>V(1,2,3,4) </a:t>
            </a:r>
          </a:p>
          <a:p>
            <a:r>
              <a:rPr lang="en-US" altLang="zh-CN" dirty="0" smtClean="0">
                <a:solidFill>
                  <a:srgbClr val="0000FF"/>
                </a:solidFill>
              </a:rPr>
              <a:t>    </a:t>
            </a:r>
          </a:p>
          <a:p>
            <a:r>
              <a:rPr lang="en-US" altLang="zh-CN" dirty="0" smtClean="0">
                <a:solidFill>
                  <a:srgbClr val="0000FF"/>
                </a:solidFill>
              </a:rPr>
              <a:t>Direct channel</a:t>
            </a:r>
          </a:p>
          <a:p>
            <a:r>
              <a:rPr lang="en-US" altLang="zh-CN" dirty="0" smtClean="0">
                <a:solidFill>
                  <a:srgbClr val="0000FF"/>
                </a:solidFill>
              </a:rPr>
              <a:t>D[(1,4),  (3,2)]</a:t>
            </a:r>
            <a:endParaRPr lang="zh-CN" altLang="en-US" dirty="0">
              <a:solidFill>
                <a:srgbClr val="0000FF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858016" y="3500438"/>
            <a:ext cx="17647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0000FF"/>
                </a:solidFill>
              </a:rPr>
              <a:t>Crossing channel</a:t>
            </a:r>
          </a:p>
          <a:p>
            <a:r>
              <a:rPr lang="en-US" altLang="zh-CN" dirty="0" smtClean="0">
                <a:solidFill>
                  <a:srgbClr val="0000FF"/>
                </a:solidFill>
              </a:rPr>
              <a:t>C[(1,3), (4,2)]</a:t>
            </a:r>
            <a:endParaRPr lang="zh-CN" altLang="en-US" dirty="0">
              <a:solidFill>
                <a:srgbClr val="0000FF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827362" y="5000636"/>
            <a:ext cx="16737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0000FF"/>
                </a:solidFill>
              </a:rPr>
              <a:t>Pairing  channel</a:t>
            </a:r>
          </a:p>
          <a:p>
            <a:r>
              <a:rPr lang="en-US" altLang="zh-CN" dirty="0" smtClean="0">
                <a:solidFill>
                  <a:srgbClr val="0000FF"/>
                </a:solidFill>
              </a:rPr>
              <a:t>P[(1,2), (4,3)]</a:t>
            </a:r>
            <a:endParaRPr lang="zh-CN" altLang="en-US" dirty="0">
              <a:solidFill>
                <a:srgbClr val="0000FF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208230" y="2000240"/>
            <a:ext cx="2920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/>
              <a:t>r</a:t>
            </a:r>
            <a:endParaRPr lang="zh-CN" altLang="en-US" sz="2400" dirty="0"/>
          </a:p>
        </p:txBody>
      </p:sp>
      <p:sp>
        <p:nvSpPr>
          <p:cNvPr id="46" name="TextBox 45"/>
          <p:cNvSpPr txBox="1"/>
          <p:nvPr/>
        </p:nvSpPr>
        <p:spPr>
          <a:xfrm>
            <a:off x="5572132" y="5143512"/>
            <a:ext cx="3826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/>
              <a:t>r’</a:t>
            </a:r>
            <a:endParaRPr lang="zh-CN" altLang="en-US" sz="2400" dirty="0"/>
          </a:p>
        </p:txBody>
      </p:sp>
      <p:sp>
        <p:nvSpPr>
          <p:cNvPr id="47" name="TextBox 46"/>
          <p:cNvSpPr txBox="1"/>
          <p:nvPr/>
        </p:nvSpPr>
        <p:spPr>
          <a:xfrm>
            <a:off x="2285984" y="3643314"/>
            <a:ext cx="2920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/>
              <a:t>r</a:t>
            </a:r>
            <a:endParaRPr lang="zh-CN" altLang="en-US" sz="2400" dirty="0"/>
          </a:p>
        </p:txBody>
      </p:sp>
      <p:sp>
        <p:nvSpPr>
          <p:cNvPr id="55" name="TextBox 54"/>
          <p:cNvSpPr txBox="1"/>
          <p:nvPr/>
        </p:nvSpPr>
        <p:spPr>
          <a:xfrm>
            <a:off x="2285984" y="5143512"/>
            <a:ext cx="2920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/>
              <a:t>r</a:t>
            </a:r>
            <a:endParaRPr lang="zh-CN" altLang="en-US" sz="2400" dirty="0"/>
          </a:p>
        </p:txBody>
      </p:sp>
      <p:sp>
        <p:nvSpPr>
          <p:cNvPr id="56" name="TextBox 55"/>
          <p:cNvSpPr txBox="1"/>
          <p:nvPr/>
        </p:nvSpPr>
        <p:spPr>
          <a:xfrm>
            <a:off x="5475215" y="3571876"/>
            <a:ext cx="3826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/>
              <a:t>r’</a:t>
            </a:r>
            <a:endParaRPr lang="zh-CN" altLang="en-US" sz="2400" dirty="0"/>
          </a:p>
        </p:txBody>
      </p:sp>
      <p:sp>
        <p:nvSpPr>
          <p:cNvPr id="57" name="TextBox 56"/>
          <p:cNvSpPr txBox="1"/>
          <p:nvPr/>
        </p:nvSpPr>
        <p:spPr>
          <a:xfrm>
            <a:off x="5500694" y="1928802"/>
            <a:ext cx="3826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/>
              <a:t>r’</a:t>
            </a:r>
            <a:endParaRPr lang="zh-CN" altLang="en-US" sz="2400" dirty="0"/>
          </a:p>
        </p:txBody>
      </p:sp>
      <p:sp>
        <p:nvSpPr>
          <p:cNvPr id="58" name="TextBox 57"/>
          <p:cNvSpPr txBox="1"/>
          <p:nvPr/>
        </p:nvSpPr>
        <p:spPr>
          <a:xfrm>
            <a:off x="3929058" y="1857364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</a:t>
            </a:r>
            <a:endParaRPr lang="zh-CN" alt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3929058" y="3429000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</a:t>
            </a:r>
            <a:endParaRPr lang="zh-CN" alt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3929058" y="5000636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</a:t>
            </a:r>
            <a:endParaRPr lang="zh-CN" altLang="en-US" dirty="0"/>
          </a:p>
        </p:txBody>
      </p:sp>
      <p:sp>
        <p:nvSpPr>
          <p:cNvPr id="61" name="TextBox 60"/>
          <p:cNvSpPr txBox="1"/>
          <p:nvPr/>
        </p:nvSpPr>
        <p:spPr>
          <a:xfrm>
            <a:off x="2786050" y="6357958"/>
            <a:ext cx="55730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0000FF"/>
                </a:solidFill>
              </a:rPr>
              <a:t>Overlapped if </a:t>
            </a:r>
            <a:r>
              <a:rPr lang="en-US" altLang="zh-CN" sz="2000" dirty="0" err="1" smtClean="0">
                <a:solidFill>
                  <a:srgbClr val="0000FF"/>
                </a:solidFill>
              </a:rPr>
              <a:t>r,r</a:t>
            </a:r>
            <a:r>
              <a:rPr lang="en-US" altLang="zh-CN" sz="2000" dirty="0" smtClean="0">
                <a:solidFill>
                  <a:srgbClr val="0000FF"/>
                </a:solidFill>
              </a:rPr>
              <a:t>’ and R are within truncation length</a:t>
            </a:r>
            <a:endParaRPr lang="zh-CN" altLang="en-US" sz="20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z="4000" dirty="0" smtClean="0">
                <a:solidFill>
                  <a:srgbClr val="0000FF"/>
                </a:solidFill>
              </a:rPr>
              <a:t>Idea of functional renormalization group</a:t>
            </a:r>
            <a:endParaRPr lang="zh-CN" altLang="en-US" sz="4000" dirty="0">
              <a:solidFill>
                <a:srgbClr val="0000FF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143372" y="1600200"/>
            <a:ext cx="4543428" cy="4400567"/>
          </a:xfrm>
        </p:spPr>
        <p:txBody>
          <a:bodyPr>
            <a:normAutofit fontScale="92500" lnSpcReduction="20000"/>
          </a:bodyPr>
          <a:lstStyle/>
          <a:p>
            <a:r>
              <a:rPr lang="en-US" altLang="zh-CN" sz="2000" dirty="0" smtClean="0">
                <a:solidFill>
                  <a:srgbClr val="0000FF"/>
                </a:solidFill>
              </a:rPr>
              <a:t>Use phase-space change as a small parameter</a:t>
            </a:r>
          </a:p>
          <a:p>
            <a:endParaRPr lang="en-US" altLang="zh-CN" sz="2000" dirty="0" smtClean="0">
              <a:solidFill>
                <a:srgbClr val="0000FF"/>
              </a:solidFill>
            </a:endParaRPr>
          </a:p>
          <a:p>
            <a:endParaRPr lang="en-US" altLang="zh-CN" sz="2000" dirty="0" smtClean="0">
              <a:solidFill>
                <a:srgbClr val="0000FF"/>
              </a:solidFill>
            </a:endParaRPr>
          </a:p>
          <a:p>
            <a:r>
              <a:rPr lang="en-US" altLang="zh-CN" sz="2000" dirty="0" smtClean="0">
                <a:solidFill>
                  <a:srgbClr val="0000FF"/>
                </a:solidFill>
              </a:rPr>
              <a:t>Do well-defined perturbation theory for 1PI vertices, starting from high energy scale for infinitesimal change of phase space</a:t>
            </a:r>
          </a:p>
          <a:p>
            <a:endParaRPr lang="en-US" altLang="zh-CN" sz="2000" dirty="0" smtClean="0">
              <a:solidFill>
                <a:srgbClr val="0000FF"/>
              </a:solidFill>
            </a:endParaRPr>
          </a:p>
          <a:p>
            <a:endParaRPr lang="en-US" altLang="zh-CN" sz="2000" dirty="0" smtClean="0">
              <a:solidFill>
                <a:srgbClr val="0000FF"/>
              </a:solidFill>
            </a:endParaRPr>
          </a:p>
          <a:p>
            <a:r>
              <a:rPr lang="en-US" altLang="zh-CN" sz="2000" dirty="0" smtClean="0">
                <a:solidFill>
                  <a:srgbClr val="0000FF"/>
                </a:solidFill>
              </a:rPr>
              <a:t>Do perturbation theory iteratively toward lower and lower energy scales</a:t>
            </a:r>
          </a:p>
          <a:p>
            <a:endParaRPr lang="en-US" altLang="zh-CN" sz="2000" dirty="0" smtClean="0">
              <a:solidFill>
                <a:srgbClr val="0000FF"/>
              </a:solidFill>
            </a:endParaRPr>
          </a:p>
          <a:p>
            <a:endParaRPr lang="en-US" altLang="zh-CN" sz="2000" dirty="0" smtClean="0">
              <a:solidFill>
                <a:srgbClr val="0000FF"/>
              </a:solidFill>
            </a:endParaRPr>
          </a:p>
          <a:p>
            <a:r>
              <a:rPr lang="en-US" altLang="zh-CN" sz="2000" dirty="0" smtClean="0">
                <a:solidFill>
                  <a:srgbClr val="0000FF"/>
                </a:solidFill>
              </a:rPr>
              <a:t>Monitor the flow of 1PI interaction vertices</a:t>
            </a:r>
            <a:endParaRPr lang="zh-CN" altLang="en-US" sz="2000" dirty="0">
              <a:solidFill>
                <a:srgbClr val="0000FF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928662" y="1553324"/>
            <a:ext cx="928694" cy="1214446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28662" y="2786058"/>
            <a:ext cx="928694" cy="121444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28662" y="4000504"/>
            <a:ext cx="928694" cy="121444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28662" y="5214950"/>
            <a:ext cx="928694" cy="121444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1857356" y="1571612"/>
            <a:ext cx="121444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1857356" y="1714488"/>
            <a:ext cx="121444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2465" name="Picture 1"/>
          <p:cNvPicPr>
            <a:picLocks noChangeAspect="1" noChangeArrowheads="1"/>
          </p:cNvPicPr>
          <p:nvPr/>
        </p:nvPicPr>
        <p:blipFill>
          <a:blip r:embed="rId2"/>
          <a:srcRect l="4606" b="-13208"/>
          <a:stretch>
            <a:fillRect/>
          </a:stretch>
        </p:blipFill>
        <p:spPr bwMode="auto">
          <a:xfrm>
            <a:off x="3214678" y="6218459"/>
            <a:ext cx="5143536" cy="496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0 L -0.00572 0.6805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0" y="34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The path toward the original model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1916832"/>
            <a:ext cx="5312984" cy="4429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669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600" dirty="0" smtClean="0"/>
              <a:t>Generating functional for Green’s functions</a:t>
            </a:r>
            <a:endParaRPr lang="zh-CN" altLang="en-US" sz="36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39" y="4135376"/>
            <a:ext cx="2406655" cy="589768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3102" y="5373216"/>
            <a:ext cx="7930263" cy="630374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0201" y="1383966"/>
            <a:ext cx="7301323" cy="105781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1640" y="2598456"/>
            <a:ext cx="6711563" cy="970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610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Generating functional </a:t>
            </a:r>
            <a:r>
              <a:rPr lang="en-US" altLang="zh-CN" dirty="0"/>
              <a:t>o</a:t>
            </a:r>
            <a:r>
              <a:rPr lang="en-US" altLang="zh-CN" dirty="0" smtClean="0"/>
              <a:t>f 1PI vertices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3" y="1556792"/>
            <a:ext cx="2842453" cy="72008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1639" y="2636912"/>
            <a:ext cx="6115879" cy="57606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6385" y="3573016"/>
            <a:ext cx="1820946" cy="57606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07904" y="3433887"/>
            <a:ext cx="3927396" cy="85432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86000" y="4725144"/>
            <a:ext cx="2329402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9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Exact parametric flow </a:t>
            </a:r>
            <a:endParaRPr lang="zh-CN" altLang="en-US" dirty="0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744676"/>
            <a:ext cx="6673654" cy="67455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4953568"/>
            <a:ext cx="5484500" cy="92370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60" y="1747829"/>
            <a:ext cx="1800200" cy="50185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8742" y="2420888"/>
            <a:ext cx="7704856" cy="972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140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Functional series expansion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15619"/>
            <a:ext cx="9132589" cy="85982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10" y="2564904"/>
            <a:ext cx="6788037" cy="86409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907" y="3611962"/>
            <a:ext cx="9138019" cy="77281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504" y="4956174"/>
            <a:ext cx="8579296" cy="777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984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Flow of 1PI vertices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435" y="1628800"/>
            <a:ext cx="8956565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965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From Phi- back to phi-picture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3718388"/>
            <a:ext cx="8664111" cy="107533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2023512"/>
            <a:ext cx="6199566" cy="1117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91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0000FF"/>
                </a:solidFill>
              </a:rPr>
              <a:t>Outline</a:t>
            </a:r>
            <a:endParaRPr lang="zh-CN" altLang="en-US" dirty="0">
              <a:solidFill>
                <a:srgbClr val="0000FF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altLang="zh-CN" dirty="0" smtClean="0">
                <a:solidFill>
                  <a:srgbClr val="0000FF"/>
                </a:solidFill>
              </a:rPr>
              <a:t>Introduction to FRG and SMFRG</a:t>
            </a:r>
          </a:p>
          <a:p>
            <a:endParaRPr lang="en-US" altLang="zh-CN" dirty="0" smtClean="0">
              <a:solidFill>
                <a:srgbClr val="0000FF"/>
              </a:solidFill>
            </a:endParaRPr>
          </a:p>
          <a:p>
            <a:r>
              <a:rPr lang="en-US" altLang="zh-CN" dirty="0" smtClean="0">
                <a:solidFill>
                  <a:srgbClr val="0070C0"/>
                </a:solidFill>
              </a:rPr>
              <a:t>Electronic instabilities on Kagome lattice</a:t>
            </a:r>
          </a:p>
          <a:p>
            <a:endParaRPr lang="en-US" altLang="zh-CN" dirty="0" smtClean="0">
              <a:solidFill>
                <a:srgbClr val="0000FF"/>
              </a:solidFill>
            </a:endParaRPr>
          </a:p>
          <a:p>
            <a:r>
              <a:rPr lang="en-US" altLang="zh-CN" dirty="0" smtClean="0">
                <a:solidFill>
                  <a:srgbClr val="0000FF"/>
                </a:solidFill>
              </a:rPr>
              <a:t>Topological superconductivity in correlated systems</a:t>
            </a:r>
          </a:p>
          <a:p>
            <a:endParaRPr lang="en-US" altLang="zh-CN" dirty="0" smtClean="0">
              <a:solidFill>
                <a:srgbClr val="0000FF"/>
              </a:solidFill>
            </a:endParaRPr>
          </a:p>
          <a:p>
            <a:r>
              <a:rPr lang="en-US" altLang="zh-CN" dirty="0" smtClean="0">
                <a:solidFill>
                  <a:srgbClr val="0070C0"/>
                </a:solidFill>
              </a:rPr>
              <a:t>Summary and perspectives</a:t>
            </a: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0000FF"/>
                </a:solidFill>
              </a:rPr>
              <a:t>FRG flow diagrams</a:t>
            </a:r>
            <a:endParaRPr lang="zh-CN" altLang="en-US" dirty="0">
              <a:solidFill>
                <a:srgbClr val="0000FF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285852" y="6215082"/>
            <a:ext cx="73375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</a:rPr>
              <a:t>Exact as far as 4-point interaction vertices are concerned!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714348" y="1214422"/>
            <a:ext cx="7283473" cy="5012802"/>
            <a:chOff x="574675" y="1357298"/>
            <a:chExt cx="7283473" cy="5012802"/>
          </a:xfrm>
        </p:grpSpPr>
        <p:grpSp>
          <p:nvGrpSpPr>
            <p:cNvPr id="29" name="组合 25"/>
            <p:cNvGrpSpPr/>
            <p:nvPr/>
          </p:nvGrpSpPr>
          <p:grpSpPr>
            <a:xfrm>
              <a:off x="574675" y="1357298"/>
              <a:ext cx="7283473" cy="5000660"/>
              <a:chOff x="-613633" y="1456656"/>
              <a:chExt cx="7614525" cy="4888207"/>
            </a:xfrm>
          </p:grpSpPr>
          <p:pic>
            <p:nvPicPr>
              <p:cNvPr id="56" name="Picture 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619447" y="1456656"/>
                <a:ext cx="5381445" cy="48882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graphicFrame>
            <p:nvGraphicFramePr>
              <p:cNvPr id="57" name="对象 56"/>
              <p:cNvGraphicFramePr>
                <a:graphicFrameLocks noChangeAspect="1"/>
              </p:cNvGraphicFramePr>
              <p:nvPr/>
            </p:nvGraphicFramePr>
            <p:xfrm>
              <a:off x="-613633" y="1928418"/>
              <a:ext cx="2003205" cy="84107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5087" name="公式" r:id="rId4" imgW="939600" imgH="393480" progId="Equation.3">
                      <p:embed/>
                    </p:oleObj>
                  </mc:Choice>
                  <mc:Fallback>
                    <p:oleObj name="公式" r:id="rId4" imgW="939600" imgH="393480" progId="Equation.3">
                      <p:embed/>
                      <p:pic>
                        <p:nvPicPr>
                          <p:cNvPr id="0" name="Picture 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-613633" y="1928418"/>
                            <a:ext cx="2003205" cy="841076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58" name="TextBox 57"/>
              <p:cNvSpPr txBox="1"/>
              <p:nvPr/>
            </p:nvSpPr>
            <p:spPr>
              <a:xfrm>
                <a:off x="4143372" y="2214554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 smtClean="0"/>
                  <a:t>+</a:t>
                </a:r>
                <a:endParaRPr lang="zh-CN" altLang="en-US" dirty="0"/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2500298" y="3857628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 smtClean="0"/>
                  <a:t>+</a:t>
                </a:r>
                <a:endParaRPr lang="zh-CN" altLang="en-US" dirty="0"/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1357290" y="5500702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 smtClean="0"/>
                  <a:t>+</a:t>
                </a:r>
                <a:endParaRPr lang="zh-CN" altLang="en-US" dirty="0"/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4214810" y="5500702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 smtClean="0"/>
                  <a:t>+</a:t>
                </a:r>
                <a:endParaRPr lang="zh-CN" altLang="en-US" dirty="0"/>
              </a:p>
            </p:txBody>
          </p:sp>
          <p:sp>
            <p:nvSpPr>
              <p:cNvPr id="62" name="矩形 61"/>
              <p:cNvSpPr/>
              <p:nvPr/>
            </p:nvSpPr>
            <p:spPr>
              <a:xfrm>
                <a:off x="408467" y="1994099"/>
                <a:ext cx="214314" cy="571504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" name="矩形 62"/>
              <p:cNvSpPr/>
              <p:nvPr/>
            </p:nvSpPr>
            <p:spPr>
              <a:xfrm>
                <a:off x="2214546" y="1981952"/>
                <a:ext cx="214314" cy="857256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" name="矩形 63"/>
              <p:cNvSpPr/>
              <p:nvPr/>
            </p:nvSpPr>
            <p:spPr>
              <a:xfrm>
                <a:off x="3430706" y="1974522"/>
                <a:ext cx="214314" cy="857256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" name="矩形 64"/>
              <p:cNvSpPr/>
              <p:nvPr/>
            </p:nvSpPr>
            <p:spPr>
              <a:xfrm>
                <a:off x="4929190" y="1981952"/>
                <a:ext cx="214314" cy="857256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" name="矩形 65"/>
              <p:cNvSpPr/>
              <p:nvPr/>
            </p:nvSpPr>
            <p:spPr>
              <a:xfrm>
                <a:off x="6169354" y="1981952"/>
                <a:ext cx="214314" cy="857256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" name="矩形 66"/>
              <p:cNvSpPr/>
              <p:nvPr/>
            </p:nvSpPr>
            <p:spPr>
              <a:xfrm>
                <a:off x="3475180" y="4010689"/>
                <a:ext cx="500066" cy="214314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" name="矩形 67"/>
              <p:cNvSpPr/>
              <p:nvPr/>
            </p:nvSpPr>
            <p:spPr>
              <a:xfrm>
                <a:off x="4751452" y="4038831"/>
                <a:ext cx="500066" cy="214314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" name="矩形 68"/>
              <p:cNvSpPr/>
              <p:nvPr/>
            </p:nvSpPr>
            <p:spPr>
              <a:xfrm>
                <a:off x="2285984" y="5696041"/>
                <a:ext cx="500066" cy="214314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矩形 69"/>
              <p:cNvSpPr/>
              <p:nvPr/>
            </p:nvSpPr>
            <p:spPr>
              <a:xfrm>
                <a:off x="5857884" y="5693102"/>
                <a:ext cx="500066" cy="214314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矩形 70"/>
              <p:cNvSpPr/>
              <p:nvPr/>
            </p:nvSpPr>
            <p:spPr>
              <a:xfrm>
                <a:off x="3456424" y="5304676"/>
                <a:ext cx="214314" cy="857256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" name="矩形 71"/>
              <p:cNvSpPr/>
              <p:nvPr/>
            </p:nvSpPr>
            <p:spPr>
              <a:xfrm>
                <a:off x="4947478" y="5313820"/>
                <a:ext cx="214314" cy="857256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0" name="TextBox 29"/>
            <p:cNvSpPr txBox="1"/>
            <p:nvPr/>
          </p:nvSpPr>
          <p:spPr>
            <a:xfrm>
              <a:off x="2783748" y="255469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2</a:t>
              </a:r>
              <a:endParaRPr lang="zh-CN" altLang="en-US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929190" y="171448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4</a:t>
              </a:r>
              <a:endParaRPr lang="zh-CN" altLang="en-US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929190" y="257174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3</a:t>
              </a:r>
              <a:endParaRPr lang="zh-CN" altLang="en-US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357818" y="171448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1</a:t>
              </a:r>
              <a:endParaRPr lang="zh-CN" altLang="en-US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500958" y="257174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2</a:t>
              </a:r>
              <a:endParaRPr lang="zh-CN" altLang="en-US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500958" y="171448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4</a:t>
              </a:r>
              <a:endParaRPr lang="zh-CN" altLang="en-US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357818" y="257174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3</a:t>
              </a:r>
              <a:endParaRPr lang="zh-CN" altLang="en-US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857620" y="34290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1</a:t>
              </a:r>
              <a:endParaRPr lang="zh-CN" altLang="en-US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429388" y="428625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2</a:t>
              </a:r>
              <a:endParaRPr lang="zh-CN" altLang="en-US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429388" y="341685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3</a:t>
              </a:r>
              <a:endParaRPr lang="zh-CN" altLang="en-US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857620" y="435769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4</a:t>
              </a:r>
              <a:endParaRPr lang="zh-CN" altLang="en-US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770116" y="507207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1</a:t>
              </a:r>
              <a:endParaRPr lang="zh-CN" altLang="en-US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2786050" y="600076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4</a:t>
              </a:r>
              <a:endParaRPr lang="zh-CN" altLang="en-US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913256" y="598862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2</a:t>
              </a:r>
              <a:endParaRPr lang="zh-CN" altLang="en-US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929190" y="5143512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3</a:t>
              </a:r>
              <a:endParaRPr lang="zh-CN" altLang="en-US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357818" y="511631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1</a:t>
              </a:r>
              <a:endParaRPr lang="zh-CN" altLang="en-US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7500958" y="600076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2</a:t>
              </a:r>
              <a:endParaRPr lang="zh-CN" altLang="en-US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7500958" y="507207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3</a:t>
              </a:r>
              <a:endParaRPr lang="zh-CN" altLang="en-US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5357818" y="598862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4</a:t>
              </a:r>
              <a:endParaRPr lang="zh-CN" altLang="en-US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2771766" y="171448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1</a:t>
              </a:r>
              <a:endParaRPr lang="zh-CN" altLang="en-US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1185834" y="172877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1</a:t>
              </a:r>
              <a:endParaRPr lang="zh-CN" altLang="en-US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185838" y="231456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2</a:t>
              </a:r>
              <a:endParaRPr lang="zh-CN" altLang="en-US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814492" y="1728772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4</a:t>
              </a:r>
              <a:endParaRPr lang="zh-CN" altLang="en-US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800208" y="231456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3</a:t>
              </a:r>
              <a:endParaRPr lang="zh-CN" altLang="en-US" dirty="0"/>
            </a:p>
          </p:txBody>
        </p:sp>
        <p:cxnSp>
          <p:nvCxnSpPr>
            <p:cNvPr id="54" name="直接箭头连接符 53"/>
            <p:cNvCxnSpPr/>
            <p:nvPr/>
          </p:nvCxnSpPr>
          <p:spPr>
            <a:xfrm>
              <a:off x="1385866" y="1900236"/>
              <a:ext cx="500066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直接箭头连接符 54"/>
            <p:cNvCxnSpPr/>
            <p:nvPr/>
          </p:nvCxnSpPr>
          <p:spPr>
            <a:xfrm>
              <a:off x="1385864" y="2500306"/>
              <a:ext cx="500066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" name="文本框 1"/>
          <p:cNvSpPr txBox="1"/>
          <p:nvPr/>
        </p:nvSpPr>
        <p:spPr>
          <a:xfrm>
            <a:off x="206244" y="3280464"/>
            <a:ext cx="3910238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FF0000"/>
                </a:solidFill>
              </a:rPr>
              <a:t>Perturbation theory in phase space.</a:t>
            </a:r>
          </a:p>
          <a:p>
            <a:endParaRPr lang="en-US" altLang="zh-CN" sz="2000" dirty="0" smtClean="0">
              <a:solidFill>
                <a:srgbClr val="FF0000"/>
              </a:solidFill>
            </a:endParaRPr>
          </a:p>
          <a:p>
            <a:r>
              <a:rPr lang="en-US" altLang="zh-CN" sz="2000" dirty="0" smtClean="0">
                <a:solidFill>
                  <a:srgbClr val="FF0000"/>
                </a:solidFill>
              </a:rPr>
              <a:t>Why full interaction vertex?</a:t>
            </a:r>
          </a:p>
          <a:p>
            <a:endParaRPr lang="en-US" altLang="zh-CN" sz="2000" dirty="0" smtClean="0">
              <a:solidFill>
                <a:srgbClr val="FF0000"/>
              </a:solidFill>
            </a:endParaRPr>
          </a:p>
          <a:p>
            <a:r>
              <a:rPr lang="en-US" altLang="zh-CN" sz="2000" dirty="0" smtClean="0">
                <a:solidFill>
                  <a:srgbClr val="FF0000"/>
                </a:solidFill>
              </a:rPr>
              <a:t>Why 1-Loop is exact?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z="3600" dirty="0" smtClean="0">
                <a:solidFill>
                  <a:srgbClr val="0000FF"/>
                </a:solidFill>
              </a:rPr>
              <a:t>Characterization of 4-point vertex: patch scheme</a:t>
            </a:r>
            <a:endParaRPr lang="zh-CN" altLang="en-US" sz="3600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72132" y="1857364"/>
            <a:ext cx="3327386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0000FF"/>
                </a:solidFill>
              </a:rPr>
              <a:t>Work in the band basis</a:t>
            </a:r>
          </a:p>
          <a:p>
            <a:endParaRPr lang="en-US" altLang="zh-CN" dirty="0" smtClean="0"/>
          </a:p>
          <a:p>
            <a:r>
              <a:rPr lang="en-US" altLang="zh-CN" dirty="0" smtClean="0">
                <a:solidFill>
                  <a:srgbClr val="0000FF"/>
                </a:solidFill>
              </a:rPr>
              <a:t>Advantage</a:t>
            </a:r>
          </a:p>
          <a:p>
            <a:r>
              <a:rPr lang="en-US" altLang="zh-CN" dirty="0" smtClean="0">
                <a:solidFill>
                  <a:srgbClr val="0000FF"/>
                </a:solidFill>
              </a:rPr>
              <a:t>1 G diagonal in band basis</a:t>
            </a:r>
          </a:p>
          <a:p>
            <a:endParaRPr lang="en-US" altLang="zh-CN" dirty="0" smtClean="0"/>
          </a:p>
          <a:p>
            <a:r>
              <a:rPr lang="en-US" altLang="zh-CN" dirty="0" smtClean="0">
                <a:solidFill>
                  <a:srgbClr val="C00000"/>
                </a:solidFill>
              </a:rPr>
              <a:t>Disadvantages:</a:t>
            </a:r>
          </a:p>
          <a:p>
            <a:r>
              <a:rPr lang="en-US" altLang="zh-CN" dirty="0" smtClean="0">
                <a:solidFill>
                  <a:srgbClr val="C00000"/>
                </a:solidFill>
              </a:rPr>
              <a:t>1 ambiguity in the 4</a:t>
            </a:r>
            <a:r>
              <a:rPr lang="en-US" altLang="zh-CN" baseline="30000" dirty="0" smtClean="0">
                <a:solidFill>
                  <a:srgbClr val="C00000"/>
                </a:solidFill>
              </a:rPr>
              <a:t>th</a:t>
            </a:r>
            <a:r>
              <a:rPr lang="en-US" altLang="zh-CN" dirty="0" smtClean="0">
                <a:solidFill>
                  <a:srgbClr val="C00000"/>
                </a:solidFill>
              </a:rPr>
              <a:t> patch</a:t>
            </a:r>
          </a:p>
          <a:p>
            <a:r>
              <a:rPr lang="en-US" altLang="zh-CN" dirty="0" smtClean="0">
                <a:solidFill>
                  <a:srgbClr val="C00000"/>
                </a:solidFill>
              </a:rPr>
              <a:t>   spoils </a:t>
            </a:r>
            <a:r>
              <a:rPr lang="en-US" altLang="zh-CN" dirty="0" err="1" smtClean="0">
                <a:solidFill>
                  <a:srgbClr val="C00000"/>
                </a:solidFill>
              </a:rPr>
              <a:t>hermiticity</a:t>
            </a:r>
            <a:endParaRPr lang="en-US" altLang="zh-CN" dirty="0" smtClean="0">
              <a:solidFill>
                <a:srgbClr val="C00000"/>
              </a:solidFill>
            </a:endParaRPr>
          </a:p>
          <a:p>
            <a:r>
              <a:rPr lang="en-US" altLang="zh-CN" dirty="0" smtClean="0">
                <a:solidFill>
                  <a:srgbClr val="C00000"/>
                </a:solidFill>
              </a:rPr>
              <a:t>2 radial dependence ignored,</a:t>
            </a:r>
          </a:p>
          <a:p>
            <a:r>
              <a:rPr lang="en-US" altLang="zh-CN" dirty="0" smtClean="0">
                <a:solidFill>
                  <a:srgbClr val="C00000"/>
                </a:solidFill>
              </a:rPr>
              <a:t>   problematic for multiband</a:t>
            </a:r>
          </a:p>
          <a:p>
            <a:r>
              <a:rPr lang="en-US" altLang="zh-CN" dirty="0" smtClean="0">
                <a:solidFill>
                  <a:srgbClr val="C00000"/>
                </a:solidFill>
              </a:rPr>
              <a:t>   systems, truncation error </a:t>
            </a:r>
          </a:p>
          <a:p>
            <a:r>
              <a:rPr lang="en-US" altLang="zh-CN" dirty="0" smtClean="0">
                <a:solidFill>
                  <a:srgbClr val="C00000"/>
                </a:solidFill>
              </a:rPr>
              <a:t>   remains even if infinite patches </a:t>
            </a:r>
          </a:p>
          <a:p>
            <a:r>
              <a:rPr lang="en-US" altLang="zh-CN" dirty="0" smtClean="0">
                <a:solidFill>
                  <a:srgbClr val="C00000"/>
                </a:solidFill>
              </a:rPr>
              <a:t>   are used.</a:t>
            </a:r>
          </a:p>
          <a:p>
            <a:r>
              <a:rPr lang="en-US" altLang="zh-CN" dirty="0" smtClean="0">
                <a:solidFill>
                  <a:srgbClr val="C00000"/>
                </a:solidFill>
              </a:rPr>
              <a:t>4 projection invertible for</a:t>
            </a:r>
          </a:p>
          <a:p>
            <a:r>
              <a:rPr lang="en-US" altLang="zh-CN" dirty="0" smtClean="0">
                <a:solidFill>
                  <a:srgbClr val="C00000"/>
                </a:solidFill>
              </a:rPr>
              <a:t>   emerging order parameter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500034" y="1428736"/>
            <a:ext cx="4647621" cy="5005401"/>
            <a:chOff x="500034" y="1428736"/>
            <a:chExt cx="4647621" cy="5005401"/>
          </a:xfrm>
        </p:grpSpPr>
        <p:pic>
          <p:nvPicPr>
            <p:cNvPr id="46083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00034" y="1857364"/>
              <a:ext cx="4647621" cy="45767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aphicFrame>
          <p:nvGraphicFramePr>
            <p:cNvPr id="5" name="对象 4"/>
            <p:cNvGraphicFramePr>
              <a:graphicFrameLocks noChangeAspect="1"/>
            </p:cNvGraphicFramePr>
            <p:nvPr/>
          </p:nvGraphicFramePr>
          <p:xfrm>
            <a:off x="1714480" y="1428736"/>
            <a:ext cx="2619393" cy="4286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6110" name="公式" r:id="rId4" imgW="1396800" imgH="228600" progId="Equation.3">
                    <p:embed/>
                  </p:oleObj>
                </mc:Choice>
                <mc:Fallback>
                  <p:oleObj name="公式" r:id="rId4" imgW="1396800" imgH="228600" progId="Equation.3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14480" y="1428736"/>
                          <a:ext cx="2619393" cy="42862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椭圆 6"/>
            <p:cNvSpPr/>
            <p:nvPr/>
          </p:nvSpPr>
          <p:spPr>
            <a:xfrm>
              <a:off x="1877358" y="2820920"/>
              <a:ext cx="2214578" cy="2214578"/>
            </a:xfrm>
            <a:prstGeom prst="ellipse">
              <a:avLst/>
            </a:prstGeom>
            <a:noFill/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圆角矩形 7"/>
          <p:cNvSpPr/>
          <p:nvPr/>
        </p:nvSpPr>
        <p:spPr>
          <a:xfrm>
            <a:off x="5500694" y="2357430"/>
            <a:ext cx="3214742" cy="785818"/>
          </a:xfrm>
          <a:prstGeom prst="round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5429256" y="3214686"/>
            <a:ext cx="3286180" cy="285752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1" name="Picture 3"/>
          <p:cNvPicPr>
            <a:picLocks noChangeAspect="1" noChangeArrowheads="1"/>
          </p:cNvPicPr>
          <p:nvPr/>
        </p:nvPicPr>
        <p:blipFill>
          <a:blip r:embed="rId2"/>
          <a:srcRect l="3744" t="6452"/>
          <a:stretch>
            <a:fillRect/>
          </a:stretch>
        </p:blipFill>
        <p:spPr bwMode="auto">
          <a:xfrm>
            <a:off x="714348" y="2000240"/>
            <a:ext cx="7852649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标题 1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600" dirty="0" smtClean="0">
                <a:solidFill>
                  <a:srgbClr val="0000FF"/>
                </a:solidFill>
              </a:rPr>
              <a:t>Applications in </a:t>
            </a:r>
            <a:r>
              <a:rPr lang="en-US" altLang="zh-CN" sz="3600" dirty="0" err="1" smtClean="0">
                <a:solidFill>
                  <a:srgbClr val="0000FF"/>
                </a:solidFill>
              </a:rPr>
              <a:t>cuprates</a:t>
            </a:r>
            <a:r>
              <a:rPr lang="en-US" altLang="zh-CN" sz="3600" dirty="0" smtClean="0">
                <a:solidFill>
                  <a:srgbClr val="0000FF"/>
                </a:solidFill>
              </a:rPr>
              <a:t> and iron </a:t>
            </a:r>
            <a:r>
              <a:rPr lang="en-US" altLang="zh-CN" sz="3600" dirty="0" err="1" smtClean="0">
                <a:solidFill>
                  <a:srgbClr val="0000FF"/>
                </a:solidFill>
              </a:rPr>
              <a:t>pnictides</a:t>
            </a:r>
            <a:endParaRPr lang="zh-CN" altLang="en-US" sz="3600" dirty="0">
              <a:solidFill>
                <a:srgbClr val="00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2910" y="4405978"/>
            <a:ext cx="51641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err="1" smtClean="0"/>
              <a:t>Metzner</a:t>
            </a:r>
            <a:r>
              <a:rPr lang="en-US" altLang="zh-CN" sz="2800" dirty="0" smtClean="0"/>
              <a:t> et al</a:t>
            </a:r>
            <a:r>
              <a:rPr lang="en-US" altLang="zh-CN" sz="2800" dirty="0" smtClean="0">
                <a:solidFill>
                  <a:srgbClr val="0000FF"/>
                </a:solidFill>
              </a:rPr>
              <a:t>, Rev Mod Phys 2012</a:t>
            </a:r>
            <a:endParaRPr lang="zh-CN" altLang="en-US" sz="28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0000FF"/>
                </a:solidFill>
              </a:rPr>
              <a:t>Singular-mode decomposition</a:t>
            </a:r>
            <a:endParaRPr lang="zh-CN" altLang="en-US" dirty="0">
              <a:solidFill>
                <a:srgbClr val="0000FF"/>
              </a:solidFill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643042" y="1285860"/>
            <a:ext cx="6143668" cy="4786346"/>
            <a:chOff x="2143108" y="1285860"/>
            <a:chExt cx="3776667" cy="2693611"/>
          </a:xfrm>
        </p:grpSpPr>
        <p:pic>
          <p:nvPicPr>
            <p:cNvPr id="47107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143108" y="1285860"/>
              <a:ext cx="3776667" cy="26936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" name="矩形 12"/>
            <p:cNvSpPr/>
            <p:nvPr/>
          </p:nvSpPr>
          <p:spPr>
            <a:xfrm>
              <a:off x="2928926" y="1804214"/>
              <a:ext cx="214314" cy="642942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4929190" y="1804214"/>
              <a:ext cx="214314" cy="642942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2991813" y="3214686"/>
              <a:ext cx="214314" cy="642942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4657726" y="3473006"/>
              <a:ext cx="714380" cy="142876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221254" y="1366266"/>
              <a:ext cx="3032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P</a:t>
              </a:r>
              <a:endParaRPr lang="zh-CN" alt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143240" y="2789477"/>
              <a:ext cx="3080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C</a:t>
              </a:r>
              <a:endParaRPr lang="zh-CN" alt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188834" y="2796481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D</a:t>
              </a:r>
              <a:endParaRPr lang="zh-CN" altLang="en-US" dirty="0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428728" y="2071678"/>
            <a:ext cx="4357718" cy="4071966"/>
            <a:chOff x="1357290" y="2071678"/>
            <a:chExt cx="3214710" cy="3429024"/>
          </a:xfrm>
        </p:grpSpPr>
        <p:sp>
          <p:nvSpPr>
            <p:cNvPr id="30" name="椭圆 29"/>
            <p:cNvSpPr/>
            <p:nvPr/>
          </p:nvSpPr>
          <p:spPr>
            <a:xfrm>
              <a:off x="3643306" y="2071678"/>
              <a:ext cx="928694" cy="128588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1357290" y="4214818"/>
              <a:ext cx="928694" cy="128588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3643306" y="4143380"/>
              <a:ext cx="928694" cy="128588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706" name="Object 2"/>
          <p:cNvGraphicFramePr>
            <a:graphicFrameLocks noChangeAspect="1"/>
          </p:cNvGraphicFramePr>
          <p:nvPr/>
        </p:nvGraphicFramePr>
        <p:xfrm>
          <a:off x="214313" y="911225"/>
          <a:ext cx="8648700" cy="5145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32" name="公式" r:id="rId3" imgW="3352680" imgH="1993680" progId="Equation.3">
                  <p:embed/>
                </p:oleObj>
              </mc:Choice>
              <mc:Fallback>
                <p:oleObj name="公式" r:id="rId3" imgW="3352680" imgH="19936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313" y="911225"/>
                        <a:ext cx="8648700" cy="5145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0000FF"/>
                </a:solidFill>
              </a:rPr>
              <a:t>Remarks on form factors</a:t>
            </a:r>
            <a:endParaRPr lang="zh-CN" altLang="en-US" dirty="0">
              <a:solidFill>
                <a:srgbClr val="0000FF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857356" y="3071810"/>
            <a:ext cx="1189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pp bilinear</a:t>
            </a:r>
            <a:endParaRPr lang="zh-CN" alt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5143504" y="2928934"/>
            <a:ext cx="1189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ph bilinear</a:t>
            </a:r>
            <a:endParaRPr lang="zh-CN" altLang="en-US" dirty="0"/>
          </a:p>
        </p:txBody>
      </p:sp>
      <p:graphicFrame>
        <p:nvGraphicFramePr>
          <p:cNvPr id="27" name="对象 26"/>
          <p:cNvGraphicFramePr>
            <a:graphicFrameLocks noChangeAspect="1"/>
          </p:cNvGraphicFramePr>
          <p:nvPr/>
        </p:nvGraphicFramePr>
        <p:xfrm>
          <a:off x="2928926" y="3643314"/>
          <a:ext cx="2909842" cy="7858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80" name="公式" r:id="rId3" imgW="1269720" imgH="342720" progId="Equation.3">
                  <p:embed/>
                </p:oleObj>
              </mc:Choice>
              <mc:Fallback>
                <p:oleObj name="公式" r:id="rId3" imgW="1269720" imgH="34272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8926" y="3643314"/>
                        <a:ext cx="2909842" cy="78581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5" name="组合 44"/>
          <p:cNvGrpSpPr/>
          <p:nvPr/>
        </p:nvGrpSpPr>
        <p:grpSpPr>
          <a:xfrm>
            <a:off x="1785918" y="1571612"/>
            <a:ext cx="1285884" cy="1357322"/>
            <a:chOff x="2643174" y="1500174"/>
            <a:chExt cx="1285884" cy="1357322"/>
          </a:xfrm>
        </p:grpSpPr>
        <p:sp>
          <p:nvSpPr>
            <p:cNvPr id="28" name="椭圆 27"/>
            <p:cNvSpPr/>
            <p:nvPr/>
          </p:nvSpPr>
          <p:spPr>
            <a:xfrm>
              <a:off x="2643174" y="1571612"/>
              <a:ext cx="1285884" cy="1285884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3071802" y="1500174"/>
              <a:ext cx="857256" cy="785818"/>
              <a:chOff x="2714612" y="1857364"/>
              <a:chExt cx="857256" cy="785818"/>
            </a:xfrm>
          </p:grpSpPr>
          <p:grpSp>
            <p:nvGrpSpPr>
              <p:cNvPr id="18" name="组合 17"/>
              <p:cNvGrpSpPr/>
              <p:nvPr/>
            </p:nvGrpSpPr>
            <p:grpSpPr>
              <a:xfrm>
                <a:off x="2786050" y="1857364"/>
                <a:ext cx="785818" cy="785818"/>
                <a:chOff x="4214810" y="1857364"/>
                <a:chExt cx="785818" cy="785818"/>
              </a:xfrm>
            </p:grpSpPr>
            <p:sp>
              <p:nvSpPr>
                <p:cNvPr id="3" name="椭圆 2"/>
                <p:cNvSpPr/>
                <p:nvPr/>
              </p:nvSpPr>
              <p:spPr>
                <a:xfrm>
                  <a:off x="4500562" y="1857364"/>
                  <a:ext cx="214314" cy="214314"/>
                </a:xfrm>
                <a:prstGeom prst="ellipse">
                  <a:avLst/>
                </a:prstGeom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" name="椭圆 3"/>
                <p:cNvSpPr/>
                <p:nvPr/>
              </p:nvSpPr>
              <p:spPr>
                <a:xfrm>
                  <a:off x="4214810" y="2428868"/>
                  <a:ext cx="214314" cy="214314"/>
                </a:xfrm>
                <a:prstGeom prst="ellipse">
                  <a:avLst/>
                </a:prstGeom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6" name="直接连接符 5"/>
                <p:cNvCxnSpPr>
                  <a:endCxn id="3" idx="3"/>
                </p:cNvCxnSpPr>
                <p:nvPr/>
              </p:nvCxnSpPr>
              <p:spPr>
                <a:xfrm rot="5400000" flipH="1" flipV="1">
                  <a:off x="4250529" y="2147449"/>
                  <a:ext cx="388576" cy="174262"/>
                </a:xfrm>
                <a:prstGeom prst="line">
                  <a:avLst/>
                </a:prstGeom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曲线连接符 10"/>
                <p:cNvCxnSpPr/>
                <p:nvPr/>
              </p:nvCxnSpPr>
              <p:spPr>
                <a:xfrm rot="16200000" flipH="1">
                  <a:off x="4536281" y="2107397"/>
                  <a:ext cx="571504" cy="357190"/>
                </a:xfrm>
                <a:prstGeom prst="curvedConnector3">
                  <a:avLst>
                    <a:gd name="adj1" fmla="val 50000"/>
                  </a:avLst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9" name="TextBox 28"/>
              <p:cNvSpPr txBox="1"/>
              <p:nvPr/>
            </p:nvSpPr>
            <p:spPr>
              <a:xfrm>
                <a:off x="2714612" y="2000240"/>
                <a:ext cx="26481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 smtClean="0"/>
                  <a:t>r</a:t>
                </a:r>
                <a:endParaRPr lang="zh-CN" altLang="en-US" dirty="0"/>
              </a:p>
            </p:txBody>
          </p:sp>
        </p:grpSp>
      </p:grpSp>
      <p:sp>
        <p:nvSpPr>
          <p:cNvPr id="41" name="TextBox 40"/>
          <p:cNvSpPr txBox="1"/>
          <p:nvPr/>
        </p:nvSpPr>
        <p:spPr>
          <a:xfrm>
            <a:off x="1500166" y="4643446"/>
            <a:ext cx="670221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0000FF"/>
                </a:solidFill>
              </a:rPr>
              <a:t>A subset of short-ranged </a:t>
            </a:r>
            <a:r>
              <a:rPr lang="en-US" altLang="zh-CN" dirty="0" err="1" smtClean="0">
                <a:solidFill>
                  <a:srgbClr val="0000FF"/>
                </a:solidFill>
              </a:rPr>
              <a:t>r’s</a:t>
            </a:r>
            <a:r>
              <a:rPr lang="en-US" altLang="zh-CN" dirty="0" smtClean="0">
                <a:solidFill>
                  <a:srgbClr val="0000FF"/>
                </a:solidFill>
              </a:rPr>
              <a:t>, with the corresponding form factors,</a:t>
            </a:r>
          </a:p>
          <a:p>
            <a:r>
              <a:rPr lang="en-US" altLang="zh-CN" dirty="0" smtClean="0">
                <a:solidFill>
                  <a:srgbClr val="0000FF"/>
                </a:solidFill>
              </a:rPr>
              <a:t>is sufficient to capture all potential instabilities.</a:t>
            </a:r>
          </a:p>
          <a:p>
            <a:endParaRPr lang="en-US" altLang="zh-CN" dirty="0" smtClean="0">
              <a:solidFill>
                <a:srgbClr val="0000FF"/>
              </a:solidFill>
            </a:endParaRPr>
          </a:p>
          <a:p>
            <a:r>
              <a:rPr lang="en-US" altLang="zh-CN" dirty="0" smtClean="0">
                <a:solidFill>
                  <a:srgbClr val="0000FF"/>
                </a:solidFill>
              </a:rPr>
              <a:t>A longer-ranged mode is less relevant in RG sense. Unless attractive</a:t>
            </a:r>
          </a:p>
          <a:p>
            <a:r>
              <a:rPr lang="en-US" altLang="zh-CN" dirty="0" smtClean="0">
                <a:solidFill>
                  <a:srgbClr val="0000FF"/>
                </a:solidFill>
              </a:rPr>
              <a:t>at the tree level, it can not be triggered attractive significantly by</a:t>
            </a:r>
          </a:p>
          <a:p>
            <a:r>
              <a:rPr lang="en-US" altLang="zh-CN" dirty="0" smtClean="0">
                <a:solidFill>
                  <a:srgbClr val="0000FF"/>
                </a:solidFill>
              </a:rPr>
              <a:t>another channel, otherwise the </a:t>
            </a:r>
            <a:r>
              <a:rPr lang="en-US" altLang="zh-CN" dirty="0" err="1" smtClean="0">
                <a:solidFill>
                  <a:srgbClr val="0000FF"/>
                </a:solidFill>
              </a:rPr>
              <a:t>donner</a:t>
            </a:r>
            <a:r>
              <a:rPr lang="en-US" altLang="zh-CN" dirty="0" smtClean="0">
                <a:solidFill>
                  <a:srgbClr val="0000FF"/>
                </a:solidFill>
              </a:rPr>
              <a:t> channel is already diverging</a:t>
            </a:r>
            <a:r>
              <a:rPr lang="en-US" altLang="zh-CN" dirty="0" smtClean="0"/>
              <a:t>.</a:t>
            </a:r>
            <a:endParaRPr lang="zh-CN" altLang="en-US" dirty="0"/>
          </a:p>
        </p:txBody>
      </p:sp>
      <p:sp>
        <p:nvSpPr>
          <p:cNvPr id="42" name="圆角矩形 41"/>
          <p:cNvSpPr/>
          <p:nvPr/>
        </p:nvSpPr>
        <p:spPr>
          <a:xfrm>
            <a:off x="1500166" y="4572008"/>
            <a:ext cx="6429420" cy="1928826"/>
          </a:xfrm>
          <a:prstGeom prst="round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6" name="组合 45"/>
          <p:cNvGrpSpPr/>
          <p:nvPr/>
        </p:nvGrpSpPr>
        <p:grpSpPr>
          <a:xfrm>
            <a:off x="5286380" y="1571612"/>
            <a:ext cx="1285884" cy="1357322"/>
            <a:chOff x="2643174" y="1500174"/>
            <a:chExt cx="1285884" cy="1357322"/>
          </a:xfrm>
        </p:grpSpPr>
        <p:sp>
          <p:nvSpPr>
            <p:cNvPr id="47" name="椭圆 46"/>
            <p:cNvSpPr/>
            <p:nvPr/>
          </p:nvSpPr>
          <p:spPr>
            <a:xfrm>
              <a:off x="2643174" y="1571612"/>
              <a:ext cx="1285884" cy="1285884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8" name="组合 30"/>
            <p:cNvGrpSpPr/>
            <p:nvPr/>
          </p:nvGrpSpPr>
          <p:grpSpPr>
            <a:xfrm>
              <a:off x="3071802" y="1500174"/>
              <a:ext cx="857256" cy="785818"/>
              <a:chOff x="2714612" y="1857364"/>
              <a:chExt cx="857256" cy="785818"/>
            </a:xfrm>
          </p:grpSpPr>
          <p:grpSp>
            <p:nvGrpSpPr>
              <p:cNvPr id="49" name="组合 17"/>
              <p:cNvGrpSpPr/>
              <p:nvPr/>
            </p:nvGrpSpPr>
            <p:grpSpPr>
              <a:xfrm>
                <a:off x="2786050" y="1857364"/>
                <a:ext cx="785818" cy="785818"/>
                <a:chOff x="4214810" y="1857364"/>
                <a:chExt cx="785818" cy="785818"/>
              </a:xfrm>
            </p:grpSpPr>
            <p:sp>
              <p:nvSpPr>
                <p:cNvPr id="51" name="椭圆 50"/>
                <p:cNvSpPr/>
                <p:nvPr/>
              </p:nvSpPr>
              <p:spPr>
                <a:xfrm>
                  <a:off x="4500562" y="1857364"/>
                  <a:ext cx="214314" cy="214314"/>
                </a:xfrm>
                <a:prstGeom prst="ellipse">
                  <a:avLst/>
                </a:prstGeom>
                <a:noFill/>
                <a:ln>
                  <a:solidFill>
                    <a:srgbClr val="0000FF"/>
                  </a:solidFill>
                </a:ln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2" name="椭圆 3"/>
                <p:cNvSpPr/>
                <p:nvPr/>
              </p:nvSpPr>
              <p:spPr>
                <a:xfrm>
                  <a:off x="4214810" y="2428868"/>
                  <a:ext cx="214314" cy="214314"/>
                </a:xfrm>
                <a:prstGeom prst="ellipse">
                  <a:avLst/>
                </a:prstGeom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53" name="直接连接符 52"/>
                <p:cNvCxnSpPr>
                  <a:endCxn id="51" idx="3"/>
                </p:cNvCxnSpPr>
                <p:nvPr/>
              </p:nvCxnSpPr>
              <p:spPr>
                <a:xfrm rot="5400000" flipH="1" flipV="1">
                  <a:off x="4250529" y="2147449"/>
                  <a:ext cx="388576" cy="174262"/>
                </a:xfrm>
                <a:prstGeom prst="line">
                  <a:avLst/>
                </a:prstGeom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曲线连接符 53"/>
                <p:cNvCxnSpPr/>
                <p:nvPr/>
              </p:nvCxnSpPr>
              <p:spPr>
                <a:xfrm rot="16200000" flipH="1">
                  <a:off x="4536281" y="2107397"/>
                  <a:ext cx="571504" cy="357190"/>
                </a:xfrm>
                <a:prstGeom prst="curvedConnector3">
                  <a:avLst>
                    <a:gd name="adj1" fmla="val 50000"/>
                  </a:avLst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0" name="TextBox 49"/>
              <p:cNvSpPr txBox="1"/>
              <p:nvPr/>
            </p:nvSpPr>
            <p:spPr>
              <a:xfrm>
                <a:off x="2714612" y="2000240"/>
                <a:ext cx="26481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 smtClean="0"/>
                  <a:t>r</a:t>
                </a:r>
                <a:endParaRPr lang="zh-CN" altLang="en-US" dirty="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>
                <a:solidFill>
                  <a:srgbClr val="0000FF"/>
                </a:solidFill>
              </a:rPr>
              <a:t>A real space view</a:t>
            </a:r>
            <a:endParaRPr lang="zh-CN" altLang="en-US" dirty="0">
              <a:solidFill>
                <a:srgbClr val="0000FF"/>
              </a:solidFill>
            </a:endParaRPr>
          </a:p>
        </p:txBody>
      </p:sp>
      <p:grpSp>
        <p:nvGrpSpPr>
          <p:cNvPr id="5" name="组合 17"/>
          <p:cNvGrpSpPr/>
          <p:nvPr/>
        </p:nvGrpSpPr>
        <p:grpSpPr>
          <a:xfrm>
            <a:off x="2428860" y="3357562"/>
            <a:ext cx="3205565" cy="1000136"/>
            <a:chOff x="1357291" y="1857363"/>
            <a:chExt cx="3205565" cy="1000136"/>
          </a:xfrm>
        </p:grpSpPr>
        <p:grpSp>
          <p:nvGrpSpPr>
            <p:cNvPr id="7" name="组合 7"/>
            <p:cNvGrpSpPr/>
            <p:nvPr/>
          </p:nvGrpSpPr>
          <p:grpSpPr>
            <a:xfrm>
              <a:off x="1643042" y="2143116"/>
              <a:ext cx="2643206" cy="414334"/>
              <a:chOff x="2214546" y="2553456"/>
              <a:chExt cx="4125116" cy="646936"/>
            </a:xfrm>
          </p:grpSpPr>
          <p:sp>
            <p:nvSpPr>
              <p:cNvPr id="3" name="椭圆 2"/>
              <p:cNvSpPr/>
              <p:nvPr/>
            </p:nvSpPr>
            <p:spPr>
              <a:xfrm>
                <a:off x="2214546" y="2571744"/>
                <a:ext cx="642942" cy="628648"/>
              </a:xfrm>
              <a:prstGeom prst="ellipse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椭圆 3"/>
              <p:cNvSpPr/>
              <p:nvPr/>
            </p:nvSpPr>
            <p:spPr>
              <a:xfrm>
                <a:off x="5696720" y="2553456"/>
                <a:ext cx="642942" cy="628648"/>
              </a:xfrm>
              <a:prstGeom prst="ellipse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任意多边形 5"/>
              <p:cNvSpPr/>
              <p:nvPr/>
            </p:nvSpPr>
            <p:spPr>
              <a:xfrm>
                <a:off x="2843784" y="2609088"/>
                <a:ext cx="2871224" cy="544068"/>
              </a:xfrm>
              <a:custGeom>
                <a:avLst/>
                <a:gdLst>
                  <a:gd name="connsiteX0" fmla="*/ 0 w 2967228"/>
                  <a:gd name="connsiteY0" fmla="*/ 271272 h 544068"/>
                  <a:gd name="connsiteX1" fmla="*/ 713232 w 2967228"/>
                  <a:gd name="connsiteY1" fmla="*/ 42672 h 544068"/>
                  <a:gd name="connsiteX2" fmla="*/ 1563624 w 2967228"/>
                  <a:gd name="connsiteY2" fmla="*/ 527304 h 544068"/>
                  <a:gd name="connsiteX3" fmla="*/ 2386584 w 2967228"/>
                  <a:gd name="connsiteY3" fmla="*/ 143256 h 544068"/>
                  <a:gd name="connsiteX4" fmla="*/ 2880360 w 2967228"/>
                  <a:gd name="connsiteY4" fmla="*/ 179832 h 544068"/>
                  <a:gd name="connsiteX5" fmla="*/ 2907792 w 2967228"/>
                  <a:gd name="connsiteY5" fmla="*/ 198120 h 544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67228" h="544068">
                    <a:moveTo>
                      <a:pt x="0" y="271272"/>
                    </a:moveTo>
                    <a:cubicBezTo>
                      <a:pt x="226314" y="135636"/>
                      <a:pt x="452628" y="0"/>
                      <a:pt x="713232" y="42672"/>
                    </a:cubicBezTo>
                    <a:cubicBezTo>
                      <a:pt x="973836" y="85344"/>
                      <a:pt x="1284732" y="510540"/>
                      <a:pt x="1563624" y="527304"/>
                    </a:cubicBezTo>
                    <a:cubicBezTo>
                      <a:pt x="1842516" y="544068"/>
                      <a:pt x="2167128" y="201168"/>
                      <a:pt x="2386584" y="143256"/>
                    </a:cubicBezTo>
                    <a:cubicBezTo>
                      <a:pt x="2606040" y="85344"/>
                      <a:pt x="2793492" y="170688"/>
                      <a:pt x="2880360" y="179832"/>
                    </a:cubicBezTo>
                    <a:cubicBezTo>
                      <a:pt x="2967228" y="188976"/>
                      <a:pt x="2937510" y="193548"/>
                      <a:pt x="2907792" y="198120"/>
                    </a:cubicBezTo>
                  </a:path>
                </a:pathLst>
              </a:cu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10" name="直接箭头连接符 9"/>
            <p:cNvCxnSpPr>
              <a:endCxn id="3" idx="1"/>
            </p:cNvCxnSpPr>
            <p:nvPr/>
          </p:nvCxnSpPr>
          <p:spPr>
            <a:xfrm rot="16200000" flipH="1">
              <a:off x="1352119" y="1862535"/>
              <a:ext cx="356427" cy="34608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" name="直接箭头连接符 10"/>
            <p:cNvCxnSpPr/>
            <p:nvPr/>
          </p:nvCxnSpPr>
          <p:spPr>
            <a:xfrm rot="5400000">
              <a:off x="1393010" y="2536027"/>
              <a:ext cx="357192" cy="28575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" name="直接箭头连接符 12"/>
            <p:cNvCxnSpPr/>
            <p:nvPr/>
          </p:nvCxnSpPr>
          <p:spPr>
            <a:xfrm flipV="1">
              <a:off x="4214811" y="1928804"/>
              <a:ext cx="285753" cy="28575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" name="直接箭头连接符 14"/>
            <p:cNvCxnSpPr/>
            <p:nvPr/>
          </p:nvCxnSpPr>
          <p:spPr>
            <a:xfrm rot="16200000" flipV="1">
              <a:off x="4205668" y="2472876"/>
              <a:ext cx="357188" cy="3571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8" name="组合 18"/>
          <p:cNvGrpSpPr/>
          <p:nvPr/>
        </p:nvGrpSpPr>
        <p:grpSpPr>
          <a:xfrm>
            <a:off x="2428860" y="1714488"/>
            <a:ext cx="3205565" cy="1000136"/>
            <a:chOff x="1357291" y="1857363"/>
            <a:chExt cx="3205565" cy="1000136"/>
          </a:xfrm>
        </p:grpSpPr>
        <p:grpSp>
          <p:nvGrpSpPr>
            <p:cNvPr id="9" name="组合 7"/>
            <p:cNvGrpSpPr/>
            <p:nvPr/>
          </p:nvGrpSpPr>
          <p:grpSpPr>
            <a:xfrm>
              <a:off x="1643042" y="2143116"/>
              <a:ext cx="2643206" cy="414334"/>
              <a:chOff x="2214546" y="2553456"/>
              <a:chExt cx="4125116" cy="646936"/>
            </a:xfrm>
          </p:grpSpPr>
          <p:sp>
            <p:nvSpPr>
              <p:cNvPr id="25" name="椭圆 2"/>
              <p:cNvSpPr/>
              <p:nvPr/>
            </p:nvSpPr>
            <p:spPr>
              <a:xfrm>
                <a:off x="2214546" y="2571744"/>
                <a:ext cx="642942" cy="628648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5696720" y="2553456"/>
                <a:ext cx="642942" cy="628648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任意多边形 26"/>
              <p:cNvSpPr/>
              <p:nvPr/>
            </p:nvSpPr>
            <p:spPr>
              <a:xfrm>
                <a:off x="2843784" y="2609088"/>
                <a:ext cx="2871224" cy="544068"/>
              </a:xfrm>
              <a:custGeom>
                <a:avLst/>
                <a:gdLst>
                  <a:gd name="connsiteX0" fmla="*/ 0 w 2967228"/>
                  <a:gd name="connsiteY0" fmla="*/ 271272 h 544068"/>
                  <a:gd name="connsiteX1" fmla="*/ 713232 w 2967228"/>
                  <a:gd name="connsiteY1" fmla="*/ 42672 h 544068"/>
                  <a:gd name="connsiteX2" fmla="*/ 1563624 w 2967228"/>
                  <a:gd name="connsiteY2" fmla="*/ 527304 h 544068"/>
                  <a:gd name="connsiteX3" fmla="*/ 2386584 w 2967228"/>
                  <a:gd name="connsiteY3" fmla="*/ 143256 h 544068"/>
                  <a:gd name="connsiteX4" fmla="*/ 2880360 w 2967228"/>
                  <a:gd name="connsiteY4" fmla="*/ 179832 h 544068"/>
                  <a:gd name="connsiteX5" fmla="*/ 2907792 w 2967228"/>
                  <a:gd name="connsiteY5" fmla="*/ 198120 h 544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67228" h="544068">
                    <a:moveTo>
                      <a:pt x="0" y="271272"/>
                    </a:moveTo>
                    <a:cubicBezTo>
                      <a:pt x="226314" y="135636"/>
                      <a:pt x="452628" y="0"/>
                      <a:pt x="713232" y="42672"/>
                    </a:cubicBezTo>
                    <a:cubicBezTo>
                      <a:pt x="973836" y="85344"/>
                      <a:pt x="1284732" y="510540"/>
                      <a:pt x="1563624" y="527304"/>
                    </a:cubicBezTo>
                    <a:cubicBezTo>
                      <a:pt x="1842516" y="544068"/>
                      <a:pt x="2167128" y="201168"/>
                      <a:pt x="2386584" y="143256"/>
                    </a:cubicBezTo>
                    <a:cubicBezTo>
                      <a:pt x="2606040" y="85344"/>
                      <a:pt x="2793492" y="170688"/>
                      <a:pt x="2880360" y="179832"/>
                    </a:cubicBezTo>
                    <a:cubicBezTo>
                      <a:pt x="2967228" y="188976"/>
                      <a:pt x="2937510" y="193548"/>
                      <a:pt x="2907792" y="198120"/>
                    </a:cubicBezTo>
                  </a:path>
                </a:pathLst>
              </a:custGeom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21" name="直接箭头连接符 20"/>
            <p:cNvCxnSpPr/>
            <p:nvPr/>
          </p:nvCxnSpPr>
          <p:spPr>
            <a:xfrm rot="16200000" flipH="1">
              <a:off x="1352119" y="1862535"/>
              <a:ext cx="356427" cy="34608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2" name="直接箭头连接符 21"/>
            <p:cNvCxnSpPr/>
            <p:nvPr/>
          </p:nvCxnSpPr>
          <p:spPr>
            <a:xfrm rot="5400000">
              <a:off x="1393010" y="2536027"/>
              <a:ext cx="357192" cy="28575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箭头连接符 22"/>
            <p:cNvCxnSpPr/>
            <p:nvPr/>
          </p:nvCxnSpPr>
          <p:spPr>
            <a:xfrm flipV="1">
              <a:off x="4214811" y="1928804"/>
              <a:ext cx="285753" cy="28575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箭头连接符 23"/>
            <p:cNvCxnSpPr/>
            <p:nvPr/>
          </p:nvCxnSpPr>
          <p:spPr>
            <a:xfrm rot="16200000" flipV="1">
              <a:off x="4205668" y="2472876"/>
              <a:ext cx="357188" cy="3571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12" name="组合 7"/>
          <p:cNvGrpSpPr/>
          <p:nvPr/>
        </p:nvGrpSpPr>
        <p:grpSpPr>
          <a:xfrm>
            <a:off x="2714611" y="5214951"/>
            <a:ext cx="2643206" cy="414334"/>
            <a:chOff x="2214546" y="2553456"/>
            <a:chExt cx="4125116" cy="646936"/>
          </a:xfrm>
        </p:grpSpPr>
        <p:sp>
          <p:nvSpPr>
            <p:cNvPr id="34" name="椭圆 2"/>
            <p:cNvSpPr/>
            <p:nvPr/>
          </p:nvSpPr>
          <p:spPr>
            <a:xfrm>
              <a:off x="2214546" y="2571744"/>
              <a:ext cx="642942" cy="628648"/>
            </a:xfrm>
            <a:prstGeom prst="ellipse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5696720" y="2553456"/>
              <a:ext cx="642942" cy="628648"/>
            </a:xfrm>
            <a:prstGeom prst="ellipse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2843784" y="2609088"/>
              <a:ext cx="2871224" cy="544068"/>
            </a:xfrm>
            <a:custGeom>
              <a:avLst/>
              <a:gdLst>
                <a:gd name="connsiteX0" fmla="*/ 0 w 2967228"/>
                <a:gd name="connsiteY0" fmla="*/ 271272 h 544068"/>
                <a:gd name="connsiteX1" fmla="*/ 713232 w 2967228"/>
                <a:gd name="connsiteY1" fmla="*/ 42672 h 544068"/>
                <a:gd name="connsiteX2" fmla="*/ 1563624 w 2967228"/>
                <a:gd name="connsiteY2" fmla="*/ 527304 h 544068"/>
                <a:gd name="connsiteX3" fmla="*/ 2386584 w 2967228"/>
                <a:gd name="connsiteY3" fmla="*/ 143256 h 544068"/>
                <a:gd name="connsiteX4" fmla="*/ 2880360 w 2967228"/>
                <a:gd name="connsiteY4" fmla="*/ 179832 h 544068"/>
                <a:gd name="connsiteX5" fmla="*/ 2907792 w 2967228"/>
                <a:gd name="connsiteY5" fmla="*/ 198120 h 54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67228" h="544068">
                  <a:moveTo>
                    <a:pt x="0" y="271272"/>
                  </a:moveTo>
                  <a:cubicBezTo>
                    <a:pt x="226314" y="135636"/>
                    <a:pt x="452628" y="0"/>
                    <a:pt x="713232" y="42672"/>
                  </a:cubicBezTo>
                  <a:cubicBezTo>
                    <a:pt x="973836" y="85344"/>
                    <a:pt x="1284732" y="510540"/>
                    <a:pt x="1563624" y="527304"/>
                  </a:cubicBezTo>
                  <a:cubicBezTo>
                    <a:pt x="1842516" y="544068"/>
                    <a:pt x="2167128" y="201168"/>
                    <a:pt x="2386584" y="143256"/>
                  </a:cubicBezTo>
                  <a:cubicBezTo>
                    <a:pt x="2606040" y="85344"/>
                    <a:pt x="2793492" y="170688"/>
                    <a:pt x="2880360" y="179832"/>
                  </a:cubicBezTo>
                  <a:cubicBezTo>
                    <a:pt x="2967228" y="188976"/>
                    <a:pt x="2937510" y="193548"/>
                    <a:pt x="2907792" y="198120"/>
                  </a:cubicBezTo>
                </a:path>
              </a:pathLst>
            </a:cu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30" name="直接箭头连接符 29"/>
          <p:cNvCxnSpPr/>
          <p:nvPr/>
        </p:nvCxnSpPr>
        <p:spPr>
          <a:xfrm rot="16200000" flipH="1">
            <a:off x="2423688" y="4934370"/>
            <a:ext cx="356427" cy="3460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1" name="直接箭头连接符 30"/>
          <p:cNvCxnSpPr/>
          <p:nvPr/>
        </p:nvCxnSpPr>
        <p:spPr>
          <a:xfrm rot="16200000" flipH="1">
            <a:off x="5311742" y="5526064"/>
            <a:ext cx="299282" cy="34608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/>
          <p:nvPr/>
        </p:nvCxnSpPr>
        <p:spPr>
          <a:xfrm flipV="1">
            <a:off x="5286380" y="5000639"/>
            <a:ext cx="285753" cy="2857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3" name="直接箭头连接符 32"/>
          <p:cNvCxnSpPr/>
          <p:nvPr/>
        </p:nvCxnSpPr>
        <p:spPr>
          <a:xfrm rot="5400000" flipH="1" flipV="1">
            <a:off x="2464579" y="5607859"/>
            <a:ext cx="357190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000232" y="1500174"/>
            <a:ext cx="449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1,s</a:t>
            </a:r>
            <a:endParaRPr lang="zh-CN" alt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2122574" y="2500306"/>
            <a:ext cx="449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4,s</a:t>
            </a:r>
            <a:endParaRPr lang="zh-CN" alt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5565328" y="2500306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2,s’</a:t>
            </a:r>
            <a:endParaRPr lang="zh-CN" alt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5500694" y="1630908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3,s’</a:t>
            </a:r>
            <a:endParaRPr lang="zh-CN" alt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2051136" y="3131106"/>
            <a:ext cx="449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1,s</a:t>
            </a:r>
            <a:endParaRPr lang="zh-CN" alt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2071670" y="4131238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3,s’</a:t>
            </a:r>
            <a:endParaRPr lang="zh-CN" alt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5572132" y="4143380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2,s’</a:t>
            </a:r>
            <a:endParaRPr lang="zh-CN" alt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5500694" y="3143248"/>
            <a:ext cx="449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4,s</a:t>
            </a:r>
            <a:endParaRPr lang="zh-CN" alt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2000232" y="4714884"/>
            <a:ext cx="449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1,s</a:t>
            </a:r>
            <a:endParaRPr lang="zh-CN" alt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2064866" y="5702874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2,s’</a:t>
            </a:r>
            <a:endParaRPr lang="zh-CN" alt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5572132" y="4786322"/>
            <a:ext cx="449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4,s</a:t>
            </a:r>
            <a:endParaRPr lang="zh-CN" alt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5643570" y="5643578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3,s’</a:t>
            </a:r>
            <a:endParaRPr lang="zh-CN" alt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6858016" y="1357298"/>
            <a:ext cx="154260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0000FF"/>
                </a:solidFill>
              </a:rPr>
              <a:t>V(1,2,3,4) </a:t>
            </a:r>
          </a:p>
          <a:p>
            <a:r>
              <a:rPr lang="en-US" altLang="zh-CN" dirty="0" smtClean="0">
                <a:solidFill>
                  <a:srgbClr val="0000FF"/>
                </a:solidFill>
              </a:rPr>
              <a:t>    </a:t>
            </a:r>
          </a:p>
          <a:p>
            <a:r>
              <a:rPr lang="en-US" altLang="zh-CN" dirty="0" smtClean="0">
                <a:solidFill>
                  <a:srgbClr val="0000FF"/>
                </a:solidFill>
              </a:rPr>
              <a:t>Direct channel</a:t>
            </a:r>
          </a:p>
          <a:p>
            <a:r>
              <a:rPr lang="en-US" altLang="zh-CN" dirty="0" smtClean="0">
                <a:solidFill>
                  <a:srgbClr val="0000FF"/>
                </a:solidFill>
              </a:rPr>
              <a:t>D[(1,4),  (3,2)]</a:t>
            </a:r>
            <a:endParaRPr lang="zh-CN" altLang="en-US" dirty="0">
              <a:solidFill>
                <a:srgbClr val="0000FF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858016" y="3500438"/>
            <a:ext cx="17647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0000FF"/>
                </a:solidFill>
              </a:rPr>
              <a:t>Crossing channel</a:t>
            </a:r>
          </a:p>
          <a:p>
            <a:r>
              <a:rPr lang="en-US" altLang="zh-CN" dirty="0" smtClean="0">
                <a:solidFill>
                  <a:srgbClr val="0000FF"/>
                </a:solidFill>
              </a:rPr>
              <a:t>C[(1,3), (4,2)]</a:t>
            </a:r>
            <a:endParaRPr lang="zh-CN" altLang="en-US" dirty="0">
              <a:solidFill>
                <a:srgbClr val="0000FF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827362" y="5000636"/>
            <a:ext cx="16737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0000FF"/>
                </a:solidFill>
              </a:rPr>
              <a:t>Pairing  channel</a:t>
            </a:r>
          </a:p>
          <a:p>
            <a:r>
              <a:rPr lang="en-US" altLang="zh-CN" dirty="0" smtClean="0">
                <a:solidFill>
                  <a:srgbClr val="0000FF"/>
                </a:solidFill>
              </a:rPr>
              <a:t>P[(1,2), (4,3)]</a:t>
            </a:r>
            <a:endParaRPr lang="zh-CN" altLang="en-US" dirty="0">
              <a:solidFill>
                <a:srgbClr val="0000FF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208230" y="2000240"/>
            <a:ext cx="2920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/>
              <a:t>r</a:t>
            </a:r>
            <a:endParaRPr lang="zh-CN" altLang="en-US" sz="2400" dirty="0"/>
          </a:p>
        </p:txBody>
      </p:sp>
      <p:sp>
        <p:nvSpPr>
          <p:cNvPr id="46" name="TextBox 45"/>
          <p:cNvSpPr txBox="1"/>
          <p:nvPr/>
        </p:nvSpPr>
        <p:spPr>
          <a:xfrm>
            <a:off x="5572132" y="5143512"/>
            <a:ext cx="3826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/>
              <a:t>r’</a:t>
            </a:r>
            <a:endParaRPr lang="zh-CN" altLang="en-US" sz="2400" dirty="0"/>
          </a:p>
        </p:txBody>
      </p:sp>
      <p:sp>
        <p:nvSpPr>
          <p:cNvPr id="47" name="TextBox 46"/>
          <p:cNvSpPr txBox="1"/>
          <p:nvPr/>
        </p:nvSpPr>
        <p:spPr>
          <a:xfrm>
            <a:off x="2285984" y="3643314"/>
            <a:ext cx="2920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/>
              <a:t>r</a:t>
            </a:r>
            <a:endParaRPr lang="zh-CN" altLang="en-US" sz="2400" dirty="0"/>
          </a:p>
        </p:txBody>
      </p:sp>
      <p:sp>
        <p:nvSpPr>
          <p:cNvPr id="55" name="TextBox 54"/>
          <p:cNvSpPr txBox="1"/>
          <p:nvPr/>
        </p:nvSpPr>
        <p:spPr>
          <a:xfrm>
            <a:off x="2285984" y="5143512"/>
            <a:ext cx="2920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/>
              <a:t>r</a:t>
            </a:r>
            <a:endParaRPr lang="zh-CN" altLang="en-US" sz="2400" dirty="0"/>
          </a:p>
        </p:txBody>
      </p:sp>
      <p:sp>
        <p:nvSpPr>
          <p:cNvPr id="56" name="TextBox 55"/>
          <p:cNvSpPr txBox="1"/>
          <p:nvPr/>
        </p:nvSpPr>
        <p:spPr>
          <a:xfrm>
            <a:off x="5475215" y="3571876"/>
            <a:ext cx="3826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/>
              <a:t>r’</a:t>
            </a:r>
            <a:endParaRPr lang="zh-CN" altLang="en-US" sz="2400" dirty="0"/>
          </a:p>
        </p:txBody>
      </p:sp>
      <p:sp>
        <p:nvSpPr>
          <p:cNvPr id="57" name="TextBox 56"/>
          <p:cNvSpPr txBox="1"/>
          <p:nvPr/>
        </p:nvSpPr>
        <p:spPr>
          <a:xfrm>
            <a:off x="5500694" y="1928802"/>
            <a:ext cx="3826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/>
              <a:t>r’</a:t>
            </a:r>
            <a:endParaRPr lang="zh-CN" altLang="en-US" sz="2400" dirty="0"/>
          </a:p>
        </p:txBody>
      </p:sp>
      <p:sp>
        <p:nvSpPr>
          <p:cNvPr id="58" name="TextBox 57"/>
          <p:cNvSpPr txBox="1"/>
          <p:nvPr/>
        </p:nvSpPr>
        <p:spPr>
          <a:xfrm>
            <a:off x="3929058" y="1857364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</a:t>
            </a:r>
            <a:endParaRPr lang="zh-CN" alt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3929058" y="3429000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</a:t>
            </a:r>
            <a:endParaRPr lang="zh-CN" alt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3929058" y="5000636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</a:t>
            </a:r>
            <a:endParaRPr lang="zh-CN" altLang="en-US" dirty="0"/>
          </a:p>
        </p:txBody>
      </p:sp>
      <p:sp>
        <p:nvSpPr>
          <p:cNvPr id="61" name="TextBox 60"/>
          <p:cNvSpPr txBox="1"/>
          <p:nvPr/>
        </p:nvSpPr>
        <p:spPr>
          <a:xfrm>
            <a:off x="2786050" y="6357958"/>
            <a:ext cx="55730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0000FF"/>
                </a:solidFill>
              </a:rPr>
              <a:t>Overlapped if </a:t>
            </a:r>
            <a:r>
              <a:rPr lang="en-US" altLang="zh-CN" sz="2000" dirty="0" err="1" smtClean="0">
                <a:solidFill>
                  <a:srgbClr val="0000FF"/>
                </a:solidFill>
              </a:rPr>
              <a:t>r,r</a:t>
            </a:r>
            <a:r>
              <a:rPr lang="en-US" altLang="zh-CN" sz="2000" dirty="0" smtClean="0">
                <a:solidFill>
                  <a:srgbClr val="0000FF"/>
                </a:solidFill>
              </a:rPr>
              <a:t>’ and R are within truncation length</a:t>
            </a:r>
            <a:endParaRPr lang="zh-CN" altLang="en-US" sz="20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Channel overlaps</a:t>
            </a:r>
            <a:endParaRPr lang="zh-CN" altLang="en-US" dirty="0"/>
          </a:p>
        </p:txBody>
      </p:sp>
      <p:grpSp>
        <p:nvGrpSpPr>
          <p:cNvPr id="20" name="组合 19"/>
          <p:cNvGrpSpPr/>
          <p:nvPr/>
        </p:nvGrpSpPr>
        <p:grpSpPr>
          <a:xfrm>
            <a:off x="1835696" y="1772816"/>
            <a:ext cx="5974884" cy="3071862"/>
            <a:chOff x="2014264" y="1196752"/>
            <a:chExt cx="5974884" cy="3071862"/>
          </a:xfrm>
        </p:grpSpPr>
        <p:sp>
          <p:nvSpPr>
            <p:cNvPr id="4" name="椭圆 3"/>
            <p:cNvSpPr/>
            <p:nvPr/>
          </p:nvSpPr>
          <p:spPr>
            <a:xfrm>
              <a:off x="3275856" y="2324398"/>
              <a:ext cx="2016224" cy="1944216"/>
            </a:xfrm>
            <a:prstGeom prst="ellipse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3563888" y="1196752"/>
              <a:ext cx="2016224" cy="194421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2051720" y="1700808"/>
              <a:ext cx="2016224" cy="1944216"/>
            </a:xfrm>
            <a:prstGeom prst="ellipse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014264" y="1799528"/>
              <a:ext cx="3032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rgbClr val="0000FF"/>
                  </a:solidFill>
                </a:rPr>
                <a:t>P</a:t>
              </a:r>
              <a:endParaRPr lang="zh-CN" altLang="en-US" dirty="0">
                <a:solidFill>
                  <a:srgbClr val="0000FF"/>
                </a:solidFill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580112" y="1799528"/>
              <a:ext cx="3080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rgbClr val="FF0000"/>
                  </a:solidFill>
                </a:rPr>
                <a:t>C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5004048" y="3861048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rgbClr val="00B050"/>
                  </a:solidFill>
                </a:rPr>
                <a:t>D</a:t>
              </a:r>
              <a:endParaRPr lang="zh-CN" altLang="en-US" dirty="0">
                <a:solidFill>
                  <a:srgbClr val="00B050"/>
                </a:solidFill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771800" y="249289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1</a:t>
              </a:r>
              <a:endParaRPr lang="zh-CN" altLang="en-US" dirty="0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4499992" y="1733937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2</a:t>
              </a:r>
              <a:endParaRPr lang="zh-CN" altLang="en-US" dirty="0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4211960" y="350100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3</a:t>
              </a:r>
              <a:endParaRPr lang="zh-CN" altLang="en-US" dirty="0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3593065" y="204544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4</a:t>
              </a:r>
              <a:endParaRPr lang="zh-CN" altLang="en-US" dirty="0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3442222" y="294701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6</a:t>
              </a:r>
              <a:endParaRPr lang="zh-CN" altLang="en-US" dirty="0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4319822" y="2542193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5</a:t>
              </a:r>
              <a:endParaRPr lang="zh-CN" altLang="en-US" dirty="0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3741354" y="2433662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7</a:t>
              </a:r>
              <a:endParaRPr lang="zh-CN" alt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文本框 17"/>
                <p:cNvSpPr txBox="1"/>
                <p:nvPr/>
              </p:nvSpPr>
              <p:spPr>
                <a:xfrm>
                  <a:off x="6456752" y="1804853"/>
                  <a:ext cx="1511696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 panose="02040503050406030204" pitchFamily="18" charset="0"/>
                          </a:rPr>
                          <m:t>Γ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∪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∪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18" name="文本框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56752" y="1804853"/>
                  <a:ext cx="1511696" cy="276999"/>
                </a:xfrm>
                <a:prstGeom prst="rect">
                  <a:avLst/>
                </a:prstGeom>
                <a:blipFill>
                  <a:blip r:embed="rId2"/>
                  <a:stretch>
                    <a:fillRect l="-3629" r="-2419" b="-6667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文本框 18"/>
                <p:cNvSpPr txBox="1"/>
                <p:nvPr/>
              </p:nvSpPr>
              <p:spPr>
                <a:xfrm>
                  <a:off x="6505216" y="2324398"/>
                  <a:ext cx="1426416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∪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7=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∩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19" name="文本框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05216" y="2324398"/>
                  <a:ext cx="1426416" cy="276999"/>
                </a:xfrm>
                <a:prstGeom prst="rect">
                  <a:avLst/>
                </a:prstGeom>
                <a:blipFill>
                  <a:blip r:embed="rId3"/>
                  <a:stretch>
                    <a:fillRect l="-3846" r="-2564" b="-6667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文本框 21"/>
                <p:cNvSpPr txBox="1"/>
                <p:nvPr/>
              </p:nvSpPr>
              <p:spPr>
                <a:xfrm>
                  <a:off x="6505216" y="2802994"/>
                  <a:ext cx="1445139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i="1" smtClean="0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∪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7=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∩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22" name="文本框 2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05216" y="2802994"/>
                  <a:ext cx="1445139" cy="276999"/>
                </a:xfrm>
                <a:prstGeom prst="rect">
                  <a:avLst/>
                </a:prstGeom>
                <a:blipFill>
                  <a:blip r:embed="rId4"/>
                  <a:stretch>
                    <a:fillRect l="-3797" r="-2954" b="-6522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文本框 22"/>
                <p:cNvSpPr txBox="1"/>
                <p:nvPr/>
              </p:nvSpPr>
              <p:spPr>
                <a:xfrm>
                  <a:off x="6505216" y="3296506"/>
                  <a:ext cx="1445460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i="1" smtClean="0">
                            <a:latin typeface="Cambria Math" panose="02040503050406030204" pitchFamily="18" charset="0"/>
                          </a:rPr>
                          <m:t>6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∪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7=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∩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23" name="文本框 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05216" y="3296506"/>
                  <a:ext cx="1445460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3797" r="-2532" b="-6522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文本框 23"/>
                <p:cNvSpPr txBox="1"/>
                <p:nvPr/>
              </p:nvSpPr>
              <p:spPr>
                <a:xfrm>
                  <a:off x="6523939" y="3776415"/>
                  <a:ext cx="1465209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7=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∩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∩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24" name="文本框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23939" y="3776415"/>
                  <a:ext cx="1465209" cy="276999"/>
                </a:xfrm>
                <a:prstGeom prst="rect">
                  <a:avLst/>
                </a:prstGeom>
                <a:blipFill>
                  <a:blip r:embed="rId6"/>
                  <a:stretch>
                    <a:fillRect l="-3750" r="-2917" b="-6667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92786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>
                <a:solidFill>
                  <a:srgbClr val="0000FF"/>
                </a:solidFill>
              </a:rPr>
              <a:t>How SMFRG works</a:t>
            </a:r>
            <a:endParaRPr lang="zh-CN" altLang="en-US" dirty="0">
              <a:solidFill>
                <a:srgbClr val="0000FF"/>
              </a:solidFill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574675" y="1357298"/>
            <a:ext cx="7283473" cy="5012802"/>
            <a:chOff x="574675" y="1357298"/>
            <a:chExt cx="7283473" cy="5012802"/>
          </a:xfrm>
        </p:grpSpPr>
        <p:grpSp>
          <p:nvGrpSpPr>
            <p:cNvPr id="2" name="组合 25"/>
            <p:cNvGrpSpPr/>
            <p:nvPr/>
          </p:nvGrpSpPr>
          <p:grpSpPr>
            <a:xfrm>
              <a:off x="574675" y="1357298"/>
              <a:ext cx="7283473" cy="5000660"/>
              <a:chOff x="-613633" y="1456656"/>
              <a:chExt cx="7614525" cy="4888207"/>
            </a:xfrm>
          </p:grpSpPr>
          <p:pic>
            <p:nvPicPr>
              <p:cNvPr id="45058" name="Picture 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619447" y="1456656"/>
                <a:ext cx="5381445" cy="48882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graphicFrame>
            <p:nvGraphicFramePr>
              <p:cNvPr id="6" name="对象 5"/>
              <p:cNvGraphicFramePr>
                <a:graphicFrameLocks noChangeAspect="1"/>
              </p:cNvGraphicFramePr>
              <p:nvPr/>
            </p:nvGraphicFramePr>
            <p:xfrm>
              <a:off x="-613633" y="1928418"/>
              <a:ext cx="2003205" cy="84107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8156" name="公式" r:id="rId4" imgW="939600" imgH="393480" progId="Equation.3">
                      <p:embed/>
                    </p:oleObj>
                  </mc:Choice>
                  <mc:Fallback>
                    <p:oleObj name="公式" r:id="rId4" imgW="939600" imgH="393480" progId="Equation.3">
                      <p:embed/>
                      <p:pic>
                        <p:nvPicPr>
                          <p:cNvPr id="0" name="Picture 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-613633" y="1928418"/>
                            <a:ext cx="2003205" cy="841076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7" name="TextBox 6"/>
              <p:cNvSpPr txBox="1"/>
              <p:nvPr/>
            </p:nvSpPr>
            <p:spPr>
              <a:xfrm>
                <a:off x="4143372" y="2214554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 smtClean="0"/>
                  <a:t>+</a:t>
                </a:r>
                <a:endParaRPr lang="zh-CN" altLang="en-US" dirty="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2500298" y="3857628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 smtClean="0"/>
                  <a:t>+</a:t>
                </a:r>
                <a:endParaRPr lang="zh-CN" altLang="en-US" dirty="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1357290" y="5500702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 smtClean="0"/>
                  <a:t>+</a:t>
                </a:r>
                <a:endParaRPr lang="zh-CN" altLang="en-US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4214810" y="5500702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 smtClean="0"/>
                  <a:t>+</a:t>
                </a:r>
                <a:endParaRPr lang="zh-CN" altLang="en-US" dirty="0"/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408467" y="1995214"/>
                <a:ext cx="214314" cy="571504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矩形 15"/>
              <p:cNvSpPr/>
              <p:nvPr/>
            </p:nvSpPr>
            <p:spPr>
              <a:xfrm>
                <a:off x="2214546" y="1981952"/>
                <a:ext cx="214314" cy="857256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3430706" y="1974522"/>
                <a:ext cx="214314" cy="857256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4929190" y="1981952"/>
                <a:ext cx="214314" cy="857256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6169354" y="1981952"/>
                <a:ext cx="214314" cy="857256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3475180" y="4010689"/>
                <a:ext cx="500066" cy="214314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4751452" y="4038831"/>
                <a:ext cx="500066" cy="214314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2285984" y="5696041"/>
                <a:ext cx="500066" cy="214314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5857884" y="5693102"/>
                <a:ext cx="500066" cy="214314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3456424" y="5304676"/>
                <a:ext cx="214314" cy="857256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4947478" y="5313820"/>
                <a:ext cx="214314" cy="857256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0" name="TextBox 29"/>
            <p:cNvSpPr txBox="1"/>
            <p:nvPr/>
          </p:nvSpPr>
          <p:spPr>
            <a:xfrm>
              <a:off x="2783748" y="255469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2</a:t>
              </a:r>
              <a:endParaRPr lang="zh-CN" altLang="en-US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929190" y="171448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4</a:t>
              </a:r>
              <a:endParaRPr lang="zh-CN" altLang="en-US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929190" y="257174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3</a:t>
              </a:r>
              <a:endParaRPr lang="zh-CN" altLang="en-US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357818" y="171448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1</a:t>
              </a:r>
              <a:endParaRPr lang="zh-CN" altLang="en-US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500958" y="257174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2</a:t>
              </a:r>
              <a:endParaRPr lang="zh-CN" altLang="en-US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500958" y="171448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4</a:t>
              </a:r>
              <a:endParaRPr lang="zh-CN" altLang="en-US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357818" y="257174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3</a:t>
              </a:r>
              <a:endParaRPr lang="zh-CN" altLang="en-US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857620" y="34290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1</a:t>
              </a:r>
              <a:endParaRPr lang="zh-CN" altLang="en-US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429388" y="428625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2</a:t>
              </a:r>
              <a:endParaRPr lang="zh-CN" altLang="en-US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429388" y="341685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3</a:t>
              </a:r>
              <a:endParaRPr lang="zh-CN" altLang="en-US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857620" y="435769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4</a:t>
              </a:r>
              <a:endParaRPr lang="zh-CN" altLang="en-US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770116" y="507207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1</a:t>
              </a:r>
              <a:endParaRPr lang="zh-CN" altLang="en-US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2786050" y="600076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4</a:t>
              </a:r>
              <a:endParaRPr lang="zh-CN" altLang="en-US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913256" y="598862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2</a:t>
              </a:r>
              <a:endParaRPr lang="zh-CN" altLang="en-US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929190" y="5143512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3</a:t>
              </a:r>
              <a:endParaRPr lang="zh-CN" altLang="en-US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357818" y="511631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1</a:t>
              </a:r>
              <a:endParaRPr lang="zh-CN" altLang="en-US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7500958" y="600076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2</a:t>
              </a:r>
              <a:endParaRPr lang="zh-CN" altLang="en-US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7500958" y="507207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3</a:t>
              </a:r>
              <a:endParaRPr lang="zh-CN" altLang="en-US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5357818" y="598862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4</a:t>
              </a:r>
              <a:endParaRPr lang="zh-CN" altLang="en-US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2771766" y="171448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1</a:t>
              </a:r>
              <a:endParaRPr lang="zh-CN" altLang="en-US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1185834" y="172877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1</a:t>
              </a:r>
              <a:endParaRPr lang="zh-CN" altLang="en-US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185838" y="231456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2</a:t>
              </a:r>
              <a:endParaRPr lang="zh-CN" altLang="en-US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814492" y="1728772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4</a:t>
              </a:r>
              <a:endParaRPr lang="zh-CN" altLang="en-US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800208" y="231456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3</a:t>
              </a:r>
              <a:endParaRPr lang="zh-CN" altLang="en-US" dirty="0"/>
            </a:p>
          </p:txBody>
        </p:sp>
        <p:cxnSp>
          <p:nvCxnSpPr>
            <p:cNvPr id="55" name="直接箭头连接符 54"/>
            <p:cNvCxnSpPr/>
            <p:nvPr/>
          </p:nvCxnSpPr>
          <p:spPr>
            <a:xfrm>
              <a:off x="1385866" y="1900236"/>
              <a:ext cx="500066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直接箭头连接符 55"/>
            <p:cNvCxnSpPr/>
            <p:nvPr/>
          </p:nvCxnSpPr>
          <p:spPr>
            <a:xfrm>
              <a:off x="1385864" y="2500306"/>
              <a:ext cx="500066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58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4572008"/>
            <a:ext cx="4395884" cy="13071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9" name="TextBox 58"/>
          <p:cNvSpPr txBox="1"/>
          <p:nvPr/>
        </p:nvSpPr>
        <p:spPr>
          <a:xfrm>
            <a:off x="4786314" y="3071810"/>
            <a:ext cx="3571900" cy="14773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tx1"/>
                </a:solidFill>
              </a:rPr>
              <a:t>Effective interactions</a:t>
            </a:r>
          </a:p>
          <a:p>
            <a:r>
              <a:rPr lang="en-US" altLang="zh-CN" dirty="0" smtClean="0">
                <a:solidFill>
                  <a:schemeClr val="tx1"/>
                </a:solidFill>
              </a:rPr>
              <a:t>V_SC = P</a:t>
            </a:r>
          </a:p>
          <a:p>
            <a:r>
              <a:rPr lang="en-US" altLang="zh-CN" dirty="0" smtClean="0">
                <a:solidFill>
                  <a:schemeClr val="tx1"/>
                </a:solidFill>
              </a:rPr>
              <a:t>V_SDW = - C</a:t>
            </a:r>
          </a:p>
          <a:p>
            <a:r>
              <a:rPr lang="en-US" altLang="zh-CN" dirty="0" smtClean="0">
                <a:solidFill>
                  <a:schemeClr val="tx1"/>
                </a:solidFill>
              </a:rPr>
              <a:t>V_CDW= 2D - C</a:t>
            </a:r>
          </a:p>
          <a:p>
            <a:r>
              <a:rPr lang="en-US" altLang="zh-CN" dirty="0" smtClean="0">
                <a:solidFill>
                  <a:schemeClr val="tx1"/>
                </a:solidFill>
              </a:rPr>
              <a:t>P = C = D and given by U initially</a:t>
            </a:r>
            <a:endParaRPr lang="zh-CN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err="1" smtClean="0">
                <a:solidFill>
                  <a:srgbClr val="0000FF"/>
                </a:solidFill>
              </a:rPr>
              <a:t>Fros</a:t>
            </a:r>
            <a:r>
              <a:rPr lang="en-US" altLang="zh-CN" dirty="0" smtClean="0">
                <a:solidFill>
                  <a:srgbClr val="0000FF"/>
                </a:solidFill>
              </a:rPr>
              <a:t> and cons</a:t>
            </a:r>
            <a:endParaRPr lang="zh-CN" altLang="en-US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348" y="1500174"/>
            <a:ext cx="3909788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0000FF"/>
                </a:solidFill>
              </a:rPr>
              <a:t>Advantage </a:t>
            </a:r>
          </a:p>
          <a:p>
            <a:r>
              <a:rPr lang="en-US" altLang="zh-CN" sz="2000" dirty="0" smtClean="0">
                <a:solidFill>
                  <a:srgbClr val="0000FF"/>
                </a:solidFill>
              </a:rPr>
              <a:t>1 Unbiased (characteristic of </a:t>
            </a:r>
            <a:r>
              <a:rPr lang="en-US" altLang="zh-CN" sz="2000" dirty="0" err="1" smtClean="0">
                <a:solidFill>
                  <a:srgbClr val="0000FF"/>
                </a:solidFill>
              </a:rPr>
              <a:t>fRG</a:t>
            </a:r>
            <a:r>
              <a:rPr lang="en-US" altLang="zh-CN" sz="2000" dirty="0" smtClean="0">
                <a:solidFill>
                  <a:srgbClr val="0000FF"/>
                </a:solidFill>
              </a:rPr>
              <a:t>)</a:t>
            </a:r>
          </a:p>
          <a:p>
            <a:r>
              <a:rPr lang="en-US" altLang="zh-CN" sz="2000" dirty="0" smtClean="0">
                <a:solidFill>
                  <a:srgbClr val="0000FF"/>
                </a:solidFill>
              </a:rPr>
              <a:t>2 Exact momentum conservation</a:t>
            </a:r>
          </a:p>
          <a:p>
            <a:r>
              <a:rPr lang="en-US" altLang="zh-CN" sz="2000" dirty="0" smtClean="0">
                <a:solidFill>
                  <a:srgbClr val="0000FF"/>
                </a:solidFill>
              </a:rPr>
              <a:t>3 Exact in the limit of complete </a:t>
            </a:r>
          </a:p>
          <a:p>
            <a:r>
              <a:rPr lang="en-US" altLang="zh-CN" sz="2000" dirty="0" smtClean="0">
                <a:solidFill>
                  <a:srgbClr val="0000FF"/>
                </a:solidFill>
              </a:rPr>
              <a:t>   form factor set</a:t>
            </a:r>
          </a:p>
          <a:p>
            <a:r>
              <a:rPr lang="en-US" altLang="zh-CN" sz="2000" dirty="0" smtClean="0">
                <a:solidFill>
                  <a:srgbClr val="0000FF"/>
                </a:solidFill>
              </a:rPr>
              <a:t>4 Work in orbital/momentum space</a:t>
            </a:r>
          </a:p>
          <a:p>
            <a:r>
              <a:rPr lang="en-US" altLang="zh-CN" sz="2000" dirty="0" smtClean="0">
                <a:solidFill>
                  <a:srgbClr val="0000FF"/>
                </a:solidFill>
              </a:rPr>
              <a:t>   with full account of Bloch state </a:t>
            </a:r>
          </a:p>
          <a:p>
            <a:r>
              <a:rPr lang="en-US" altLang="zh-CN" sz="2000" dirty="0" smtClean="0">
                <a:solidFill>
                  <a:srgbClr val="0000FF"/>
                </a:solidFill>
              </a:rPr>
              <a:t>   characters over BZ</a:t>
            </a:r>
          </a:p>
          <a:p>
            <a:r>
              <a:rPr lang="en-US" altLang="zh-CN" sz="2000" dirty="0" smtClean="0">
                <a:solidFill>
                  <a:srgbClr val="0000FF"/>
                </a:solidFill>
              </a:rPr>
              <a:t>5 Immediate message of emerging </a:t>
            </a:r>
          </a:p>
          <a:p>
            <a:r>
              <a:rPr lang="en-US" altLang="zh-CN" sz="2000" dirty="0" smtClean="0">
                <a:solidFill>
                  <a:srgbClr val="0000FF"/>
                </a:solidFill>
              </a:rPr>
              <a:t>   order</a:t>
            </a:r>
            <a:endParaRPr lang="zh-CN" altLang="en-US" sz="2000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43504" y="4143380"/>
            <a:ext cx="393146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C00000"/>
                </a:solidFill>
              </a:rPr>
              <a:t>Disadvantage </a:t>
            </a:r>
          </a:p>
          <a:p>
            <a:r>
              <a:rPr lang="en-US" altLang="zh-CN" sz="2000" dirty="0" smtClean="0">
                <a:solidFill>
                  <a:srgbClr val="C00000"/>
                </a:solidFill>
              </a:rPr>
              <a:t>1 computation complexity increases</a:t>
            </a:r>
          </a:p>
          <a:p>
            <a:r>
              <a:rPr lang="en-US" altLang="zh-CN" sz="2000" dirty="0" smtClean="0">
                <a:solidFill>
                  <a:srgbClr val="C00000"/>
                </a:solidFill>
              </a:rPr>
              <a:t>   rapidly with # orbitals </a:t>
            </a:r>
          </a:p>
        </p:txBody>
      </p:sp>
      <p:sp>
        <p:nvSpPr>
          <p:cNvPr id="10" name="圆角矩形 9"/>
          <p:cNvSpPr/>
          <p:nvPr/>
        </p:nvSpPr>
        <p:spPr>
          <a:xfrm>
            <a:off x="428596" y="1357298"/>
            <a:ext cx="4429156" cy="3357586"/>
          </a:xfrm>
          <a:prstGeom prst="round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圆角矩形 10"/>
          <p:cNvSpPr/>
          <p:nvPr/>
        </p:nvSpPr>
        <p:spPr>
          <a:xfrm>
            <a:off x="5072066" y="3857628"/>
            <a:ext cx="3929090" cy="285752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altLang="zh-CN" dirty="0" smtClean="0">
                <a:solidFill>
                  <a:srgbClr val="0000FF"/>
                </a:solidFill>
              </a:rPr>
              <a:t>Introduction to FRG and SMFRG</a:t>
            </a:r>
          </a:p>
          <a:p>
            <a:endParaRPr lang="en-US" altLang="zh-CN" dirty="0" smtClean="0">
              <a:solidFill>
                <a:srgbClr val="0000FF"/>
              </a:solidFill>
            </a:endParaRPr>
          </a:p>
          <a:p>
            <a:r>
              <a:rPr lang="en-US" altLang="zh-CN" dirty="0" smtClean="0">
                <a:solidFill>
                  <a:schemeClr val="bg1">
                    <a:lumMod val="85000"/>
                  </a:schemeClr>
                </a:solidFill>
              </a:rPr>
              <a:t>Electronic instabilities on Kagome lattice</a:t>
            </a:r>
          </a:p>
          <a:p>
            <a:endParaRPr lang="en-US" altLang="zh-CN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US" altLang="zh-CN" dirty="0" smtClean="0">
                <a:solidFill>
                  <a:schemeClr val="bg1">
                    <a:lumMod val="85000"/>
                  </a:schemeClr>
                </a:solidFill>
              </a:rPr>
              <a:t>Topological superconductivity in correlated systems</a:t>
            </a:r>
          </a:p>
          <a:p>
            <a:endParaRPr lang="en-US" altLang="zh-CN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US" altLang="zh-CN" dirty="0" smtClean="0">
                <a:solidFill>
                  <a:schemeClr val="bg1">
                    <a:lumMod val="85000"/>
                  </a:schemeClr>
                </a:solidFill>
              </a:rPr>
              <a:t>Summary and perspectives</a:t>
            </a: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0000FF"/>
                </a:solidFill>
              </a:rPr>
              <a:t>Comparison to  FLEX</a:t>
            </a:r>
            <a:endParaRPr lang="zh-CN" altLang="en-US" dirty="0">
              <a:solidFill>
                <a:srgbClr val="0000FF"/>
              </a:solidFill>
            </a:endParaRPr>
          </a:p>
        </p:txBody>
      </p:sp>
      <p:sp>
        <p:nvSpPr>
          <p:cNvPr id="3" name="椭圆 2"/>
          <p:cNvSpPr/>
          <p:nvPr/>
        </p:nvSpPr>
        <p:spPr>
          <a:xfrm>
            <a:off x="1000100" y="2000240"/>
            <a:ext cx="2357454" cy="2357454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 smtClean="0"/>
              <a:t>1PI</a:t>
            </a:r>
          </a:p>
          <a:p>
            <a:pPr algn="ctr"/>
            <a:r>
              <a:rPr lang="en-US" altLang="zh-CN" sz="3600" dirty="0"/>
              <a:t>i</a:t>
            </a:r>
            <a:r>
              <a:rPr lang="en-US" altLang="zh-CN" sz="3600" dirty="0" smtClean="0"/>
              <a:t>n p-h channel</a:t>
            </a:r>
            <a:endParaRPr lang="zh-CN" altLang="en-US" sz="3600" dirty="0"/>
          </a:p>
        </p:txBody>
      </p:sp>
      <p:sp>
        <p:nvSpPr>
          <p:cNvPr id="6" name="右箭头 5"/>
          <p:cNvSpPr/>
          <p:nvPr/>
        </p:nvSpPr>
        <p:spPr>
          <a:xfrm>
            <a:off x="3929058" y="2857496"/>
            <a:ext cx="1000132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44034" name="Object 2"/>
          <p:cNvGraphicFramePr>
            <a:graphicFrameLocks noChangeAspect="1"/>
          </p:cNvGraphicFramePr>
          <p:nvPr/>
        </p:nvGraphicFramePr>
        <p:xfrm>
          <a:off x="5529263" y="2457450"/>
          <a:ext cx="3408362" cy="160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80" name="公式" r:id="rId3" imgW="1511280" imgH="711000" progId="Equation.3">
                  <p:embed/>
                </p:oleObj>
              </mc:Choice>
              <mc:Fallback>
                <p:oleObj name="公式" r:id="rId3" imgW="1511280" imgH="7110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29263" y="2457450"/>
                        <a:ext cx="3408362" cy="1603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786446" y="4286256"/>
            <a:ext cx="28458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0000FF"/>
                </a:solidFill>
              </a:rPr>
              <a:t>Pairing interaction</a:t>
            </a:r>
            <a:endParaRPr lang="zh-CN" altLang="en-US" sz="2800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71736" y="6143644"/>
            <a:ext cx="28309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0000FF"/>
                </a:solidFill>
              </a:rPr>
              <a:t>Li JX,  </a:t>
            </a:r>
            <a:r>
              <a:rPr lang="en-US" altLang="zh-CN" sz="2800" dirty="0" err="1" smtClean="0">
                <a:solidFill>
                  <a:srgbClr val="0000FF"/>
                </a:solidFill>
              </a:rPr>
              <a:t>Nanjng</a:t>
            </a:r>
            <a:r>
              <a:rPr lang="en-US" altLang="zh-CN" sz="2800" dirty="0" smtClean="0">
                <a:solidFill>
                  <a:srgbClr val="0000FF"/>
                </a:solidFill>
              </a:rPr>
              <a:t> </a:t>
            </a:r>
            <a:r>
              <a:rPr lang="en-US" altLang="zh-CN" sz="2800" dirty="0" err="1" smtClean="0">
                <a:solidFill>
                  <a:srgbClr val="0000FF"/>
                </a:solidFill>
              </a:rPr>
              <a:t>Univ</a:t>
            </a:r>
            <a:endParaRPr lang="zh-CN" altLang="en-US" sz="28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0000FF"/>
                </a:solidFill>
              </a:rPr>
              <a:t>Summary and perspectives</a:t>
            </a:r>
            <a:endParaRPr lang="zh-CN" altLang="en-US" dirty="0">
              <a:solidFill>
                <a:srgbClr val="0000FF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CN" dirty="0" smtClean="0">
                <a:solidFill>
                  <a:srgbClr val="0070C0"/>
                </a:solidFill>
              </a:rPr>
              <a:t>SMFRG: FRG based on singular-mode decomposition and truncation</a:t>
            </a:r>
          </a:p>
          <a:p>
            <a:endParaRPr lang="en-US" altLang="zh-CN" dirty="0" smtClean="0"/>
          </a:p>
          <a:p>
            <a:r>
              <a:rPr lang="en-US" altLang="zh-CN" dirty="0" smtClean="0">
                <a:solidFill>
                  <a:srgbClr val="0000FF"/>
                </a:solidFill>
              </a:rPr>
              <a:t>Most reliable to date on personal experience</a:t>
            </a:r>
          </a:p>
          <a:p>
            <a:endParaRPr lang="en-US" altLang="zh-CN" dirty="0" smtClean="0"/>
          </a:p>
          <a:p>
            <a:r>
              <a:rPr lang="en-US" altLang="zh-CN" dirty="0" smtClean="0">
                <a:solidFill>
                  <a:srgbClr val="0070C0"/>
                </a:solidFill>
              </a:rPr>
              <a:t>Most immediate and orbital-based form factors for emerging order parameter</a:t>
            </a:r>
          </a:p>
          <a:p>
            <a:endParaRPr lang="en-US" altLang="zh-CN" dirty="0" smtClean="0"/>
          </a:p>
          <a:p>
            <a:r>
              <a:rPr lang="en-US" altLang="zh-CN" dirty="0" smtClean="0">
                <a:solidFill>
                  <a:srgbClr val="0000FF"/>
                </a:solidFill>
              </a:rPr>
              <a:t>Further direction: including frequency dependence ( and going to 2-loop?)</a:t>
            </a:r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altLang="zh-CN" dirty="0" smtClean="0">
                <a:solidFill>
                  <a:schemeClr val="bg1">
                    <a:lumMod val="85000"/>
                  </a:schemeClr>
                </a:solidFill>
              </a:rPr>
              <a:t>Introduction to FRG and SMFRG</a:t>
            </a:r>
          </a:p>
          <a:p>
            <a:endParaRPr lang="en-US" altLang="zh-CN" dirty="0" smtClean="0">
              <a:solidFill>
                <a:srgbClr val="0000FF"/>
              </a:solidFill>
            </a:endParaRPr>
          </a:p>
          <a:p>
            <a:r>
              <a:rPr lang="en-US" altLang="zh-CN" dirty="0" smtClean="0">
                <a:solidFill>
                  <a:srgbClr val="0000FF"/>
                </a:solidFill>
              </a:rPr>
              <a:t>Electronic instabilities on Kagome lattice</a:t>
            </a:r>
          </a:p>
          <a:p>
            <a:endParaRPr lang="en-US" altLang="zh-CN" dirty="0" smtClean="0">
              <a:solidFill>
                <a:srgbClr val="0000FF"/>
              </a:solidFill>
            </a:endParaRPr>
          </a:p>
          <a:p>
            <a:r>
              <a:rPr lang="en-US" altLang="zh-CN" dirty="0" smtClean="0">
                <a:solidFill>
                  <a:schemeClr val="bg1">
                    <a:lumMod val="85000"/>
                  </a:schemeClr>
                </a:solidFill>
              </a:rPr>
              <a:t>Topological superconductivity in correlated systems</a:t>
            </a:r>
          </a:p>
          <a:p>
            <a:endParaRPr lang="en-US" altLang="zh-CN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US" altLang="zh-CN" dirty="0" smtClean="0">
                <a:solidFill>
                  <a:schemeClr val="bg1">
                    <a:lumMod val="85000"/>
                  </a:schemeClr>
                </a:solidFill>
              </a:rPr>
              <a:t>Summary and perspectives</a:t>
            </a:r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600" dirty="0" smtClean="0">
                <a:solidFill>
                  <a:srgbClr val="0000FF"/>
                </a:solidFill>
              </a:rPr>
              <a:t>Electronic instabilities on Kagome lattice</a:t>
            </a:r>
            <a:endParaRPr lang="zh-CN" altLang="en-US" sz="3600" dirty="0">
              <a:solidFill>
                <a:srgbClr val="0000FF"/>
              </a:solidFill>
            </a:endParaRPr>
          </a:p>
        </p:txBody>
      </p:sp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357298"/>
            <a:ext cx="6534150" cy="520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0000FF"/>
                </a:solidFill>
              </a:rPr>
              <a:t>Phase diagram</a:t>
            </a:r>
            <a:endParaRPr lang="zh-CN" altLang="en-US" dirty="0">
              <a:solidFill>
                <a:srgbClr val="0000FF"/>
              </a:solidFill>
            </a:endParaRPr>
          </a:p>
        </p:txBody>
      </p:sp>
      <p:pic>
        <p:nvPicPr>
          <p:cNvPr id="563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571612"/>
            <a:ext cx="5310864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6" name="组合 5"/>
          <p:cNvGrpSpPr/>
          <p:nvPr/>
        </p:nvGrpSpPr>
        <p:grpSpPr>
          <a:xfrm>
            <a:off x="4500562" y="1714488"/>
            <a:ext cx="4519581" cy="3012538"/>
            <a:chOff x="4500562" y="1714488"/>
            <a:chExt cx="4519581" cy="3012538"/>
          </a:xfrm>
        </p:grpSpPr>
        <p:sp>
          <p:nvSpPr>
            <p:cNvPr id="4" name="TextBox 3"/>
            <p:cNvSpPr txBox="1"/>
            <p:nvPr/>
          </p:nvSpPr>
          <p:spPr>
            <a:xfrm>
              <a:off x="6143636" y="4357694"/>
              <a:ext cx="22188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err="1" smtClean="0"/>
                <a:t>Kiesel</a:t>
              </a:r>
              <a:r>
                <a:rPr lang="en-US" altLang="zh-CN" dirty="0" smtClean="0"/>
                <a:t>,  PRL 110, 2013</a:t>
              </a:r>
              <a:endParaRPr lang="zh-CN" altLang="en-US" dirty="0"/>
            </a:p>
          </p:txBody>
        </p:sp>
        <p:pic>
          <p:nvPicPr>
            <p:cNvPr id="56322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500562" y="1714488"/>
              <a:ext cx="4519581" cy="23288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7" name="TextBox 6"/>
          <p:cNvSpPr txBox="1"/>
          <p:nvPr/>
        </p:nvSpPr>
        <p:spPr>
          <a:xfrm>
            <a:off x="1214414" y="5429264"/>
            <a:ext cx="2528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Wang et al, PRB 87, 2013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0000FF"/>
                </a:solidFill>
              </a:rPr>
              <a:t>Ferromagnetism</a:t>
            </a:r>
            <a:r>
              <a:rPr lang="en-US" altLang="zh-CN" dirty="0" smtClean="0"/>
              <a:t> </a:t>
            </a:r>
            <a:endParaRPr lang="zh-CN" altLang="en-US" dirty="0"/>
          </a:p>
        </p:txBody>
      </p:sp>
      <p:pic>
        <p:nvPicPr>
          <p:cNvPr id="532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571612"/>
            <a:ext cx="6176983" cy="4736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0000FF"/>
                </a:solidFill>
              </a:rPr>
              <a:t>Intra-</a:t>
            </a:r>
            <a:r>
              <a:rPr lang="en-US" altLang="zh-CN" dirty="0" err="1" smtClean="0">
                <a:solidFill>
                  <a:srgbClr val="0000FF"/>
                </a:solidFill>
              </a:rPr>
              <a:t>unitcell</a:t>
            </a:r>
            <a:r>
              <a:rPr lang="en-US" altLang="zh-CN" dirty="0" smtClean="0">
                <a:solidFill>
                  <a:srgbClr val="0000FF"/>
                </a:solidFill>
              </a:rPr>
              <a:t> AFM</a:t>
            </a:r>
            <a:endParaRPr lang="zh-CN" altLang="en-US" dirty="0">
              <a:solidFill>
                <a:srgbClr val="0000FF"/>
              </a:solidFill>
            </a:endParaRPr>
          </a:p>
        </p:txBody>
      </p:sp>
      <p:pic>
        <p:nvPicPr>
          <p:cNvPr id="542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285860"/>
            <a:ext cx="5237813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0000FF"/>
                </a:solidFill>
              </a:rPr>
              <a:t>Valence bond solid</a:t>
            </a:r>
            <a:endParaRPr lang="zh-CN" altLang="en-US" dirty="0">
              <a:solidFill>
                <a:srgbClr val="0000FF"/>
              </a:solidFill>
            </a:endParaRPr>
          </a:p>
        </p:txBody>
      </p:sp>
      <p:pic>
        <p:nvPicPr>
          <p:cNvPr id="552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214422"/>
            <a:ext cx="6515100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5300" name="Picture 4"/>
          <p:cNvPicPr>
            <a:picLocks noChangeAspect="1" noChangeArrowheads="1"/>
          </p:cNvPicPr>
          <p:nvPr/>
        </p:nvPicPr>
        <p:blipFill>
          <a:blip r:embed="rId3"/>
          <a:srcRect r="49760"/>
          <a:stretch>
            <a:fillRect/>
          </a:stretch>
        </p:blipFill>
        <p:spPr bwMode="auto">
          <a:xfrm>
            <a:off x="2857488" y="4357694"/>
            <a:ext cx="3000396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6286512" y="5143512"/>
            <a:ext cx="1154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David-Star</a:t>
            </a:r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957634" y="571501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*</a:t>
            </a:r>
            <a:endParaRPr lang="zh-CN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386260" y="495777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*</a:t>
            </a:r>
            <a:endParaRPr lang="zh-CN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272094" y="495777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*</a:t>
            </a:r>
            <a:endParaRPr lang="zh-CN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829176" y="571501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*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0000FF"/>
                </a:solidFill>
              </a:rPr>
              <a:t>Intra-</a:t>
            </a:r>
            <a:r>
              <a:rPr lang="en-US" altLang="zh-CN" dirty="0" err="1" smtClean="0">
                <a:solidFill>
                  <a:srgbClr val="0000FF"/>
                </a:solidFill>
              </a:rPr>
              <a:t>unitcell</a:t>
            </a:r>
            <a:r>
              <a:rPr lang="en-US" altLang="zh-CN" dirty="0" smtClean="0">
                <a:solidFill>
                  <a:srgbClr val="0000FF"/>
                </a:solidFill>
              </a:rPr>
              <a:t> CDW</a:t>
            </a:r>
            <a:endParaRPr lang="zh-CN" altLang="en-US" dirty="0">
              <a:solidFill>
                <a:srgbClr val="0000FF"/>
              </a:solidFill>
            </a:endParaRPr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285860"/>
            <a:ext cx="5062551" cy="5115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0000FF"/>
                </a:solidFill>
              </a:rPr>
              <a:t>S-wave SC</a:t>
            </a:r>
            <a:endParaRPr lang="zh-CN" altLang="en-US" dirty="0">
              <a:solidFill>
                <a:srgbClr val="0000FF"/>
              </a:solidFill>
            </a:endParaRPr>
          </a:p>
        </p:txBody>
      </p:sp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571612"/>
            <a:ext cx="6419850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>
                <a:solidFill>
                  <a:srgbClr val="0000FF"/>
                </a:solidFill>
              </a:rPr>
              <a:t>Classical correlation function</a:t>
            </a:r>
            <a:endParaRPr lang="zh-CN" altLang="en-US" dirty="0">
              <a:solidFill>
                <a:srgbClr val="0000FF"/>
              </a:solidFill>
            </a:endParaRPr>
          </a:p>
        </p:txBody>
      </p:sp>
      <p:sp>
        <p:nvSpPr>
          <p:cNvPr id="3" name="椭圆 2"/>
          <p:cNvSpPr/>
          <p:nvPr/>
        </p:nvSpPr>
        <p:spPr>
          <a:xfrm>
            <a:off x="2214546" y="2571744"/>
            <a:ext cx="642942" cy="628648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5696720" y="2553456"/>
            <a:ext cx="642942" cy="628648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2843784" y="2609088"/>
            <a:ext cx="2871224" cy="544068"/>
          </a:xfrm>
          <a:custGeom>
            <a:avLst/>
            <a:gdLst>
              <a:gd name="connsiteX0" fmla="*/ 0 w 2967228"/>
              <a:gd name="connsiteY0" fmla="*/ 271272 h 544068"/>
              <a:gd name="connsiteX1" fmla="*/ 713232 w 2967228"/>
              <a:gd name="connsiteY1" fmla="*/ 42672 h 544068"/>
              <a:gd name="connsiteX2" fmla="*/ 1563624 w 2967228"/>
              <a:gd name="connsiteY2" fmla="*/ 527304 h 544068"/>
              <a:gd name="connsiteX3" fmla="*/ 2386584 w 2967228"/>
              <a:gd name="connsiteY3" fmla="*/ 143256 h 544068"/>
              <a:gd name="connsiteX4" fmla="*/ 2880360 w 2967228"/>
              <a:gd name="connsiteY4" fmla="*/ 179832 h 544068"/>
              <a:gd name="connsiteX5" fmla="*/ 2907792 w 2967228"/>
              <a:gd name="connsiteY5" fmla="*/ 198120 h 544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67228" h="544068">
                <a:moveTo>
                  <a:pt x="0" y="271272"/>
                </a:moveTo>
                <a:cubicBezTo>
                  <a:pt x="226314" y="135636"/>
                  <a:pt x="452628" y="0"/>
                  <a:pt x="713232" y="42672"/>
                </a:cubicBezTo>
                <a:cubicBezTo>
                  <a:pt x="973836" y="85344"/>
                  <a:pt x="1284732" y="510540"/>
                  <a:pt x="1563624" y="527304"/>
                </a:cubicBezTo>
                <a:cubicBezTo>
                  <a:pt x="1842516" y="544068"/>
                  <a:pt x="2167128" y="201168"/>
                  <a:pt x="2386584" y="143256"/>
                </a:cubicBezTo>
                <a:cubicBezTo>
                  <a:pt x="2606040" y="85344"/>
                  <a:pt x="2793492" y="170688"/>
                  <a:pt x="2880360" y="179832"/>
                </a:cubicBezTo>
                <a:cubicBezTo>
                  <a:pt x="2967228" y="188976"/>
                  <a:pt x="2937510" y="193548"/>
                  <a:pt x="2907792" y="198120"/>
                </a:cubicBezTo>
              </a:path>
            </a:pathLst>
          </a:cu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/>
        </p:nvGraphicFramePr>
        <p:xfrm>
          <a:off x="1487488" y="3635375"/>
          <a:ext cx="5659437" cy="1387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16" name="公式" r:id="rId3" imgW="1968480" imgH="482400" progId="Equation.3">
                  <p:embed/>
                </p:oleObj>
              </mc:Choice>
              <mc:Fallback>
                <p:oleObj name="公式" r:id="rId3" imgW="1968480" imgH="4824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7488" y="3635375"/>
                        <a:ext cx="5659437" cy="1387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0000FF"/>
                </a:solidFill>
              </a:rPr>
              <a:t>D-wave SC and </a:t>
            </a:r>
            <a:r>
              <a:rPr lang="en-US" altLang="zh-CN" dirty="0" err="1" smtClean="0">
                <a:solidFill>
                  <a:srgbClr val="0000FF"/>
                </a:solidFill>
              </a:rPr>
              <a:t>d+id</a:t>
            </a:r>
            <a:r>
              <a:rPr lang="en-US" altLang="zh-CN" dirty="0" smtClean="0">
                <a:solidFill>
                  <a:srgbClr val="0000FF"/>
                </a:solidFill>
              </a:rPr>
              <a:t>’</a:t>
            </a:r>
            <a:endParaRPr lang="zh-CN" altLang="en-US" dirty="0">
              <a:solidFill>
                <a:srgbClr val="0000FF"/>
              </a:solidFill>
            </a:endParaRPr>
          </a:p>
        </p:txBody>
      </p:sp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643050"/>
            <a:ext cx="6353175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altLang="zh-CN" dirty="0" smtClean="0">
                <a:solidFill>
                  <a:schemeClr val="bg1">
                    <a:lumMod val="85000"/>
                  </a:schemeClr>
                </a:solidFill>
              </a:rPr>
              <a:t>Introduction to FRG and SMFRG</a:t>
            </a:r>
          </a:p>
          <a:p>
            <a:endParaRPr lang="en-US" altLang="zh-CN" dirty="0" smtClean="0">
              <a:solidFill>
                <a:srgbClr val="0000FF"/>
              </a:solidFill>
            </a:endParaRPr>
          </a:p>
          <a:p>
            <a:r>
              <a:rPr lang="en-US" altLang="zh-CN" dirty="0" smtClean="0">
                <a:solidFill>
                  <a:schemeClr val="bg1">
                    <a:lumMod val="85000"/>
                  </a:schemeClr>
                </a:solidFill>
              </a:rPr>
              <a:t>Electronic </a:t>
            </a:r>
            <a:r>
              <a:rPr lang="en-US" altLang="zh-CN" dirty="0" err="1" smtClean="0">
                <a:solidFill>
                  <a:schemeClr val="bg1">
                    <a:lumMod val="85000"/>
                  </a:schemeClr>
                </a:solidFill>
              </a:rPr>
              <a:t>instabilties</a:t>
            </a:r>
            <a:r>
              <a:rPr lang="en-US" altLang="zh-CN" dirty="0" smtClean="0">
                <a:solidFill>
                  <a:schemeClr val="bg1">
                    <a:lumMod val="85000"/>
                  </a:schemeClr>
                </a:solidFill>
              </a:rPr>
              <a:t> on Kagome lattice</a:t>
            </a:r>
          </a:p>
          <a:p>
            <a:endParaRPr lang="en-US" altLang="zh-CN" dirty="0" smtClean="0">
              <a:solidFill>
                <a:srgbClr val="0000FF"/>
              </a:solidFill>
            </a:endParaRPr>
          </a:p>
          <a:p>
            <a:r>
              <a:rPr lang="en-US" altLang="zh-CN" dirty="0" smtClean="0">
                <a:solidFill>
                  <a:srgbClr val="0000FF"/>
                </a:solidFill>
              </a:rPr>
              <a:t>Topological superconductivity in correlated systems</a:t>
            </a:r>
          </a:p>
          <a:p>
            <a:endParaRPr lang="en-US" altLang="zh-CN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US" altLang="zh-CN" dirty="0" smtClean="0">
                <a:solidFill>
                  <a:schemeClr val="bg1">
                    <a:lumMod val="85000"/>
                  </a:schemeClr>
                </a:solidFill>
              </a:rPr>
              <a:t>Summary and perspectives</a:t>
            </a: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600" dirty="0" smtClean="0">
                <a:solidFill>
                  <a:srgbClr val="0000FF"/>
                </a:solidFill>
              </a:rPr>
              <a:t>TSC in proximity to van Hove level</a:t>
            </a:r>
            <a:endParaRPr lang="zh-CN" altLang="en-US" sz="3600" dirty="0">
              <a:solidFill>
                <a:srgbClr val="0000FF"/>
              </a:solidFill>
            </a:endParaRPr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142984"/>
            <a:ext cx="5581650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017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1714488"/>
            <a:ext cx="5376289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018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5984" y="6143644"/>
            <a:ext cx="38195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6215074" y="6143644"/>
            <a:ext cx="30190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0000FF"/>
                </a:solidFill>
              </a:rPr>
              <a:t>Xiang et al, PRB 86, 024523</a:t>
            </a:r>
            <a:endParaRPr lang="zh-CN" altLang="en-US" sz="20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4000" dirty="0" smtClean="0">
                <a:solidFill>
                  <a:srgbClr val="0000FF"/>
                </a:solidFill>
              </a:rPr>
              <a:t>TSC by inter-pocket scattering</a:t>
            </a:r>
            <a:endParaRPr lang="zh-CN" altLang="en-US" sz="4000" dirty="0">
              <a:solidFill>
                <a:srgbClr val="0000FF"/>
              </a:solidFill>
            </a:endParaRPr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1142984"/>
            <a:ext cx="4572012" cy="1281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2447912"/>
            <a:ext cx="5718304" cy="441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altLang="zh-CN" dirty="0" smtClean="0">
                <a:solidFill>
                  <a:schemeClr val="bg1">
                    <a:lumMod val="85000"/>
                  </a:schemeClr>
                </a:solidFill>
              </a:rPr>
              <a:t>Introduction to FRG and SMFRG</a:t>
            </a:r>
          </a:p>
          <a:p>
            <a:endParaRPr lang="en-US" altLang="zh-CN" dirty="0" smtClean="0">
              <a:solidFill>
                <a:srgbClr val="0000FF"/>
              </a:solidFill>
            </a:endParaRPr>
          </a:p>
          <a:p>
            <a:r>
              <a:rPr lang="en-US" altLang="zh-CN" dirty="0" smtClean="0">
                <a:solidFill>
                  <a:schemeClr val="bg1">
                    <a:lumMod val="85000"/>
                  </a:schemeClr>
                </a:solidFill>
              </a:rPr>
              <a:t>Electronic instabilities on Kagome lattice</a:t>
            </a:r>
          </a:p>
          <a:p>
            <a:endParaRPr lang="en-US" altLang="zh-CN" dirty="0" smtClean="0">
              <a:solidFill>
                <a:srgbClr val="0000FF"/>
              </a:solidFill>
            </a:endParaRPr>
          </a:p>
          <a:p>
            <a:r>
              <a:rPr lang="en-US" altLang="zh-CN" dirty="0" smtClean="0">
                <a:solidFill>
                  <a:schemeClr val="bg1">
                    <a:lumMod val="85000"/>
                  </a:schemeClr>
                </a:solidFill>
              </a:rPr>
              <a:t>Topological superconductivity in correlated systems</a:t>
            </a:r>
          </a:p>
          <a:p>
            <a:endParaRPr lang="en-US" altLang="zh-CN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US" altLang="zh-CN" dirty="0" smtClean="0">
                <a:solidFill>
                  <a:srgbClr val="0000FF"/>
                </a:solidFill>
              </a:rPr>
              <a:t>Summary and perspectives</a:t>
            </a: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0000FF"/>
                </a:solidFill>
              </a:rPr>
              <a:t>Summary and perspectives</a:t>
            </a:r>
            <a:endParaRPr lang="zh-CN" altLang="en-US" dirty="0">
              <a:solidFill>
                <a:srgbClr val="0000FF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>
                <a:solidFill>
                  <a:srgbClr val="0070C0"/>
                </a:solidFill>
              </a:rPr>
              <a:t>SMFRG: FRG based on singular-mode decomposition and truncation</a:t>
            </a:r>
          </a:p>
          <a:p>
            <a:pPr marL="0" indent="0">
              <a:buNone/>
            </a:pPr>
            <a:endParaRPr lang="en-US" altLang="zh-CN" dirty="0" smtClean="0"/>
          </a:p>
          <a:p>
            <a:r>
              <a:rPr lang="en-US" altLang="zh-CN" dirty="0" smtClean="0">
                <a:solidFill>
                  <a:srgbClr val="0000FF"/>
                </a:solidFill>
              </a:rPr>
              <a:t>Most immediate and orbital-based form factors for emerging order parameter</a:t>
            </a:r>
          </a:p>
          <a:p>
            <a:endParaRPr lang="en-US" altLang="zh-CN" dirty="0" smtClean="0"/>
          </a:p>
          <a:p>
            <a:r>
              <a:rPr lang="en-US" altLang="zh-CN" dirty="0" smtClean="0">
                <a:solidFill>
                  <a:srgbClr val="0070C0"/>
                </a:solidFill>
              </a:rPr>
              <a:t>Further direction: including frequency dependence ( and going to 2-loop?)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49658" y="2967335"/>
            <a:ext cx="8444684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5400" b="1" dirty="0" smtClean="0">
                <a:ln w="17780" cmpd="sng">
                  <a:noFill/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Thank you for your attention</a:t>
            </a:r>
            <a:endParaRPr lang="zh-CN" altLang="en-US" sz="5400" b="1" cap="none" spc="0" dirty="0">
              <a:ln w="17780" cmpd="sng">
                <a:noFill/>
                <a:prstDash val="solid"/>
                <a:miter lim="800000"/>
              </a:ln>
              <a:solidFill>
                <a:srgbClr val="0000FF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>
                <a:solidFill>
                  <a:srgbClr val="0000FF"/>
                </a:solidFill>
              </a:rPr>
              <a:t>Quantum correlation function</a:t>
            </a:r>
            <a:endParaRPr lang="zh-CN" altLang="en-US" dirty="0">
              <a:solidFill>
                <a:srgbClr val="0000FF"/>
              </a:solidFill>
            </a:endParaRPr>
          </a:p>
        </p:txBody>
      </p:sp>
      <p:sp>
        <p:nvSpPr>
          <p:cNvPr id="3" name="椭圆 2"/>
          <p:cNvSpPr/>
          <p:nvPr/>
        </p:nvSpPr>
        <p:spPr>
          <a:xfrm>
            <a:off x="2214546" y="2571744"/>
            <a:ext cx="642942" cy="628648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5696720" y="2553456"/>
            <a:ext cx="642942" cy="628648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2843784" y="2609088"/>
            <a:ext cx="2871224" cy="544068"/>
          </a:xfrm>
          <a:custGeom>
            <a:avLst/>
            <a:gdLst>
              <a:gd name="connsiteX0" fmla="*/ 0 w 2967228"/>
              <a:gd name="connsiteY0" fmla="*/ 271272 h 544068"/>
              <a:gd name="connsiteX1" fmla="*/ 713232 w 2967228"/>
              <a:gd name="connsiteY1" fmla="*/ 42672 h 544068"/>
              <a:gd name="connsiteX2" fmla="*/ 1563624 w 2967228"/>
              <a:gd name="connsiteY2" fmla="*/ 527304 h 544068"/>
              <a:gd name="connsiteX3" fmla="*/ 2386584 w 2967228"/>
              <a:gd name="connsiteY3" fmla="*/ 143256 h 544068"/>
              <a:gd name="connsiteX4" fmla="*/ 2880360 w 2967228"/>
              <a:gd name="connsiteY4" fmla="*/ 179832 h 544068"/>
              <a:gd name="connsiteX5" fmla="*/ 2907792 w 2967228"/>
              <a:gd name="connsiteY5" fmla="*/ 198120 h 544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67228" h="544068">
                <a:moveTo>
                  <a:pt x="0" y="271272"/>
                </a:moveTo>
                <a:cubicBezTo>
                  <a:pt x="226314" y="135636"/>
                  <a:pt x="452628" y="0"/>
                  <a:pt x="713232" y="42672"/>
                </a:cubicBezTo>
                <a:cubicBezTo>
                  <a:pt x="973836" y="85344"/>
                  <a:pt x="1284732" y="510540"/>
                  <a:pt x="1563624" y="527304"/>
                </a:cubicBezTo>
                <a:cubicBezTo>
                  <a:pt x="1842516" y="544068"/>
                  <a:pt x="2167128" y="201168"/>
                  <a:pt x="2386584" y="143256"/>
                </a:cubicBezTo>
                <a:cubicBezTo>
                  <a:pt x="2606040" y="85344"/>
                  <a:pt x="2793492" y="170688"/>
                  <a:pt x="2880360" y="179832"/>
                </a:cubicBezTo>
                <a:cubicBezTo>
                  <a:pt x="2967228" y="188976"/>
                  <a:pt x="2937510" y="193548"/>
                  <a:pt x="2907792" y="198120"/>
                </a:cubicBezTo>
              </a:path>
            </a:pathLst>
          </a:cu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/>
        </p:nvGraphicFramePr>
        <p:xfrm>
          <a:off x="666750" y="3598863"/>
          <a:ext cx="7302500" cy="146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40" name="公式" r:id="rId3" imgW="2539800" imgH="507960" progId="Equation.3">
                  <p:embed/>
                </p:oleObj>
              </mc:Choice>
              <mc:Fallback>
                <p:oleObj name="公式" r:id="rId3" imgW="2539800" imgH="50796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750" y="3598863"/>
                        <a:ext cx="7302500" cy="1460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>
                <a:solidFill>
                  <a:srgbClr val="0000FF"/>
                </a:solidFill>
              </a:rPr>
              <a:t>Quantum exchange</a:t>
            </a:r>
            <a:endParaRPr lang="zh-CN" altLang="en-US" dirty="0">
              <a:solidFill>
                <a:srgbClr val="0000FF"/>
              </a:solidFill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2428860" y="3357562"/>
            <a:ext cx="3205565" cy="1000136"/>
            <a:chOff x="1357291" y="1857363"/>
            <a:chExt cx="3205565" cy="1000136"/>
          </a:xfrm>
        </p:grpSpPr>
        <p:grpSp>
          <p:nvGrpSpPr>
            <p:cNvPr id="8" name="组合 7"/>
            <p:cNvGrpSpPr/>
            <p:nvPr/>
          </p:nvGrpSpPr>
          <p:grpSpPr>
            <a:xfrm>
              <a:off x="1643042" y="2143116"/>
              <a:ext cx="2643206" cy="414334"/>
              <a:chOff x="2214546" y="2553456"/>
              <a:chExt cx="4125116" cy="646936"/>
            </a:xfrm>
          </p:grpSpPr>
          <p:sp>
            <p:nvSpPr>
              <p:cNvPr id="3" name="椭圆 2"/>
              <p:cNvSpPr/>
              <p:nvPr/>
            </p:nvSpPr>
            <p:spPr>
              <a:xfrm>
                <a:off x="2214546" y="2571744"/>
                <a:ext cx="642942" cy="628648"/>
              </a:xfrm>
              <a:prstGeom prst="ellipse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椭圆 3"/>
              <p:cNvSpPr/>
              <p:nvPr/>
            </p:nvSpPr>
            <p:spPr>
              <a:xfrm>
                <a:off x="5696720" y="2553456"/>
                <a:ext cx="642942" cy="628648"/>
              </a:xfrm>
              <a:prstGeom prst="ellipse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任意多边形 5"/>
              <p:cNvSpPr/>
              <p:nvPr/>
            </p:nvSpPr>
            <p:spPr>
              <a:xfrm>
                <a:off x="2843784" y="2609088"/>
                <a:ext cx="2871224" cy="544068"/>
              </a:xfrm>
              <a:custGeom>
                <a:avLst/>
                <a:gdLst>
                  <a:gd name="connsiteX0" fmla="*/ 0 w 2967228"/>
                  <a:gd name="connsiteY0" fmla="*/ 271272 h 544068"/>
                  <a:gd name="connsiteX1" fmla="*/ 713232 w 2967228"/>
                  <a:gd name="connsiteY1" fmla="*/ 42672 h 544068"/>
                  <a:gd name="connsiteX2" fmla="*/ 1563624 w 2967228"/>
                  <a:gd name="connsiteY2" fmla="*/ 527304 h 544068"/>
                  <a:gd name="connsiteX3" fmla="*/ 2386584 w 2967228"/>
                  <a:gd name="connsiteY3" fmla="*/ 143256 h 544068"/>
                  <a:gd name="connsiteX4" fmla="*/ 2880360 w 2967228"/>
                  <a:gd name="connsiteY4" fmla="*/ 179832 h 544068"/>
                  <a:gd name="connsiteX5" fmla="*/ 2907792 w 2967228"/>
                  <a:gd name="connsiteY5" fmla="*/ 198120 h 544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67228" h="544068">
                    <a:moveTo>
                      <a:pt x="0" y="271272"/>
                    </a:moveTo>
                    <a:cubicBezTo>
                      <a:pt x="226314" y="135636"/>
                      <a:pt x="452628" y="0"/>
                      <a:pt x="713232" y="42672"/>
                    </a:cubicBezTo>
                    <a:cubicBezTo>
                      <a:pt x="973836" y="85344"/>
                      <a:pt x="1284732" y="510540"/>
                      <a:pt x="1563624" y="527304"/>
                    </a:cubicBezTo>
                    <a:cubicBezTo>
                      <a:pt x="1842516" y="544068"/>
                      <a:pt x="2167128" y="201168"/>
                      <a:pt x="2386584" y="143256"/>
                    </a:cubicBezTo>
                    <a:cubicBezTo>
                      <a:pt x="2606040" y="85344"/>
                      <a:pt x="2793492" y="170688"/>
                      <a:pt x="2880360" y="179832"/>
                    </a:cubicBezTo>
                    <a:cubicBezTo>
                      <a:pt x="2967228" y="188976"/>
                      <a:pt x="2937510" y="193548"/>
                      <a:pt x="2907792" y="198120"/>
                    </a:cubicBezTo>
                  </a:path>
                </a:pathLst>
              </a:cu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10" name="直接箭头连接符 9"/>
            <p:cNvCxnSpPr>
              <a:endCxn id="3" idx="1"/>
            </p:cNvCxnSpPr>
            <p:nvPr/>
          </p:nvCxnSpPr>
          <p:spPr>
            <a:xfrm rot="16200000" flipH="1">
              <a:off x="1352119" y="1862535"/>
              <a:ext cx="356427" cy="34608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" name="直接箭头连接符 10"/>
            <p:cNvCxnSpPr/>
            <p:nvPr/>
          </p:nvCxnSpPr>
          <p:spPr>
            <a:xfrm rot="5400000">
              <a:off x="1393010" y="2536027"/>
              <a:ext cx="357192" cy="28575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" name="直接箭头连接符 12"/>
            <p:cNvCxnSpPr/>
            <p:nvPr/>
          </p:nvCxnSpPr>
          <p:spPr>
            <a:xfrm flipV="1">
              <a:off x="4214811" y="1928804"/>
              <a:ext cx="285753" cy="28575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" name="直接箭头连接符 14"/>
            <p:cNvCxnSpPr/>
            <p:nvPr/>
          </p:nvCxnSpPr>
          <p:spPr>
            <a:xfrm rot="16200000" flipV="1">
              <a:off x="4205668" y="2472876"/>
              <a:ext cx="357188" cy="3571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19" name="组合 18"/>
          <p:cNvGrpSpPr/>
          <p:nvPr/>
        </p:nvGrpSpPr>
        <p:grpSpPr>
          <a:xfrm>
            <a:off x="2428860" y="1714488"/>
            <a:ext cx="3205565" cy="1000136"/>
            <a:chOff x="1357291" y="1857363"/>
            <a:chExt cx="3205565" cy="1000136"/>
          </a:xfrm>
        </p:grpSpPr>
        <p:grpSp>
          <p:nvGrpSpPr>
            <p:cNvPr id="20" name="组合 7"/>
            <p:cNvGrpSpPr/>
            <p:nvPr/>
          </p:nvGrpSpPr>
          <p:grpSpPr>
            <a:xfrm>
              <a:off x="1643042" y="2143116"/>
              <a:ext cx="2643206" cy="414334"/>
              <a:chOff x="2214546" y="2553456"/>
              <a:chExt cx="4125116" cy="646936"/>
            </a:xfrm>
          </p:grpSpPr>
          <p:sp>
            <p:nvSpPr>
              <p:cNvPr id="25" name="椭圆 2"/>
              <p:cNvSpPr/>
              <p:nvPr/>
            </p:nvSpPr>
            <p:spPr>
              <a:xfrm>
                <a:off x="2214546" y="2571744"/>
                <a:ext cx="642942" cy="628648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5696720" y="2553456"/>
                <a:ext cx="642942" cy="628648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任意多边形 26"/>
              <p:cNvSpPr/>
              <p:nvPr/>
            </p:nvSpPr>
            <p:spPr>
              <a:xfrm>
                <a:off x="2843784" y="2609088"/>
                <a:ext cx="2871224" cy="544068"/>
              </a:xfrm>
              <a:custGeom>
                <a:avLst/>
                <a:gdLst>
                  <a:gd name="connsiteX0" fmla="*/ 0 w 2967228"/>
                  <a:gd name="connsiteY0" fmla="*/ 271272 h 544068"/>
                  <a:gd name="connsiteX1" fmla="*/ 713232 w 2967228"/>
                  <a:gd name="connsiteY1" fmla="*/ 42672 h 544068"/>
                  <a:gd name="connsiteX2" fmla="*/ 1563624 w 2967228"/>
                  <a:gd name="connsiteY2" fmla="*/ 527304 h 544068"/>
                  <a:gd name="connsiteX3" fmla="*/ 2386584 w 2967228"/>
                  <a:gd name="connsiteY3" fmla="*/ 143256 h 544068"/>
                  <a:gd name="connsiteX4" fmla="*/ 2880360 w 2967228"/>
                  <a:gd name="connsiteY4" fmla="*/ 179832 h 544068"/>
                  <a:gd name="connsiteX5" fmla="*/ 2907792 w 2967228"/>
                  <a:gd name="connsiteY5" fmla="*/ 198120 h 544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67228" h="544068">
                    <a:moveTo>
                      <a:pt x="0" y="271272"/>
                    </a:moveTo>
                    <a:cubicBezTo>
                      <a:pt x="226314" y="135636"/>
                      <a:pt x="452628" y="0"/>
                      <a:pt x="713232" y="42672"/>
                    </a:cubicBezTo>
                    <a:cubicBezTo>
                      <a:pt x="973836" y="85344"/>
                      <a:pt x="1284732" y="510540"/>
                      <a:pt x="1563624" y="527304"/>
                    </a:cubicBezTo>
                    <a:cubicBezTo>
                      <a:pt x="1842516" y="544068"/>
                      <a:pt x="2167128" y="201168"/>
                      <a:pt x="2386584" y="143256"/>
                    </a:cubicBezTo>
                    <a:cubicBezTo>
                      <a:pt x="2606040" y="85344"/>
                      <a:pt x="2793492" y="170688"/>
                      <a:pt x="2880360" y="179832"/>
                    </a:cubicBezTo>
                    <a:cubicBezTo>
                      <a:pt x="2967228" y="188976"/>
                      <a:pt x="2937510" y="193548"/>
                      <a:pt x="2907792" y="198120"/>
                    </a:cubicBezTo>
                  </a:path>
                </a:pathLst>
              </a:custGeom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21" name="直接箭头连接符 20"/>
            <p:cNvCxnSpPr/>
            <p:nvPr/>
          </p:nvCxnSpPr>
          <p:spPr>
            <a:xfrm rot="16200000" flipH="1">
              <a:off x="1352119" y="1862535"/>
              <a:ext cx="356427" cy="34608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2" name="直接箭头连接符 21"/>
            <p:cNvCxnSpPr/>
            <p:nvPr/>
          </p:nvCxnSpPr>
          <p:spPr>
            <a:xfrm rot="5400000">
              <a:off x="1393010" y="2536027"/>
              <a:ext cx="357192" cy="28575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箭头连接符 22"/>
            <p:cNvCxnSpPr/>
            <p:nvPr/>
          </p:nvCxnSpPr>
          <p:spPr>
            <a:xfrm flipV="1">
              <a:off x="4214811" y="1928804"/>
              <a:ext cx="285753" cy="28575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箭头连接符 23"/>
            <p:cNvCxnSpPr/>
            <p:nvPr/>
          </p:nvCxnSpPr>
          <p:spPr>
            <a:xfrm rot="16200000" flipV="1">
              <a:off x="4205668" y="2472876"/>
              <a:ext cx="357188" cy="3571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29" name="组合 7"/>
          <p:cNvGrpSpPr/>
          <p:nvPr/>
        </p:nvGrpSpPr>
        <p:grpSpPr>
          <a:xfrm>
            <a:off x="2714611" y="5214951"/>
            <a:ext cx="2643206" cy="414334"/>
            <a:chOff x="2214546" y="2553456"/>
            <a:chExt cx="4125116" cy="646936"/>
          </a:xfrm>
        </p:grpSpPr>
        <p:sp>
          <p:nvSpPr>
            <p:cNvPr id="34" name="椭圆 2"/>
            <p:cNvSpPr/>
            <p:nvPr/>
          </p:nvSpPr>
          <p:spPr>
            <a:xfrm>
              <a:off x="2214546" y="2571744"/>
              <a:ext cx="642942" cy="628648"/>
            </a:xfrm>
            <a:prstGeom prst="ellipse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5696720" y="2553456"/>
              <a:ext cx="642942" cy="628648"/>
            </a:xfrm>
            <a:prstGeom prst="ellipse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2843784" y="2609088"/>
              <a:ext cx="2871224" cy="544068"/>
            </a:xfrm>
            <a:custGeom>
              <a:avLst/>
              <a:gdLst>
                <a:gd name="connsiteX0" fmla="*/ 0 w 2967228"/>
                <a:gd name="connsiteY0" fmla="*/ 271272 h 544068"/>
                <a:gd name="connsiteX1" fmla="*/ 713232 w 2967228"/>
                <a:gd name="connsiteY1" fmla="*/ 42672 h 544068"/>
                <a:gd name="connsiteX2" fmla="*/ 1563624 w 2967228"/>
                <a:gd name="connsiteY2" fmla="*/ 527304 h 544068"/>
                <a:gd name="connsiteX3" fmla="*/ 2386584 w 2967228"/>
                <a:gd name="connsiteY3" fmla="*/ 143256 h 544068"/>
                <a:gd name="connsiteX4" fmla="*/ 2880360 w 2967228"/>
                <a:gd name="connsiteY4" fmla="*/ 179832 h 544068"/>
                <a:gd name="connsiteX5" fmla="*/ 2907792 w 2967228"/>
                <a:gd name="connsiteY5" fmla="*/ 198120 h 54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67228" h="544068">
                  <a:moveTo>
                    <a:pt x="0" y="271272"/>
                  </a:moveTo>
                  <a:cubicBezTo>
                    <a:pt x="226314" y="135636"/>
                    <a:pt x="452628" y="0"/>
                    <a:pt x="713232" y="42672"/>
                  </a:cubicBezTo>
                  <a:cubicBezTo>
                    <a:pt x="973836" y="85344"/>
                    <a:pt x="1284732" y="510540"/>
                    <a:pt x="1563624" y="527304"/>
                  </a:cubicBezTo>
                  <a:cubicBezTo>
                    <a:pt x="1842516" y="544068"/>
                    <a:pt x="2167128" y="201168"/>
                    <a:pt x="2386584" y="143256"/>
                  </a:cubicBezTo>
                  <a:cubicBezTo>
                    <a:pt x="2606040" y="85344"/>
                    <a:pt x="2793492" y="170688"/>
                    <a:pt x="2880360" y="179832"/>
                  </a:cubicBezTo>
                  <a:cubicBezTo>
                    <a:pt x="2967228" y="188976"/>
                    <a:pt x="2937510" y="193548"/>
                    <a:pt x="2907792" y="198120"/>
                  </a:cubicBezTo>
                </a:path>
              </a:pathLst>
            </a:cu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30" name="直接箭头连接符 29"/>
          <p:cNvCxnSpPr/>
          <p:nvPr/>
        </p:nvCxnSpPr>
        <p:spPr>
          <a:xfrm rot="16200000" flipH="1">
            <a:off x="2423688" y="4934370"/>
            <a:ext cx="356427" cy="3460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1" name="直接箭头连接符 30"/>
          <p:cNvCxnSpPr/>
          <p:nvPr/>
        </p:nvCxnSpPr>
        <p:spPr>
          <a:xfrm rot="16200000" flipH="1">
            <a:off x="5311742" y="5526064"/>
            <a:ext cx="299282" cy="34608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/>
          <p:nvPr/>
        </p:nvCxnSpPr>
        <p:spPr>
          <a:xfrm flipV="1">
            <a:off x="5286380" y="5000639"/>
            <a:ext cx="285753" cy="2857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3" name="直接箭头连接符 32"/>
          <p:cNvCxnSpPr/>
          <p:nvPr/>
        </p:nvCxnSpPr>
        <p:spPr>
          <a:xfrm rot="5400000" flipH="1" flipV="1">
            <a:off x="2464579" y="5607859"/>
            <a:ext cx="357190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000232" y="1500174"/>
            <a:ext cx="449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1,s</a:t>
            </a:r>
            <a:endParaRPr lang="zh-CN" alt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2122574" y="2500306"/>
            <a:ext cx="449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4,s</a:t>
            </a:r>
            <a:endParaRPr lang="zh-CN" alt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5565328" y="2500306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2,s’</a:t>
            </a:r>
            <a:endParaRPr lang="zh-CN" alt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5500694" y="1571612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3,s’</a:t>
            </a:r>
            <a:endParaRPr lang="zh-CN" alt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2051136" y="3131106"/>
            <a:ext cx="449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1,s</a:t>
            </a:r>
            <a:endParaRPr lang="zh-CN" alt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2071670" y="4131238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3,s’</a:t>
            </a:r>
            <a:endParaRPr lang="zh-CN" alt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5572132" y="4143380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2,s’</a:t>
            </a:r>
            <a:endParaRPr lang="zh-CN" alt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5500694" y="3143248"/>
            <a:ext cx="449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4,s</a:t>
            </a:r>
            <a:endParaRPr lang="zh-CN" alt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2000232" y="4714884"/>
            <a:ext cx="449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1,s</a:t>
            </a:r>
            <a:endParaRPr lang="zh-CN" alt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2064866" y="5702874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2,s’</a:t>
            </a:r>
            <a:endParaRPr lang="zh-CN" alt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5572132" y="4786322"/>
            <a:ext cx="449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4,s</a:t>
            </a:r>
            <a:endParaRPr lang="zh-CN" alt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5643570" y="5643578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3,s’</a:t>
            </a:r>
            <a:endParaRPr lang="zh-CN" alt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6858016" y="1357298"/>
            <a:ext cx="154260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0000FF"/>
                </a:solidFill>
              </a:rPr>
              <a:t>V(1,2,3,4) </a:t>
            </a:r>
          </a:p>
          <a:p>
            <a:r>
              <a:rPr lang="en-US" altLang="zh-CN" dirty="0" smtClean="0">
                <a:solidFill>
                  <a:srgbClr val="0000FF"/>
                </a:solidFill>
              </a:rPr>
              <a:t>    </a:t>
            </a:r>
          </a:p>
          <a:p>
            <a:r>
              <a:rPr lang="en-US" altLang="zh-CN" dirty="0" smtClean="0">
                <a:solidFill>
                  <a:srgbClr val="0000FF"/>
                </a:solidFill>
              </a:rPr>
              <a:t>Direct channel</a:t>
            </a:r>
          </a:p>
          <a:p>
            <a:r>
              <a:rPr lang="en-US" altLang="zh-CN" dirty="0" smtClean="0">
                <a:solidFill>
                  <a:srgbClr val="0000FF"/>
                </a:solidFill>
              </a:rPr>
              <a:t>D[(1,4),  (3,2)]</a:t>
            </a:r>
            <a:endParaRPr lang="zh-CN" altLang="en-US" dirty="0">
              <a:solidFill>
                <a:srgbClr val="0000FF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858016" y="3500438"/>
            <a:ext cx="17647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0000FF"/>
                </a:solidFill>
              </a:rPr>
              <a:t>Crossing channel</a:t>
            </a:r>
          </a:p>
          <a:p>
            <a:r>
              <a:rPr lang="en-US" altLang="zh-CN" dirty="0" smtClean="0">
                <a:solidFill>
                  <a:srgbClr val="0000FF"/>
                </a:solidFill>
              </a:rPr>
              <a:t>C[(1,3), (4,2)]</a:t>
            </a:r>
            <a:endParaRPr lang="zh-CN" altLang="en-US" dirty="0">
              <a:solidFill>
                <a:srgbClr val="0000FF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827362" y="5000636"/>
            <a:ext cx="16737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0000FF"/>
                </a:solidFill>
              </a:rPr>
              <a:t>Pairing  channel</a:t>
            </a:r>
          </a:p>
          <a:p>
            <a:r>
              <a:rPr lang="en-US" altLang="zh-CN" dirty="0" smtClean="0">
                <a:solidFill>
                  <a:srgbClr val="0000FF"/>
                </a:solidFill>
              </a:rPr>
              <a:t>P[(1,2), (4,3)]</a:t>
            </a:r>
            <a:endParaRPr lang="zh-CN" alt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0000FF"/>
                </a:solidFill>
              </a:rPr>
              <a:t>Many body effects</a:t>
            </a:r>
            <a:endParaRPr lang="zh-CN" altLang="en-US" dirty="0">
              <a:solidFill>
                <a:srgbClr val="0000FF"/>
              </a:solidFill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/>
        </p:nvGraphicFramePr>
        <p:xfrm>
          <a:off x="1071538" y="1428736"/>
          <a:ext cx="6952383" cy="8562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4" name="公式" r:id="rId3" imgW="2476440" imgH="304560" progId="Equation.3">
                  <p:embed/>
                </p:oleObj>
              </mc:Choice>
              <mc:Fallback>
                <p:oleObj name="公式" r:id="rId3" imgW="2476440" imgH="30456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1538" y="1428736"/>
                        <a:ext cx="6952383" cy="85624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椭圆 2"/>
          <p:cNvSpPr/>
          <p:nvPr/>
        </p:nvSpPr>
        <p:spPr>
          <a:xfrm>
            <a:off x="4857752" y="3000372"/>
            <a:ext cx="1857388" cy="1785950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 smtClean="0"/>
              <a:t>1PI</a:t>
            </a:r>
            <a:endParaRPr lang="zh-CN" altLang="en-US" sz="3600" dirty="0"/>
          </a:p>
        </p:txBody>
      </p:sp>
      <p:cxnSp>
        <p:nvCxnSpPr>
          <p:cNvPr id="6" name="直接箭头连接符 5"/>
          <p:cNvCxnSpPr/>
          <p:nvPr/>
        </p:nvCxnSpPr>
        <p:spPr>
          <a:xfrm rot="16200000" flipH="1">
            <a:off x="4464843" y="2893215"/>
            <a:ext cx="571506" cy="50006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 flipV="1">
            <a:off x="4643437" y="4429133"/>
            <a:ext cx="428629" cy="42862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/>
        </p:nvCxnSpPr>
        <p:spPr>
          <a:xfrm flipV="1">
            <a:off x="6429388" y="2857496"/>
            <a:ext cx="428629" cy="42862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>
            <a:off x="6572264" y="4357695"/>
            <a:ext cx="428628" cy="42862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214810" y="264318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1</a:t>
            </a:r>
            <a:endParaRPr lang="zh-CN" altLang="en-US" dirty="0"/>
          </a:p>
        </p:txBody>
      </p:sp>
      <p:cxnSp>
        <p:nvCxnSpPr>
          <p:cNvPr id="21" name="直接箭头连接符 20"/>
          <p:cNvCxnSpPr/>
          <p:nvPr/>
        </p:nvCxnSpPr>
        <p:spPr>
          <a:xfrm rot="16200000" flipH="1">
            <a:off x="1142976" y="3214686"/>
            <a:ext cx="1643076" cy="13573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/>
          <p:nvPr/>
        </p:nvCxnSpPr>
        <p:spPr>
          <a:xfrm rot="5400000" flipH="1" flipV="1">
            <a:off x="1071538" y="3286124"/>
            <a:ext cx="1785950" cy="121444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357686" y="471488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2</a:t>
            </a:r>
            <a:endParaRPr lang="zh-CN" alt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6858016" y="264318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4</a:t>
            </a:r>
            <a:endParaRPr lang="zh-CN" alt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7000892" y="457200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3</a:t>
            </a:r>
            <a:endParaRPr lang="zh-CN" altLang="en-US" dirty="0"/>
          </a:p>
        </p:txBody>
      </p:sp>
      <p:cxnSp>
        <p:nvCxnSpPr>
          <p:cNvPr id="30" name="直接箭头连接符 29"/>
          <p:cNvCxnSpPr/>
          <p:nvPr/>
        </p:nvCxnSpPr>
        <p:spPr>
          <a:xfrm>
            <a:off x="1571604" y="6000768"/>
            <a:ext cx="157163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graphicFrame>
        <p:nvGraphicFramePr>
          <p:cNvPr id="34" name="对象 33"/>
          <p:cNvGraphicFramePr>
            <a:graphicFrameLocks noChangeAspect="1"/>
          </p:cNvGraphicFramePr>
          <p:nvPr/>
        </p:nvGraphicFramePr>
        <p:xfrm>
          <a:off x="1428728" y="5572140"/>
          <a:ext cx="1833575" cy="4286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5" name="公式" r:id="rId5" imgW="977760" imgH="228600" progId="Equation.3">
                  <p:embed/>
                </p:oleObj>
              </mc:Choice>
              <mc:Fallback>
                <p:oleObj name="公式" r:id="rId5" imgW="977760" imgH="2286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28" y="5572140"/>
                        <a:ext cx="1833575" cy="42862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600" dirty="0" smtClean="0">
                <a:solidFill>
                  <a:srgbClr val="0000FF"/>
                </a:solidFill>
              </a:rPr>
              <a:t>Effective quasi-particle interaction vertex</a:t>
            </a:r>
            <a:endParaRPr lang="zh-CN" altLang="en-US" sz="3600" dirty="0">
              <a:solidFill>
                <a:srgbClr val="0000FF"/>
              </a:solidFill>
            </a:endParaRPr>
          </a:p>
        </p:txBody>
      </p:sp>
      <p:sp>
        <p:nvSpPr>
          <p:cNvPr id="3" name="椭圆 2"/>
          <p:cNvSpPr/>
          <p:nvPr/>
        </p:nvSpPr>
        <p:spPr>
          <a:xfrm>
            <a:off x="785786" y="2000240"/>
            <a:ext cx="1857388" cy="1785950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 smtClean="0"/>
              <a:t>1PI</a:t>
            </a:r>
            <a:endParaRPr lang="zh-CN" alt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2928926" y="271462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=</a:t>
            </a:r>
            <a:endParaRPr lang="zh-CN" altLang="en-US" dirty="0"/>
          </a:p>
        </p:txBody>
      </p:sp>
      <p:cxnSp>
        <p:nvCxnSpPr>
          <p:cNvPr id="8" name="直接连接符 7"/>
          <p:cNvCxnSpPr/>
          <p:nvPr/>
        </p:nvCxnSpPr>
        <p:spPr>
          <a:xfrm rot="5400000">
            <a:off x="3178959" y="2893215"/>
            <a:ext cx="107157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rot="5400000">
            <a:off x="3894133" y="2892421"/>
            <a:ext cx="107157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rot="5400000">
            <a:off x="4251323" y="2892421"/>
            <a:ext cx="107157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rot="5400000">
            <a:off x="4965703" y="2892421"/>
            <a:ext cx="107157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>
            <a:off x="4214810" y="2357430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/>
        </p:nvCxnSpPr>
        <p:spPr>
          <a:xfrm>
            <a:off x="4214810" y="3429000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rot="5400000">
            <a:off x="5322893" y="2892421"/>
            <a:ext cx="107157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>
            <a:off x="5286380" y="2357430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 rot="10800000">
            <a:off x="5286380" y="3429000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28" name="组合 27"/>
          <p:cNvGrpSpPr/>
          <p:nvPr/>
        </p:nvGrpSpPr>
        <p:grpSpPr>
          <a:xfrm>
            <a:off x="6357950" y="2357430"/>
            <a:ext cx="714380" cy="1073158"/>
            <a:chOff x="6000760" y="2786058"/>
            <a:chExt cx="857256" cy="1144596"/>
          </a:xfrm>
        </p:grpSpPr>
        <p:cxnSp>
          <p:nvCxnSpPr>
            <p:cNvPr id="22" name="直接连接符 21"/>
            <p:cNvCxnSpPr/>
            <p:nvPr/>
          </p:nvCxnSpPr>
          <p:spPr>
            <a:xfrm rot="5400000">
              <a:off x="6251587" y="2963859"/>
              <a:ext cx="357190" cy="158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直接箭头连接符 23"/>
            <p:cNvCxnSpPr/>
            <p:nvPr/>
          </p:nvCxnSpPr>
          <p:spPr>
            <a:xfrm>
              <a:off x="6000760" y="2786058"/>
              <a:ext cx="785818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rot="5400000">
              <a:off x="6251587" y="3749677"/>
              <a:ext cx="357190" cy="158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直接箭头连接符 25"/>
            <p:cNvCxnSpPr/>
            <p:nvPr/>
          </p:nvCxnSpPr>
          <p:spPr>
            <a:xfrm>
              <a:off x="6072198" y="3929066"/>
              <a:ext cx="785818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椭圆 26"/>
            <p:cNvSpPr/>
            <p:nvPr/>
          </p:nvSpPr>
          <p:spPr>
            <a:xfrm>
              <a:off x="6143636" y="3143248"/>
              <a:ext cx="571504" cy="428628"/>
            </a:xfrm>
            <a:prstGeom prst="ellipse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3929058" y="270247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+</a:t>
            </a:r>
            <a:endParaRPr lang="zh-CN" alt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5000628" y="268718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+</a:t>
            </a:r>
            <a:endParaRPr lang="zh-CN" alt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6000760" y="267975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+</a:t>
            </a:r>
            <a:endParaRPr lang="zh-CN" alt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7215206" y="265232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+</a:t>
            </a:r>
            <a:endParaRPr lang="zh-CN" altLang="en-US" dirty="0"/>
          </a:p>
        </p:txBody>
      </p:sp>
      <p:cxnSp>
        <p:nvCxnSpPr>
          <p:cNvPr id="38" name="直接连接符 37"/>
          <p:cNvCxnSpPr/>
          <p:nvPr/>
        </p:nvCxnSpPr>
        <p:spPr>
          <a:xfrm rot="5400000">
            <a:off x="7180281" y="2892421"/>
            <a:ext cx="107157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直接箭头连接符 39"/>
          <p:cNvCxnSpPr/>
          <p:nvPr/>
        </p:nvCxnSpPr>
        <p:spPr>
          <a:xfrm>
            <a:off x="7500958" y="2357430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1" name="直接箭头连接符 40"/>
          <p:cNvCxnSpPr/>
          <p:nvPr/>
        </p:nvCxnSpPr>
        <p:spPr>
          <a:xfrm>
            <a:off x="7500958" y="3429000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48" name="组合 47"/>
          <p:cNvGrpSpPr/>
          <p:nvPr/>
        </p:nvGrpSpPr>
        <p:grpSpPr>
          <a:xfrm>
            <a:off x="7881965" y="2357429"/>
            <a:ext cx="381003" cy="1070083"/>
            <a:chOff x="6143636" y="2786058"/>
            <a:chExt cx="571504" cy="1143008"/>
          </a:xfrm>
        </p:grpSpPr>
        <p:cxnSp>
          <p:nvCxnSpPr>
            <p:cNvPr id="49" name="直接连接符 48"/>
            <p:cNvCxnSpPr/>
            <p:nvPr/>
          </p:nvCxnSpPr>
          <p:spPr>
            <a:xfrm rot="5400000">
              <a:off x="6251587" y="2963859"/>
              <a:ext cx="357190" cy="158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 rot="5400000">
              <a:off x="6251587" y="3749677"/>
              <a:ext cx="357190" cy="158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3" name="椭圆 52"/>
            <p:cNvSpPr/>
            <p:nvPr/>
          </p:nvSpPr>
          <p:spPr>
            <a:xfrm>
              <a:off x="6143636" y="3143248"/>
              <a:ext cx="571504" cy="428628"/>
            </a:xfrm>
            <a:prstGeom prst="ellipse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54" name="直接连接符 53"/>
          <p:cNvCxnSpPr/>
          <p:nvPr/>
        </p:nvCxnSpPr>
        <p:spPr>
          <a:xfrm rot="5400000">
            <a:off x="3894133" y="4821247"/>
            <a:ext cx="107157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6" name="直接箭头连接符 55"/>
          <p:cNvCxnSpPr/>
          <p:nvPr/>
        </p:nvCxnSpPr>
        <p:spPr>
          <a:xfrm>
            <a:off x="4143372" y="4286256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 rot="16200000" flipH="1">
            <a:off x="4464843" y="4607727"/>
            <a:ext cx="1071570" cy="42862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9" name="直接连接符 58"/>
          <p:cNvCxnSpPr/>
          <p:nvPr/>
        </p:nvCxnSpPr>
        <p:spPr>
          <a:xfrm rot="5400000">
            <a:off x="4465637" y="4678371"/>
            <a:ext cx="1071570" cy="28734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0" name="直接箭头连接符 59"/>
          <p:cNvCxnSpPr/>
          <p:nvPr/>
        </p:nvCxnSpPr>
        <p:spPr>
          <a:xfrm>
            <a:off x="4714876" y="4286256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1" name="直接箭头连接符 60"/>
          <p:cNvCxnSpPr/>
          <p:nvPr/>
        </p:nvCxnSpPr>
        <p:spPr>
          <a:xfrm rot="10800000">
            <a:off x="4071934" y="5357826"/>
            <a:ext cx="142876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5857884" y="4500570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+ ……</a:t>
            </a:r>
            <a:endParaRPr lang="zh-CN" altLang="en-US" dirty="0"/>
          </a:p>
        </p:txBody>
      </p:sp>
      <p:cxnSp>
        <p:nvCxnSpPr>
          <p:cNvPr id="73" name="直接箭头连接符 72"/>
          <p:cNvCxnSpPr/>
          <p:nvPr/>
        </p:nvCxnSpPr>
        <p:spPr>
          <a:xfrm>
            <a:off x="3571868" y="2357430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5" name="直接箭头连接符 74"/>
          <p:cNvCxnSpPr/>
          <p:nvPr/>
        </p:nvCxnSpPr>
        <p:spPr>
          <a:xfrm>
            <a:off x="3571868" y="3429000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3428992" y="1928802"/>
            <a:ext cx="609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bare</a:t>
            </a:r>
            <a:endParaRPr lang="zh-CN" altLang="en-US" dirty="0"/>
          </a:p>
        </p:txBody>
      </p:sp>
      <p:sp>
        <p:nvSpPr>
          <p:cNvPr id="78" name="TextBox 77"/>
          <p:cNvSpPr txBox="1"/>
          <p:nvPr/>
        </p:nvSpPr>
        <p:spPr>
          <a:xfrm>
            <a:off x="4411588" y="1928802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P</a:t>
            </a:r>
            <a:endParaRPr lang="zh-CN" altLang="en-US" dirty="0"/>
          </a:p>
        </p:txBody>
      </p:sp>
      <p:sp>
        <p:nvSpPr>
          <p:cNvPr id="79" name="TextBox 78"/>
          <p:cNvSpPr txBox="1"/>
          <p:nvPr/>
        </p:nvSpPr>
        <p:spPr>
          <a:xfrm>
            <a:off x="5500694" y="1928802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80" name="TextBox 79"/>
          <p:cNvSpPr txBox="1"/>
          <p:nvPr/>
        </p:nvSpPr>
        <p:spPr>
          <a:xfrm>
            <a:off x="6500826" y="1928802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D</a:t>
            </a:r>
            <a:endParaRPr lang="zh-CN" altLang="en-US" dirty="0"/>
          </a:p>
        </p:txBody>
      </p:sp>
      <p:sp>
        <p:nvSpPr>
          <p:cNvPr id="81" name="TextBox 80"/>
          <p:cNvSpPr txBox="1"/>
          <p:nvPr/>
        </p:nvSpPr>
        <p:spPr>
          <a:xfrm>
            <a:off x="7643834" y="1928802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P</a:t>
            </a:r>
            <a:endParaRPr lang="zh-CN" altLang="en-US" dirty="0"/>
          </a:p>
        </p:txBody>
      </p:sp>
      <p:sp>
        <p:nvSpPr>
          <p:cNvPr id="82" name="TextBox 81"/>
          <p:cNvSpPr txBox="1"/>
          <p:nvPr/>
        </p:nvSpPr>
        <p:spPr>
          <a:xfrm>
            <a:off x="4500562" y="385762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83" name="TextBox 82"/>
          <p:cNvSpPr txBox="1"/>
          <p:nvPr/>
        </p:nvSpPr>
        <p:spPr>
          <a:xfrm>
            <a:off x="642910" y="5857892"/>
            <a:ext cx="82903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0000FF"/>
                </a:solidFill>
              </a:rPr>
              <a:t>Divergence of 1PI interaction implies instability of normal state toward emerging order</a:t>
            </a:r>
          </a:p>
          <a:p>
            <a:r>
              <a:rPr lang="en-US" altLang="zh-CN" dirty="0" smtClean="0">
                <a:solidFill>
                  <a:srgbClr val="0000FF"/>
                </a:solidFill>
              </a:rPr>
              <a:t>or condensation of composite boson of a specific kind.</a:t>
            </a:r>
            <a:endParaRPr lang="zh-CN" altLang="en-US" dirty="0">
              <a:solidFill>
                <a:srgbClr val="0000FF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3571868" y="457200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+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>
                <a:solidFill>
                  <a:srgbClr val="0000FF"/>
                </a:solidFill>
              </a:rPr>
              <a:t>Why not more-point interaction vertex?</a:t>
            </a:r>
            <a:endParaRPr lang="zh-CN" altLang="en-US" dirty="0">
              <a:solidFill>
                <a:srgbClr val="0000FF"/>
              </a:solidFill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071538" y="1714488"/>
            <a:ext cx="2643206" cy="2643206"/>
            <a:chOff x="3071802" y="1285860"/>
            <a:chExt cx="3087768" cy="2941100"/>
          </a:xfrm>
        </p:grpSpPr>
        <p:sp>
          <p:nvSpPr>
            <p:cNvPr id="3" name="椭圆 2"/>
            <p:cNvSpPr/>
            <p:nvPr/>
          </p:nvSpPr>
          <p:spPr>
            <a:xfrm>
              <a:off x="3714744" y="1857364"/>
              <a:ext cx="1857388" cy="1785950"/>
            </a:xfrm>
            <a:prstGeom prst="ellipse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dirty="0" smtClean="0"/>
                <a:t>1PI</a:t>
              </a:r>
              <a:endParaRPr lang="zh-CN" altLang="en-US" sz="3600" dirty="0"/>
            </a:p>
          </p:txBody>
        </p:sp>
        <p:cxnSp>
          <p:nvCxnSpPr>
            <p:cNvPr id="4" name="直接箭头连接符 3"/>
            <p:cNvCxnSpPr/>
            <p:nvPr/>
          </p:nvCxnSpPr>
          <p:spPr>
            <a:xfrm rot="16200000" flipH="1">
              <a:off x="3321835" y="1750207"/>
              <a:ext cx="571506" cy="500067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5" name="直接箭头连接符 4"/>
            <p:cNvCxnSpPr/>
            <p:nvPr/>
          </p:nvCxnSpPr>
          <p:spPr>
            <a:xfrm flipV="1">
              <a:off x="3357554" y="3143248"/>
              <a:ext cx="500066" cy="35719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6" name="直接箭头连接符 5"/>
            <p:cNvCxnSpPr/>
            <p:nvPr/>
          </p:nvCxnSpPr>
          <p:spPr>
            <a:xfrm flipV="1">
              <a:off x="5357818" y="1857364"/>
              <a:ext cx="428628" cy="35719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7" name="直接箭头连接符 6"/>
            <p:cNvCxnSpPr/>
            <p:nvPr/>
          </p:nvCxnSpPr>
          <p:spPr>
            <a:xfrm>
              <a:off x="5429256" y="3214687"/>
              <a:ext cx="428628" cy="428627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3071802" y="150017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1</a:t>
              </a:r>
              <a:endParaRPr lang="zh-CN" alt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071802" y="34290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2</a:t>
              </a:r>
              <a:endParaRPr lang="zh-CN" alt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643438" y="385762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3</a:t>
              </a:r>
              <a:endParaRPr lang="zh-CN" alt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857884" y="34290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4</a:t>
              </a:r>
              <a:endParaRPr lang="zh-CN" altLang="en-US" dirty="0"/>
            </a:p>
          </p:txBody>
        </p:sp>
        <p:cxnSp>
          <p:nvCxnSpPr>
            <p:cNvPr id="12" name="直接箭头连接符 11"/>
            <p:cNvCxnSpPr/>
            <p:nvPr/>
          </p:nvCxnSpPr>
          <p:spPr>
            <a:xfrm rot="5400000" flipH="1" flipV="1">
              <a:off x="4446556" y="3865916"/>
              <a:ext cx="500065" cy="1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直接箭头连接符 15"/>
            <p:cNvCxnSpPr/>
            <p:nvPr/>
          </p:nvCxnSpPr>
          <p:spPr>
            <a:xfrm rot="5400000" flipH="1" flipV="1">
              <a:off x="4393406" y="1607330"/>
              <a:ext cx="500065" cy="1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5786446" y="164305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5</a:t>
              </a:r>
              <a:endParaRPr lang="zh-CN" alt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714876" y="128586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6</a:t>
              </a:r>
              <a:endParaRPr lang="zh-CN" altLang="en-US" dirty="0"/>
            </a:p>
          </p:txBody>
        </p:sp>
      </p:grpSp>
      <p:graphicFrame>
        <p:nvGraphicFramePr>
          <p:cNvPr id="21" name="对象 20"/>
          <p:cNvGraphicFramePr>
            <a:graphicFrameLocks noChangeAspect="1"/>
          </p:cNvGraphicFramePr>
          <p:nvPr/>
        </p:nvGraphicFramePr>
        <p:xfrm>
          <a:off x="854075" y="4643438"/>
          <a:ext cx="7666038" cy="1357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12" name="公式" r:id="rId3" imgW="3873240" imgH="685800" progId="Equation.3">
                  <p:embed/>
                </p:oleObj>
              </mc:Choice>
              <mc:Fallback>
                <p:oleObj name="公式" r:id="rId3" imgW="3873240" imgH="6858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4075" y="4643438"/>
                        <a:ext cx="7666038" cy="13573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椭圆 22"/>
          <p:cNvSpPr/>
          <p:nvPr/>
        </p:nvSpPr>
        <p:spPr>
          <a:xfrm>
            <a:off x="6000760" y="2285992"/>
            <a:ext cx="1643074" cy="1643074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5" name="直接箭头连接符 24"/>
          <p:cNvCxnSpPr/>
          <p:nvPr/>
        </p:nvCxnSpPr>
        <p:spPr>
          <a:xfrm flipV="1">
            <a:off x="6858016" y="2500306"/>
            <a:ext cx="928694" cy="5715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786710" y="2181517"/>
            <a:ext cx="889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err="1" smtClean="0"/>
              <a:t>K</a:t>
            </a:r>
            <a:r>
              <a:rPr lang="en-US" altLang="zh-CN" sz="1600" dirty="0" err="1" smtClean="0"/>
              <a:t>f</a:t>
            </a:r>
            <a:r>
              <a:rPr lang="en-US" altLang="zh-CN" sz="2400" dirty="0" smtClean="0"/>
              <a:t> + q</a:t>
            </a:r>
            <a:endParaRPr lang="zh-CN" altLang="en-US" sz="2400" dirty="0"/>
          </a:p>
        </p:txBody>
      </p:sp>
      <p:sp>
        <p:nvSpPr>
          <p:cNvPr id="27" name="TextBox 26"/>
          <p:cNvSpPr txBox="1"/>
          <p:nvPr/>
        </p:nvSpPr>
        <p:spPr>
          <a:xfrm>
            <a:off x="5643570" y="1785926"/>
            <a:ext cx="3245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0000FF"/>
                </a:solidFill>
              </a:rPr>
              <a:t>Fermi surface and low energy </a:t>
            </a:r>
            <a:r>
              <a:rPr lang="en-US" altLang="zh-CN" dirty="0" err="1" smtClean="0">
                <a:solidFill>
                  <a:srgbClr val="0000FF"/>
                </a:solidFill>
              </a:rPr>
              <a:t>qp</a:t>
            </a:r>
            <a:endParaRPr lang="zh-CN" alt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1855</TotalTime>
  <Words>1021</Words>
  <Application>Microsoft Office PowerPoint</Application>
  <PresentationFormat>全屏显示(4:3)</PresentationFormat>
  <Paragraphs>364</Paragraphs>
  <Slides>46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46</vt:i4>
      </vt:variant>
    </vt:vector>
  </HeadingPairs>
  <TitlesOfParts>
    <vt:vector size="53" baseType="lpstr">
      <vt:lpstr>等线</vt:lpstr>
      <vt:lpstr>宋体</vt:lpstr>
      <vt:lpstr>Arial</vt:lpstr>
      <vt:lpstr>Calibri</vt:lpstr>
      <vt:lpstr>Cambria Math</vt:lpstr>
      <vt:lpstr>Office 主题</vt:lpstr>
      <vt:lpstr>公式</vt:lpstr>
      <vt:lpstr>Development and applications of  singular-mode functional renormalization group</vt:lpstr>
      <vt:lpstr>Outline</vt:lpstr>
      <vt:lpstr>PowerPoint 演示文稿</vt:lpstr>
      <vt:lpstr>Classical correlation function</vt:lpstr>
      <vt:lpstr>Quantum correlation function</vt:lpstr>
      <vt:lpstr>Quantum exchange</vt:lpstr>
      <vt:lpstr>Many body effects</vt:lpstr>
      <vt:lpstr>Effective quasi-particle interaction vertex</vt:lpstr>
      <vt:lpstr>Why not more-point interaction vertex?</vt:lpstr>
      <vt:lpstr>How marginal 4-point interaction vertices become relevant: ladder/bubble diagrams</vt:lpstr>
      <vt:lpstr>Channel overlap</vt:lpstr>
      <vt:lpstr>Idea of functional renormalization group</vt:lpstr>
      <vt:lpstr>The path toward the original model</vt:lpstr>
      <vt:lpstr>Generating functional for Green’s functions</vt:lpstr>
      <vt:lpstr>Generating functional of 1PI vertices</vt:lpstr>
      <vt:lpstr>Exact parametric flow </vt:lpstr>
      <vt:lpstr>Functional series expansion</vt:lpstr>
      <vt:lpstr>Flow of 1PI vertices</vt:lpstr>
      <vt:lpstr>From Phi- back to phi-picture</vt:lpstr>
      <vt:lpstr>FRG flow diagrams</vt:lpstr>
      <vt:lpstr>Characterization of 4-point vertex: patch scheme</vt:lpstr>
      <vt:lpstr>Applications in cuprates and iron pnictides</vt:lpstr>
      <vt:lpstr>Singular-mode decomposition</vt:lpstr>
      <vt:lpstr>PowerPoint 演示文稿</vt:lpstr>
      <vt:lpstr>Remarks on form factors</vt:lpstr>
      <vt:lpstr>A real space view</vt:lpstr>
      <vt:lpstr>Channel overlaps</vt:lpstr>
      <vt:lpstr>How SMFRG works</vt:lpstr>
      <vt:lpstr>Fros and cons</vt:lpstr>
      <vt:lpstr>Comparison to  FLEX</vt:lpstr>
      <vt:lpstr>Summary and perspectives</vt:lpstr>
      <vt:lpstr>PowerPoint 演示文稿</vt:lpstr>
      <vt:lpstr>Electronic instabilities on Kagome lattice</vt:lpstr>
      <vt:lpstr>Phase diagram</vt:lpstr>
      <vt:lpstr>Ferromagnetism </vt:lpstr>
      <vt:lpstr>Intra-unitcell AFM</vt:lpstr>
      <vt:lpstr>Valence bond solid</vt:lpstr>
      <vt:lpstr>Intra-unitcell CDW</vt:lpstr>
      <vt:lpstr>S-wave SC</vt:lpstr>
      <vt:lpstr>D-wave SC and d+id’</vt:lpstr>
      <vt:lpstr>PowerPoint 演示文稿</vt:lpstr>
      <vt:lpstr>TSC in proximity to van Hove level</vt:lpstr>
      <vt:lpstr>TSC by inter-pocket scattering</vt:lpstr>
      <vt:lpstr>PowerPoint 演示文稿</vt:lpstr>
      <vt:lpstr>Summary and perspectives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qhwang</dc:creator>
  <cp:lastModifiedBy>qhwang</cp:lastModifiedBy>
  <cp:revision>94</cp:revision>
  <dcterms:created xsi:type="dcterms:W3CDTF">2015-11-17T09:01:00Z</dcterms:created>
  <dcterms:modified xsi:type="dcterms:W3CDTF">2016-08-30T11:41:17Z</dcterms:modified>
</cp:coreProperties>
</file>