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410" r:id="rId2"/>
    <p:sldId id="583" r:id="rId3"/>
    <p:sldId id="514" r:id="rId4"/>
    <p:sldId id="412" r:id="rId5"/>
    <p:sldId id="453" r:id="rId6"/>
    <p:sldId id="413" r:id="rId7"/>
    <p:sldId id="455" r:id="rId8"/>
    <p:sldId id="520" r:id="rId9"/>
    <p:sldId id="533" r:id="rId10"/>
    <p:sldId id="534" r:id="rId11"/>
    <p:sldId id="535" r:id="rId12"/>
    <p:sldId id="536" r:id="rId13"/>
    <p:sldId id="552" r:id="rId14"/>
    <p:sldId id="553" r:id="rId15"/>
    <p:sldId id="554" r:id="rId16"/>
    <p:sldId id="555" r:id="rId17"/>
    <p:sldId id="467" r:id="rId18"/>
    <p:sldId id="414" r:id="rId19"/>
    <p:sldId id="415" r:id="rId20"/>
    <p:sldId id="416" r:id="rId21"/>
    <p:sldId id="417" r:id="rId22"/>
    <p:sldId id="550" r:id="rId23"/>
    <p:sldId id="418" r:id="rId24"/>
    <p:sldId id="515" r:id="rId25"/>
    <p:sldId id="516" r:id="rId26"/>
    <p:sldId id="531" r:id="rId27"/>
    <p:sldId id="532" r:id="rId28"/>
    <p:sldId id="517" r:id="rId29"/>
    <p:sldId id="537" r:id="rId30"/>
    <p:sldId id="540" r:id="rId31"/>
    <p:sldId id="547" r:id="rId32"/>
    <p:sldId id="548" r:id="rId33"/>
    <p:sldId id="549" r:id="rId34"/>
    <p:sldId id="538" r:id="rId35"/>
    <p:sldId id="557" r:id="rId36"/>
    <p:sldId id="558" r:id="rId37"/>
    <p:sldId id="559" r:id="rId38"/>
    <p:sldId id="560" r:id="rId39"/>
    <p:sldId id="561" r:id="rId40"/>
    <p:sldId id="422" r:id="rId41"/>
    <p:sldId id="475" r:id="rId42"/>
    <p:sldId id="476" r:id="rId43"/>
    <p:sldId id="584" r:id="rId44"/>
    <p:sldId id="481" r:id="rId45"/>
    <p:sldId id="478" r:id="rId46"/>
    <p:sldId id="479" r:id="rId47"/>
    <p:sldId id="425" r:id="rId48"/>
    <p:sldId id="426" r:id="rId49"/>
    <p:sldId id="428" r:id="rId50"/>
    <p:sldId id="482" r:id="rId51"/>
    <p:sldId id="382" r:id="rId52"/>
    <p:sldId id="392" r:id="rId53"/>
    <p:sldId id="394" r:id="rId54"/>
    <p:sldId id="396" r:id="rId55"/>
    <p:sldId id="398" r:id="rId56"/>
    <p:sldId id="399" r:id="rId57"/>
    <p:sldId id="400" r:id="rId58"/>
    <p:sldId id="402" r:id="rId59"/>
    <p:sldId id="573" r:id="rId60"/>
    <p:sldId id="570" r:id="rId61"/>
    <p:sldId id="571" r:id="rId62"/>
    <p:sldId id="572" r:id="rId63"/>
    <p:sldId id="505" r:id="rId64"/>
    <p:sldId id="503" r:id="rId65"/>
    <p:sldId id="568" r:id="rId66"/>
    <p:sldId id="504" r:id="rId67"/>
    <p:sldId id="510" r:id="rId68"/>
    <p:sldId id="574" r:id="rId69"/>
    <p:sldId id="575" r:id="rId70"/>
    <p:sldId id="576" r:id="rId71"/>
    <p:sldId id="577" r:id="rId72"/>
    <p:sldId id="578" r:id="rId73"/>
    <p:sldId id="579" r:id="rId74"/>
    <p:sldId id="580" r:id="rId75"/>
    <p:sldId id="581" r:id="rId76"/>
    <p:sldId id="493" r:id="rId77"/>
    <p:sldId id="494" r:id="rId78"/>
    <p:sldId id="513" r:id="rId79"/>
    <p:sldId id="316" r:id="rId8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44" autoAdjust="0"/>
    <p:restoredTop sz="93135" autoAdjust="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102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6" Type="http://schemas.openxmlformats.org/officeDocument/2006/relationships/image" Target="../media/image114.wmf"/><Relationship Id="rId5" Type="http://schemas.openxmlformats.org/officeDocument/2006/relationships/image" Target="../media/image113.wmf"/><Relationship Id="rId4" Type="http://schemas.openxmlformats.org/officeDocument/2006/relationships/image" Target="../media/image11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3" Type="http://schemas.openxmlformats.org/officeDocument/2006/relationships/image" Target="../media/image124.wmf"/><Relationship Id="rId7" Type="http://schemas.openxmlformats.org/officeDocument/2006/relationships/image" Target="../media/image128.wmf"/><Relationship Id="rId2" Type="http://schemas.openxmlformats.org/officeDocument/2006/relationships/image" Target="../media/image33.wmf"/><Relationship Id="rId1" Type="http://schemas.openxmlformats.org/officeDocument/2006/relationships/image" Target="../media/image123.wmf"/><Relationship Id="rId6" Type="http://schemas.openxmlformats.org/officeDocument/2006/relationships/image" Target="../media/image127.wmf"/><Relationship Id="rId5" Type="http://schemas.openxmlformats.org/officeDocument/2006/relationships/image" Target="../media/image126.wmf"/><Relationship Id="rId4" Type="http://schemas.openxmlformats.org/officeDocument/2006/relationships/image" Target="../media/image12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3" Type="http://schemas.openxmlformats.org/officeDocument/2006/relationships/image" Target="../media/image132.wmf"/><Relationship Id="rId7" Type="http://schemas.openxmlformats.org/officeDocument/2006/relationships/image" Target="../media/image136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3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4" Type="http://schemas.openxmlformats.org/officeDocument/2006/relationships/image" Target="../media/image18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4" Type="http://schemas.openxmlformats.org/officeDocument/2006/relationships/image" Target="../media/image19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wmf"/><Relationship Id="rId7" Type="http://schemas.openxmlformats.org/officeDocument/2006/relationships/image" Target="../media/image207.wmf"/><Relationship Id="rId2" Type="http://schemas.openxmlformats.org/officeDocument/2006/relationships/image" Target="../media/image202.wmf"/><Relationship Id="rId1" Type="http://schemas.openxmlformats.org/officeDocument/2006/relationships/image" Target="../media/image201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wmf"/><Relationship Id="rId2" Type="http://schemas.openxmlformats.org/officeDocument/2006/relationships/image" Target="../media/image210.wmf"/><Relationship Id="rId1" Type="http://schemas.openxmlformats.org/officeDocument/2006/relationships/image" Target="../media/image123.wmf"/><Relationship Id="rId6" Type="http://schemas.openxmlformats.org/officeDocument/2006/relationships/image" Target="../media/image214.wmf"/><Relationship Id="rId5" Type="http://schemas.openxmlformats.org/officeDocument/2006/relationships/image" Target="../media/image213.wmf"/><Relationship Id="rId4" Type="http://schemas.openxmlformats.org/officeDocument/2006/relationships/image" Target="../media/image21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wmf"/><Relationship Id="rId2" Type="http://schemas.openxmlformats.org/officeDocument/2006/relationships/image" Target="../media/image219.wmf"/><Relationship Id="rId1" Type="http://schemas.openxmlformats.org/officeDocument/2006/relationships/image" Target="../media/image218.wmf"/><Relationship Id="rId6" Type="http://schemas.openxmlformats.org/officeDocument/2006/relationships/image" Target="../media/image223.wmf"/><Relationship Id="rId5" Type="http://schemas.openxmlformats.org/officeDocument/2006/relationships/image" Target="../media/image222.wmf"/><Relationship Id="rId4" Type="http://schemas.openxmlformats.org/officeDocument/2006/relationships/image" Target="../media/image221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wmf"/><Relationship Id="rId2" Type="http://schemas.openxmlformats.org/officeDocument/2006/relationships/image" Target="../media/image228.wmf"/><Relationship Id="rId1" Type="http://schemas.openxmlformats.org/officeDocument/2006/relationships/image" Target="../media/image227.wmf"/><Relationship Id="rId4" Type="http://schemas.openxmlformats.org/officeDocument/2006/relationships/image" Target="../media/image230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wmf"/><Relationship Id="rId2" Type="http://schemas.openxmlformats.org/officeDocument/2006/relationships/image" Target="../media/image235.wmf"/><Relationship Id="rId1" Type="http://schemas.openxmlformats.org/officeDocument/2006/relationships/image" Target="../media/image203.wmf"/><Relationship Id="rId5" Type="http://schemas.openxmlformats.org/officeDocument/2006/relationships/image" Target="../media/image238.wmf"/><Relationship Id="rId4" Type="http://schemas.openxmlformats.org/officeDocument/2006/relationships/image" Target="../media/image237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wmf"/><Relationship Id="rId1" Type="http://schemas.openxmlformats.org/officeDocument/2006/relationships/image" Target="../media/image254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wmf"/><Relationship Id="rId1" Type="http://schemas.openxmlformats.org/officeDocument/2006/relationships/image" Target="../media/image270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w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Relationship Id="rId5" Type="http://schemas.openxmlformats.org/officeDocument/2006/relationships/image" Target="../media/image123.wmf"/><Relationship Id="rId4" Type="http://schemas.openxmlformats.org/officeDocument/2006/relationships/image" Target="../media/image283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wmf"/><Relationship Id="rId7" Type="http://schemas.openxmlformats.org/officeDocument/2006/relationships/image" Target="../media/image314.wmf"/><Relationship Id="rId2" Type="http://schemas.openxmlformats.org/officeDocument/2006/relationships/image" Target="../media/image309.wmf"/><Relationship Id="rId1" Type="http://schemas.openxmlformats.org/officeDocument/2006/relationships/image" Target="../media/image308.wmf"/><Relationship Id="rId6" Type="http://schemas.openxmlformats.org/officeDocument/2006/relationships/image" Target="../media/image313.wmf"/><Relationship Id="rId5" Type="http://schemas.openxmlformats.org/officeDocument/2006/relationships/image" Target="../media/image312.wmf"/><Relationship Id="rId4" Type="http://schemas.openxmlformats.org/officeDocument/2006/relationships/image" Target="../media/image31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3.wmf"/><Relationship Id="rId1" Type="http://schemas.openxmlformats.org/officeDocument/2006/relationships/image" Target="../media/image332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wmf"/><Relationship Id="rId2" Type="http://schemas.openxmlformats.org/officeDocument/2006/relationships/image" Target="../media/image341.wmf"/><Relationship Id="rId1" Type="http://schemas.openxmlformats.org/officeDocument/2006/relationships/image" Target="../media/image340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18" Type="http://schemas.openxmlformats.org/officeDocument/2006/relationships/image" Target="../media/image83.wmf"/><Relationship Id="rId3" Type="http://schemas.openxmlformats.org/officeDocument/2006/relationships/image" Target="../media/image68.wmf"/><Relationship Id="rId21" Type="http://schemas.openxmlformats.org/officeDocument/2006/relationships/image" Target="../media/image86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17" Type="http://schemas.openxmlformats.org/officeDocument/2006/relationships/image" Target="../media/image82.wmf"/><Relationship Id="rId2" Type="http://schemas.openxmlformats.org/officeDocument/2006/relationships/image" Target="../media/image67.wmf"/><Relationship Id="rId16" Type="http://schemas.openxmlformats.org/officeDocument/2006/relationships/image" Target="../media/image81.wmf"/><Relationship Id="rId20" Type="http://schemas.openxmlformats.org/officeDocument/2006/relationships/image" Target="../media/image85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5" Type="http://schemas.openxmlformats.org/officeDocument/2006/relationships/image" Target="../media/image80.wmf"/><Relationship Id="rId10" Type="http://schemas.openxmlformats.org/officeDocument/2006/relationships/image" Target="../media/image75.wmf"/><Relationship Id="rId19" Type="http://schemas.openxmlformats.org/officeDocument/2006/relationships/image" Target="../media/image84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Relationship Id="rId22" Type="http://schemas.openxmlformats.org/officeDocument/2006/relationships/image" Target="../media/image8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87685-B045-453B-837F-6DB3B73A738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F6498-F4ED-4C49-8214-0A1D9BD7ED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2567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1805CC-E1EE-44A5-9886-C5921071538C}" type="slidenum">
              <a:rPr lang="zh-CN" altLang="en-US"/>
              <a:pPr>
                <a:defRPr/>
              </a:pPr>
              <a:t>1</a:t>
            </a:fld>
            <a:endParaRPr lang="en-US" altLang="zh-CN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91315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5" y="4343216"/>
            <a:ext cx="5027911" cy="4115168"/>
          </a:xfrm>
          <a:noFill/>
          <a:ln/>
        </p:spPr>
        <p:txBody>
          <a:bodyPr lIns="91440" tIns="45720" rIns="91440" bIns="45720"/>
          <a:lstStyle/>
          <a:p>
            <a:r>
              <a:rPr lang="en-US" altLang="zh-CN" smtClean="0">
                <a:ea typeface="宋体" charset="-122"/>
              </a:rPr>
              <a:t>With the renormalized Green’s function, one can investigate the pairing symmetry by solving this Elis equ.  \lamd equals 1 is the El qu., it corresponds to the pole condition of p-p scattering matrix. Physically, it describes ..</a:t>
            </a:r>
          </a:p>
          <a:p>
            <a:r>
              <a:rPr lang="en-US" altLang="zh-CN" smtClean="0">
                <a:ea typeface="宋体" charset="-122"/>
              </a:rPr>
              <a:t>It is positive for the spin-singlet channel and negnative for the spin-triplet channel. 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5" y="4343216"/>
            <a:ext cx="5027911" cy="4115168"/>
          </a:xfrm>
          <a:noFill/>
          <a:ln/>
        </p:spPr>
        <p:txBody>
          <a:bodyPr lIns="91440" tIns="45720" rIns="91440" bIns="45720"/>
          <a:lstStyle/>
          <a:p>
            <a:r>
              <a:rPr lang="en-US" altLang="zh-CN" smtClean="0">
                <a:ea typeface="宋体" charset="-122"/>
              </a:rPr>
              <a:t>Now let us look for the reason leading to this relation.  In the spin-singlet pairing channel, the pairing potential is positive.  So, the favorable gap fun satisfies this relation.</a:t>
            </a:r>
          </a:p>
          <a:p>
            <a:r>
              <a:rPr lang="en-US" altLang="zh-CN" smtClean="0">
                <a:ea typeface="宋体" charset="-122"/>
              </a:rPr>
              <a:t>Namely, the gap functions connected by Q should change sign.</a:t>
            </a:r>
          </a:p>
          <a:p>
            <a:r>
              <a:rPr lang="en-US" altLang="zh-CN" smtClean="0">
                <a:ea typeface="宋体" charset="-122"/>
              </a:rPr>
              <a:t>This is because the condition assumes the largest eigenvalue of the El eq. because of the minus sign here.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As shown, the Fe-based SC may be in the intermediate coupling regime.  So, the FLEX approximation is a good method to treat the problem.</a:t>
            </a:r>
          </a:p>
          <a:p>
            <a:r>
              <a:rPr lang="en-US" altLang="zh-CN" smtClean="0">
                <a:ea typeface="宋体" charset="-122"/>
              </a:rPr>
              <a:t>In this method, two approximations are adopted. One is to ignore the vertex correction in the self-energy. The other is that only RPA-like spin and charge fluctuations diagrams are included.</a:t>
            </a:r>
          </a:p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5" y="4343216"/>
            <a:ext cx="5027911" cy="4115168"/>
          </a:xfrm>
          <a:noFill/>
          <a:ln/>
        </p:spPr>
        <p:txBody>
          <a:bodyPr lIns="91440" tIns="45720" rIns="91440" bIns="45720"/>
          <a:lstStyle/>
          <a:p>
            <a:r>
              <a:rPr lang="en-US" altLang="zh-CN" smtClean="0">
                <a:ea typeface="宋体" charset="-122"/>
              </a:rPr>
              <a:t>In case two, in which U is decreased and U’ is increased. In other word, corresponds to a small ration of U to U’. One set of SF peaks around (0,pi) is obtained. Now,  …</a:t>
            </a:r>
          </a:p>
          <a:p>
            <a:r>
              <a:rPr lang="en-US" altLang="zh-CN" smtClean="0">
                <a:ea typeface="宋体" charset="-122"/>
              </a:rPr>
              <a:t>From the k-space map of the gap, one will see that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5" y="4343216"/>
            <a:ext cx="5027911" cy="4115168"/>
          </a:xfrm>
          <a:noFill/>
          <a:ln/>
        </p:spPr>
        <p:txBody>
          <a:bodyPr lIns="91440" tIns="45720" rIns="91440" bIns="45720"/>
          <a:lstStyle/>
          <a:p>
            <a:r>
              <a:rPr lang="en-US" altLang="zh-CN" smtClean="0">
                <a:ea typeface="宋体" charset="-122"/>
              </a:rPr>
              <a:t>With the renormalized Green’s function, one can investigate the pairing symmetry by solving this Elis equ.  \lamd equals 1 is the El qu., it corresponds to the pole condition of p-p scattering matrix. Physically, it describes ..</a:t>
            </a:r>
          </a:p>
          <a:p>
            <a:r>
              <a:rPr lang="en-US" altLang="zh-CN" smtClean="0">
                <a:ea typeface="宋体" charset="-122"/>
              </a:rPr>
              <a:t>It is positive for the spin-singlet channel and negnative for the spin-triplet channel. 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2F817-7959-4CF7-94DA-7D29A6C239F7}" type="slidenum">
              <a:rPr lang="zh-CN" altLang="en-US" smtClean="0">
                <a:ea typeface="宋体" charset="-122"/>
              </a:rPr>
              <a:pPr/>
              <a:t>51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potassium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8F0BE8-AF64-4FBA-9EF6-322518A2E9B4}" type="slidenum">
              <a:rPr lang="zh-CN" altLang="en-US" smtClean="0">
                <a:ea typeface="宋体" charset="-122"/>
              </a:rPr>
              <a:pPr/>
              <a:t>55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8F0BE8-AF64-4FBA-9EF6-322518A2E9B4}" type="slidenum">
              <a:rPr lang="zh-CN" altLang="en-US" smtClean="0">
                <a:ea typeface="宋体" charset="-122"/>
              </a:rPr>
              <a:pPr/>
              <a:t>56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9809ED-DE38-4AE8-B559-DB14B4614133}" type="slidenum">
              <a:rPr lang="zh-CN" altLang="en-US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octahedron</a:t>
            </a:r>
            <a:endParaRPr lang="zh-CN" altLang="en-US" dirty="0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88A956-B37E-4ECC-BE58-3377763A78E3}" type="slidenum">
              <a:rPr lang="zh-CN" altLang="en-US" smtClean="0">
                <a:ea typeface="宋体" charset="-122"/>
              </a:rPr>
              <a:pPr/>
              <a:t>57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In view of the above overview, the issues we would like to ask are: …</a:t>
            </a:r>
          </a:p>
          <a:p>
            <a:r>
              <a:rPr lang="en-US" altLang="zh-CN" smtClean="0">
                <a:ea typeface="宋体" charset="-122"/>
              </a:rPr>
              <a:t>These questions are in fact related to the issues:</a:t>
            </a:r>
          </a:p>
          <a:p>
            <a:r>
              <a:rPr lang="en-US" altLang="zh-CN" smtClean="0">
                <a:ea typeface="宋体" charset="-122"/>
              </a:rPr>
              <a:t>Of course, the most reliable study of the Hubbard model available now is the exact diagonalization. However, the exact diagonization is limited by the size of lattice. (usually 4 by 4 lattices is quite large for diagonization). Even for this, the obtained k-space points are sparse, so it is not suitable to analyse the structure of the Fermi surface 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55415D-50A3-4465-90F2-31E5CCCBCA48}" type="slidenum">
              <a:rPr lang="en-US" altLang="zh-CN" sz="1200">
                <a:ea typeface="宋体" charset="-122"/>
              </a:rPr>
              <a:pPr algn="r"/>
              <a:t>59</a:t>
            </a:fld>
            <a:endParaRPr lang="en-US" altLang="zh-CN" sz="1200"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04017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Here, we will use the VCA. It is in fact a combination of CPT and SFT. In this method, we first divide …  As shown here schematically, each cluster contains four lattice sites.</a:t>
            </a:r>
          </a:p>
          <a:p>
            <a:r>
              <a:rPr lang="en-US" altLang="zh-CN" smtClean="0">
                <a:ea typeface="宋体" charset="-122"/>
              </a:rPr>
              <a:t>Then, we perform an exact…  and get the cluster Green’s function. By treating the intercluster hopping with a perturbation theory, we finally get the Green’s function for the whole lattice which has a RPA-like from.</a:t>
            </a:r>
          </a:p>
        </p:txBody>
      </p:sp>
    </p:spTree>
    <p:extLst>
      <p:ext uri="{BB962C8B-B14F-4D97-AF65-F5344CB8AC3E}">
        <p14:creationId xmlns="" xmlns:p14="http://schemas.microsoft.com/office/powerpoint/2010/main" val="4092475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smtClean="0">
                <a:ea typeface="宋体" charset="-122"/>
              </a:rPr>
              <a:t>To probe the possible symmetrical broken phase, we can add a corresponding testing field. T’ are optimized according to the </a:t>
            </a:r>
            <a:r>
              <a:rPr lang="en-US" altLang="zh-CN" dirty="0" err="1" smtClean="0">
                <a:ea typeface="宋体" charset="-122"/>
              </a:rPr>
              <a:t>variational</a:t>
            </a:r>
            <a:r>
              <a:rPr lang="en-US" altLang="zh-CN" dirty="0" smtClean="0">
                <a:ea typeface="宋体" charset="-122"/>
              </a:rPr>
              <a:t> principle. When the grand</a:t>
            </a:r>
            <a:r>
              <a:rPr lang="en-US" altLang="zh-CN" baseline="0" dirty="0" smtClean="0">
                <a:ea typeface="宋体" charset="-122"/>
              </a:rPr>
              <a:t> </a:t>
            </a:r>
            <a:r>
              <a:rPr lang="en-US" altLang="zh-CN" baseline="0" dirty="0" err="1" smtClean="0">
                <a:ea typeface="宋体" charset="-122"/>
              </a:rPr>
              <a:t>potentional</a:t>
            </a:r>
            <a:r>
              <a:rPr lang="en-US" altLang="zh-CN" baseline="0" dirty="0" smtClean="0">
                <a:ea typeface="宋体" charset="-122"/>
              </a:rPr>
              <a:t> as a function of t’ has</a:t>
            </a:r>
            <a:r>
              <a:rPr lang="en-US" altLang="zh-CN" dirty="0" smtClean="0">
                <a:ea typeface="宋体" charset="-122"/>
              </a:rPr>
              <a:t> a stationary point,</a:t>
            </a:r>
            <a:r>
              <a:rPr lang="en-US" altLang="zh-CN" baseline="0" dirty="0" smtClean="0">
                <a:ea typeface="宋体" charset="-122"/>
              </a:rPr>
              <a:t> the corresponding phase </a:t>
            </a:r>
            <a:r>
              <a:rPr lang="en-US" altLang="zh-CN" baseline="0" dirty="0" err="1" smtClean="0">
                <a:ea typeface="宋体" charset="-122"/>
              </a:rPr>
              <a:t>exisits</a:t>
            </a:r>
            <a:r>
              <a:rPr lang="en-US" altLang="zh-CN" dirty="0" smtClean="0">
                <a:ea typeface="宋体" charset="-122"/>
              </a:rPr>
              <a:t>. As an example, here shows the grand potentials for four testing fields, only the state denoted by the black line is a physically possible state.    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7437D7-3755-4577-901F-5D83808C4F0A}" type="slidenum">
              <a:rPr lang="en-US" altLang="zh-CN" smtClean="0">
                <a:ea typeface="宋体" charset="-122"/>
              </a:rPr>
              <a:pPr/>
              <a:t>61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56890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Compared</a:t>
            </a:r>
            <a:r>
              <a:rPr lang="en-US" altLang="zh-CN" baseline="0" dirty="0" smtClean="0"/>
              <a:t> to the usual Hubbard model, the only change is 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63915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In this phase, there are four orientations of the local magnetic moments distributed in this way. They correspond to the </a:t>
            </a:r>
            <a:r>
              <a:rPr lang="en-US" altLang="zh-CN" dirty="0" err="1" smtClean="0"/>
              <a:t>normals</a:t>
            </a:r>
            <a:r>
              <a:rPr lang="en-US" altLang="zh-CN" dirty="0" smtClean="0"/>
              <a:t> to four faces of a regular tetrahedron</a:t>
            </a:r>
            <a:r>
              <a:rPr lang="en-US" altLang="zh-CN" dirty="0" smtClean="0">
                <a:solidFill>
                  <a:srgbClr val="FF0000"/>
                </a:solidFill>
              </a:rPr>
              <a:t>.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Further</a:t>
            </a:r>
            <a:r>
              <a:rPr lang="en-US" altLang="zh-CN" baseline="0" dirty="0" smtClean="0">
                <a:solidFill>
                  <a:srgbClr val="FF0000"/>
                </a:solidFill>
              </a:rPr>
              <a:t>more</a:t>
            </a:r>
            <a:r>
              <a:rPr lang="en-US" altLang="zh-CN" dirty="0" smtClean="0">
                <a:solidFill>
                  <a:srgbClr val="FF0000"/>
                </a:solidFill>
              </a:rPr>
              <a:t>, it has scalar chirality</a:t>
            </a:r>
            <a:r>
              <a:rPr lang="en-US" altLang="zh-CN" baseline="0" dirty="0" smtClean="0">
                <a:solidFill>
                  <a:srgbClr val="FF0000"/>
                </a:solidFill>
              </a:rPr>
              <a:t> which is</a:t>
            </a:r>
            <a:r>
              <a:rPr lang="en-US" altLang="zh-CN" dirty="0" smtClean="0">
                <a:solidFill>
                  <a:srgbClr val="FF0000"/>
                </a:solidFill>
              </a:rPr>
              <a:t> defined as the triple product around a triangle </a:t>
            </a:r>
            <a:r>
              <a:rPr lang="en-US" altLang="zh-CN" dirty="0" err="1" smtClean="0">
                <a:solidFill>
                  <a:srgbClr val="FF0000"/>
                </a:solidFill>
              </a:rPr>
              <a:t>planqutte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Can also be either positive or </a:t>
            </a:r>
            <a:r>
              <a:rPr lang="en-US" altLang="zh-CN" dirty="0" err="1" smtClean="0">
                <a:solidFill>
                  <a:srgbClr val="FF0000"/>
                </a:solidFill>
              </a:rPr>
              <a:t>negnative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71421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72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89694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it transforms the Hubbard interaction term from</a:t>
            </a:r>
            <a:r>
              <a:rPr lang="en-US" altLang="zh-CN" baseline="0" dirty="0" smtClean="0"/>
              <a:t> </a:t>
            </a:r>
            <a:r>
              <a:rPr lang="en-US" altLang="zh-CN" dirty="0" err="1" smtClean="0"/>
              <a:t>quartic</a:t>
            </a:r>
            <a:r>
              <a:rPr lang="en-US" altLang="zh-CN" dirty="0" smtClean="0"/>
              <a:t> operators into quadratic operators.</a:t>
            </a:r>
          </a:p>
          <a:p>
            <a:r>
              <a:rPr lang="en-US" altLang="zh-CN" dirty="0" smtClean="0"/>
              <a:t>The cost of this simplification is now the hopping term is </a:t>
            </a:r>
            <a:r>
              <a:rPr lang="en-US" altLang="zh-CN" dirty="0" err="1" smtClean="0"/>
              <a:t>quartic</a:t>
            </a:r>
            <a:r>
              <a:rPr lang="en-US" altLang="zh-CN" dirty="0" smtClean="0"/>
              <a:t>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24766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Its physics is the same as the </a:t>
            </a:r>
            <a:r>
              <a:rPr lang="en-US" altLang="zh-CN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noninteracting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case.</a:t>
            </a:r>
          </a:p>
          <a:p>
            <a:endParaRPr lang="en-US" altLang="zh-CN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Comparing it with the VCA phase diagram, we find a qualitative consistency</a:t>
            </a:r>
            <a:endParaRPr lang="en-US" altLang="zh-CN" dirty="0" smtClean="0"/>
          </a:p>
          <a:p>
            <a:r>
              <a:rPr lang="en-US" altLang="zh-CN" dirty="0" smtClean="0"/>
              <a:t>What I would like</a:t>
            </a:r>
            <a:r>
              <a:rPr lang="en-US" altLang="zh-CN" baseline="0" dirty="0" smtClean="0"/>
              <a:t> to </a:t>
            </a:r>
            <a:r>
              <a:rPr lang="en-US" altLang="zh-CN" baseline="0" dirty="0" err="1" smtClean="0"/>
              <a:t>emphase</a:t>
            </a:r>
            <a:r>
              <a:rPr lang="en-US" altLang="zh-CN" baseline="0" dirty="0" smtClean="0"/>
              <a:t> here is not their similarity, but the suggestion of possible nature of the NMI phase.</a:t>
            </a:r>
          </a:p>
          <a:p>
            <a:r>
              <a:rPr lang="en-US" altLang="zh-CN" baseline="0" dirty="0" smtClean="0"/>
              <a:t>Let me address it in more detail.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65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9809ED-DE38-4AE8-B559-DB14B4614133}" type="slidenum">
              <a:rPr lang="zh-CN" altLang="en-US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octahedron</a:t>
            </a:r>
            <a:endParaRPr lang="zh-CN" altLang="en-US" dirty="0" smtClean="0"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7434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However, SDW ground states are different in iron and copper-based SC. As shown by the resistivity measurement, at low temperatures, the parent compound shows a SDW transition at about 150 K and below it the resistivity-T ratio has a positive value showing that it is a metalic state.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Cation</a:t>
            </a:r>
            <a:r>
              <a:rPr lang="en-US" altLang="zh-CN" dirty="0" smtClean="0"/>
              <a:t>[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doughnut</a:t>
            </a:r>
            <a:endParaRPr lang="en-US" altLang="zh-CN" dirty="0" smtClean="0"/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F29E3A4-8F49-4A2E-9F1E-24175ECBC859}" type="slidenum">
              <a:rPr lang="en-US" altLang="zh-CN" smtClean="0">
                <a:ea typeface="黑体" panose="02010609060101010101" pitchFamily="49" charset="-122"/>
              </a:rPr>
              <a:pPr>
                <a:spcBef>
                  <a:spcPct val="0"/>
                </a:spcBef>
              </a:pPr>
              <a:t>24</a:t>
            </a:fld>
            <a:endParaRPr lang="en-US" altLang="zh-CN" smtClean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9291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E40CEAE-A785-48AA-B047-438329B90D69}" type="slidenum">
              <a:rPr lang="en-US" altLang="zh-CN" sz="1200">
                <a:ea typeface="宋体" charset="-122"/>
              </a:rPr>
              <a:pPr algn="r"/>
              <a:t>25</a:t>
            </a:fld>
            <a:endParaRPr lang="en-US" altLang="zh-CN" sz="120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It is a simple tight-binding</a:t>
            </a:r>
            <a:r>
              <a:rPr lang="en-US" altLang="zh-CN" baseline="0" dirty="0" smtClean="0"/>
              <a:t> model, the </a:t>
            </a:r>
            <a:r>
              <a:rPr lang="en-US" altLang="zh-CN" baseline="0" dirty="0" err="1" smtClean="0"/>
              <a:t>speciality</a:t>
            </a:r>
            <a:r>
              <a:rPr lang="en-US" altLang="zh-CN" baseline="0" dirty="0" smtClean="0"/>
              <a:t> is the t2 term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76186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It can be taken as a compose of two </a:t>
            </a:r>
            <a:r>
              <a:rPr lang="en-US" altLang="zh-CN" dirty="0" err="1" smtClean="0"/>
              <a:t>interger</a:t>
            </a:r>
            <a:r>
              <a:rPr lang="en-US" altLang="zh-CN" dirty="0" smtClean="0"/>
              <a:t> quantum Hall</a:t>
            </a:r>
            <a:r>
              <a:rPr lang="en-US" altLang="zh-CN" baseline="0" dirty="0" smtClean="0"/>
              <a:t> states, with up spin </a:t>
            </a:r>
            <a:r>
              <a:rPr lang="en-US" altLang="zh-CN" baseline="0" dirty="0" err="1" smtClean="0"/>
              <a:t>electorns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propogates</a:t>
            </a:r>
            <a:r>
              <a:rPr lang="en-US" altLang="zh-CN" baseline="0" dirty="0" smtClean="0"/>
              <a:t> along…</a:t>
            </a:r>
          </a:p>
          <a:p>
            <a:r>
              <a:rPr lang="en-US" altLang="zh-CN" baseline="0" dirty="0" smtClean="0"/>
              <a:t>But, there is an additional invariant, namely the z2 </a:t>
            </a:r>
            <a:r>
              <a:rPr lang="en-US" altLang="zh-CN" baseline="0" dirty="0" err="1" smtClean="0"/>
              <a:t>topogogical</a:t>
            </a:r>
            <a:r>
              <a:rPr lang="en-US" altLang="zh-CN" baseline="0" dirty="0" smtClean="0"/>
              <a:t> invariant related to the </a:t>
            </a:r>
            <a:r>
              <a:rPr lang="en-US" altLang="zh-CN" baseline="0" dirty="0" err="1" smtClean="0"/>
              <a:t>Chern</a:t>
            </a:r>
            <a:r>
              <a:rPr lang="en-US" altLang="zh-CN" baseline="0" dirty="0" smtClean="0"/>
              <a:t> number of up and down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F6498-F4ED-4C49-8214-0A1D9BD7EDF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4009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524000"/>
            <a:ext cx="7621588" cy="1752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>
          <a:xfrm>
            <a:off x="457201" y="6243638"/>
            <a:ext cx="2132013" cy="455612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>
          <a:xfrm>
            <a:off x="3124201" y="6243638"/>
            <a:ext cx="2894013" cy="455612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xfrm>
            <a:off x="6553201" y="6243638"/>
            <a:ext cx="2132013" cy="455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1A23-C147-4CE6-BCB5-063AF3EE0DB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="" xmlns:p14="http://schemas.microsoft.com/office/powerpoint/2010/main" val="313168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png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3.png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9.bin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34.bin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3.bin"/><Relationship Id="rId29" Type="http://schemas.openxmlformats.org/officeDocument/2006/relationships/oleObject" Target="../embeddings/oleObject42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7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6.bin"/><Relationship Id="rId28" Type="http://schemas.openxmlformats.org/officeDocument/2006/relationships/oleObject" Target="../embeddings/oleObject41.bin"/><Relationship Id="rId10" Type="http://schemas.openxmlformats.org/officeDocument/2006/relationships/oleObject" Target="../embeddings/oleObject23.bin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88.png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5.bin"/><Relationship Id="rId27" Type="http://schemas.openxmlformats.org/officeDocument/2006/relationships/oleObject" Target="../embeddings/oleObject40.bin"/><Relationship Id="rId30" Type="http://schemas.openxmlformats.org/officeDocument/2006/relationships/oleObject" Target="../embeddings/oleObject4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0.wmf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5.png"/><Relationship Id="rId4" Type="http://schemas.openxmlformats.org/officeDocument/2006/relationships/image" Target="../media/image94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oleObject" Target="../embeddings/oleObject47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oleObject" Target="../embeddings/oleObject4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08.emf"/><Relationship Id="rId4" Type="http://schemas.openxmlformats.org/officeDocument/2006/relationships/oleObject" Target="../embeddings/oleObject4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image" Target="../media/image116.png"/><Relationship Id="rId10" Type="http://schemas.openxmlformats.org/officeDocument/2006/relationships/oleObject" Target="../embeddings/oleObject54.bin"/><Relationship Id="rId4" Type="http://schemas.openxmlformats.org/officeDocument/2006/relationships/image" Target="../media/image115.png"/><Relationship Id="rId9" Type="http://schemas.openxmlformats.org/officeDocument/2006/relationships/oleObject" Target="../embeddings/oleObject53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emf"/><Relationship Id="rId4" Type="http://schemas.openxmlformats.org/officeDocument/2006/relationships/image" Target="../media/image12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3.bin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7.bin"/><Relationship Id="rId5" Type="http://schemas.openxmlformats.org/officeDocument/2006/relationships/oleObject" Target="../embeddings/oleObject66.bin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5.bin"/><Relationship Id="rId9" Type="http://schemas.openxmlformats.org/officeDocument/2006/relationships/oleObject" Target="../embeddings/oleObject70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12" Type="http://schemas.openxmlformats.org/officeDocument/2006/relationships/image" Target="../media/image162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11" Type="http://schemas.openxmlformats.org/officeDocument/2006/relationships/image" Target="../media/image161.png"/><Relationship Id="rId5" Type="http://schemas.openxmlformats.org/officeDocument/2006/relationships/image" Target="../media/image155.png"/><Relationship Id="rId10" Type="http://schemas.openxmlformats.org/officeDocument/2006/relationships/image" Target="../media/image160.png"/><Relationship Id="rId4" Type="http://schemas.openxmlformats.org/officeDocument/2006/relationships/image" Target="../media/image154.png"/><Relationship Id="rId9" Type="http://schemas.openxmlformats.org/officeDocument/2006/relationships/image" Target="../media/image15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oleObject" Target="../embeddings/oleObject76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10" Type="http://schemas.openxmlformats.org/officeDocument/2006/relationships/image" Target="../media/image174.png"/><Relationship Id="rId4" Type="http://schemas.openxmlformats.org/officeDocument/2006/relationships/image" Target="../media/image169.png"/><Relationship Id="rId9" Type="http://schemas.openxmlformats.org/officeDocument/2006/relationships/image" Target="../media/image17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4" Type="http://schemas.openxmlformats.org/officeDocument/2006/relationships/oleObject" Target="../embeddings/oleObject79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wmf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oleObject" Target="../embeddings/oleObject82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5.png"/><Relationship Id="rId5" Type="http://schemas.openxmlformats.org/officeDocument/2006/relationships/image" Target="../media/image197.emf"/><Relationship Id="rId4" Type="http://schemas.openxmlformats.org/officeDocument/2006/relationships/oleObject" Target="../embeddings/oleObject86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oleObject" Target="../embeddings/oleObject87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oleObject" Target="../embeddings/oleObject96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90.bin"/><Relationship Id="rId12" Type="http://schemas.openxmlformats.org/officeDocument/2006/relationships/oleObject" Target="../embeddings/oleObject9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08.png"/><Relationship Id="rId11" Type="http://schemas.openxmlformats.org/officeDocument/2006/relationships/oleObject" Target="../embeddings/oleObject94.bin"/><Relationship Id="rId5" Type="http://schemas.openxmlformats.org/officeDocument/2006/relationships/oleObject" Target="../embeddings/oleObject89.bin"/><Relationship Id="rId10" Type="http://schemas.openxmlformats.org/officeDocument/2006/relationships/oleObject" Target="../embeddings/oleObject93.bin"/><Relationship Id="rId4" Type="http://schemas.openxmlformats.org/officeDocument/2006/relationships/oleObject" Target="../embeddings/oleObject88.bin"/><Relationship Id="rId9" Type="http://schemas.openxmlformats.org/officeDocument/2006/relationships/oleObject" Target="../embeddings/oleObject92.bin"/><Relationship Id="rId14" Type="http://schemas.openxmlformats.org/officeDocument/2006/relationships/image" Target="../media/image20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0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99.bin"/><Relationship Id="rId5" Type="http://schemas.openxmlformats.org/officeDocument/2006/relationships/oleObject" Target="../embeddings/oleObject98.bin"/><Relationship Id="rId4" Type="http://schemas.openxmlformats.org/officeDocument/2006/relationships/oleObject" Target="../embeddings/oleObject97.bin"/><Relationship Id="rId9" Type="http://schemas.openxmlformats.org/officeDocument/2006/relationships/oleObject" Target="../embeddings/oleObject102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26.png"/><Relationship Id="rId12" Type="http://schemas.openxmlformats.org/officeDocument/2006/relationships/oleObject" Target="../embeddings/oleObject10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25.png"/><Relationship Id="rId11" Type="http://schemas.openxmlformats.org/officeDocument/2006/relationships/oleObject" Target="../embeddings/oleObject108.bin"/><Relationship Id="rId5" Type="http://schemas.openxmlformats.org/officeDocument/2006/relationships/image" Target="../media/image224.png"/><Relationship Id="rId10" Type="http://schemas.openxmlformats.org/officeDocument/2006/relationships/oleObject" Target="../embeddings/oleObject107.bin"/><Relationship Id="rId4" Type="http://schemas.openxmlformats.org/officeDocument/2006/relationships/oleObject" Target="../embeddings/oleObject104.bin"/><Relationship Id="rId9" Type="http://schemas.openxmlformats.org/officeDocument/2006/relationships/oleObject" Target="../embeddings/oleObject106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33.png"/><Relationship Id="rId11" Type="http://schemas.openxmlformats.org/officeDocument/2006/relationships/oleObject" Target="../embeddings/oleObject113.bin"/><Relationship Id="rId5" Type="http://schemas.openxmlformats.org/officeDocument/2006/relationships/image" Target="../media/image232.png"/><Relationship Id="rId10" Type="http://schemas.openxmlformats.org/officeDocument/2006/relationships/image" Target="../media/image234.png"/><Relationship Id="rId4" Type="http://schemas.openxmlformats.org/officeDocument/2006/relationships/image" Target="../media/image231.png"/><Relationship Id="rId9" Type="http://schemas.openxmlformats.org/officeDocument/2006/relationships/oleObject" Target="../embeddings/oleObject1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39.png"/><Relationship Id="rId11" Type="http://schemas.openxmlformats.org/officeDocument/2006/relationships/oleObject" Target="../embeddings/oleObject118.bin"/><Relationship Id="rId5" Type="http://schemas.openxmlformats.org/officeDocument/2006/relationships/image" Target="../media/image234.png"/><Relationship Id="rId10" Type="http://schemas.openxmlformats.org/officeDocument/2006/relationships/image" Target="../media/image209.png"/><Relationship Id="rId4" Type="http://schemas.openxmlformats.org/officeDocument/2006/relationships/oleObject" Target="../embeddings/oleObject114.bin"/><Relationship Id="rId9" Type="http://schemas.openxmlformats.org/officeDocument/2006/relationships/oleObject" Target="../embeddings/oleObject117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3" Type="http://schemas.openxmlformats.org/officeDocument/2006/relationships/image" Target="../media/image240.jpeg"/><Relationship Id="rId7" Type="http://schemas.openxmlformats.org/officeDocument/2006/relationships/image" Target="../media/image2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3.png"/><Relationship Id="rId5" Type="http://schemas.openxmlformats.org/officeDocument/2006/relationships/image" Target="../media/image242.png"/><Relationship Id="rId4" Type="http://schemas.openxmlformats.org/officeDocument/2006/relationships/image" Target="../media/image241.jpeg"/><Relationship Id="rId9" Type="http://schemas.openxmlformats.org/officeDocument/2006/relationships/image" Target="../media/image2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53.png"/><Relationship Id="rId5" Type="http://schemas.openxmlformats.org/officeDocument/2006/relationships/oleObject" Target="../embeddings/oleObject119.bin"/><Relationship Id="rId4" Type="http://schemas.openxmlformats.org/officeDocument/2006/relationships/image" Target="../media/image252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1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57.png"/><Relationship Id="rId5" Type="http://schemas.openxmlformats.org/officeDocument/2006/relationships/image" Target="../media/image247.png"/><Relationship Id="rId4" Type="http://schemas.openxmlformats.org/officeDocument/2006/relationships/image" Target="../media/image25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5" Type="http://schemas.openxmlformats.org/officeDocument/2006/relationships/image" Target="../media/image260.png"/><Relationship Id="rId4" Type="http://schemas.openxmlformats.org/officeDocument/2006/relationships/image" Target="../media/image25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3" Type="http://schemas.openxmlformats.org/officeDocument/2006/relationships/image" Target="../media/image263.png"/><Relationship Id="rId7" Type="http://schemas.openxmlformats.org/officeDocument/2006/relationships/image" Target="../media/image2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6.png"/><Relationship Id="rId5" Type="http://schemas.openxmlformats.org/officeDocument/2006/relationships/image" Target="../media/image265.png"/><Relationship Id="rId4" Type="http://schemas.openxmlformats.org/officeDocument/2006/relationships/image" Target="../media/image2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1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273.wmf"/><Relationship Id="rId5" Type="http://schemas.openxmlformats.org/officeDocument/2006/relationships/image" Target="../media/image272.png"/><Relationship Id="rId4" Type="http://schemas.openxmlformats.org/officeDocument/2006/relationships/oleObject" Target="../embeddings/oleObject12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7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76.png"/><Relationship Id="rId5" Type="http://schemas.openxmlformats.org/officeDocument/2006/relationships/oleObject" Target="../embeddings/oleObject124.bin"/><Relationship Id="rId4" Type="http://schemas.openxmlformats.org/officeDocument/2006/relationships/image" Target="../media/image275.png"/><Relationship Id="rId9" Type="http://schemas.openxmlformats.org/officeDocument/2006/relationships/image" Target="../media/image279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1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84.png"/><Relationship Id="rId5" Type="http://schemas.openxmlformats.org/officeDocument/2006/relationships/oleObject" Target="../embeddings/oleObject126.bin"/><Relationship Id="rId10" Type="http://schemas.openxmlformats.org/officeDocument/2006/relationships/image" Target="../media/image285.png"/><Relationship Id="rId4" Type="http://schemas.openxmlformats.org/officeDocument/2006/relationships/oleObject" Target="../embeddings/oleObject125.bin"/><Relationship Id="rId9" Type="http://schemas.openxmlformats.org/officeDocument/2006/relationships/oleObject" Target="../embeddings/oleObject129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7" Type="http://schemas.openxmlformats.org/officeDocument/2006/relationships/oleObject" Target="../embeddings/oleObject1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290.png"/><Relationship Id="rId5" Type="http://schemas.openxmlformats.org/officeDocument/2006/relationships/image" Target="../media/image289.png"/><Relationship Id="rId4" Type="http://schemas.openxmlformats.org/officeDocument/2006/relationships/image" Target="../media/image2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2.png"/><Relationship Id="rId4" Type="http://schemas.openxmlformats.org/officeDocument/2006/relationships/image" Target="../media/image29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294.png"/><Relationship Id="rId4" Type="http://schemas.openxmlformats.org/officeDocument/2006/relationships/image" Target="../media/image273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8.png"/><Relationship Id="rId4" Type="http://schemas.openxmlformats.org/officeDocument/2006/relationships/image" Target="../media/image297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wmf"/><Relationship Id="rId3" Type="http://schemas.openxmlformats.org/officeDocument/2006/relationships/image" Target="../media/image300.png"/><Relationship Id="rId7" Type="http://schemas.openxmlformats.org/officeDocument/2006/relationships/image" Target="../media/image30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Relationship Id="rId9" Type="http://schemas.openxmlformats.org/officeDocument/2006/relationships/oleObject" Target="../embeddings/oleObject132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oleObject" Target="../embeddings/oleObject133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320.png"/><Relationship Id="rId18" Type="http://schemas.openxmlformats.org/officeDocument/2006/relationships/image" Target="../media/image324.png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136.bin"/><Relationship Id="rId12" Type="http://schemas.openxmlformats.org/officeDocument/2006/relationships/image" Target="../media/image319.png"/><Relationship Id="rId17" Type="http://schemas.openxmlformats.org/officeDocument/2006/relationships/image" Target="../media/image3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2.png"/><Relationship Id="rId20" Type="http://schemas.openxmlformats.org/officeDocument/2006/relationships/oleObject" Target="../embeddings/oleObject140.bin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35.bin"/><Relationship Id="rId11" Type="http://schemas.openxmlformats.org/officeDocument/2006/relationships/image" Target="../media/image318.png"/><Relationship Id="rId5" Type="http://schemas.openxmlformats.org/officeDocument/2006/relationships/oleObject" Target="../embeddings/oleObject134.bin"/><Relationship Id="rId15" Type="http://schemas.openxmlformats.org/officeDocument/2006/relationships/image" Target="../media/image321.png"/><Relationship Id="rId10" Type="http://schemas.openxmlformats.org/officeDocument/2006/relationships/image" Target="../media/image317.png"/><Relationship Id="rId19" Type="http://schemas.openxmlformats.org/officeDocument/2006/relationships/oleObject" Target="../embeddings/oleObject139.bin"/><Relationship Id="rId4" Type="http://schemas.openxmlformats.org/officeDocument/2006/relationships/image" Target="../media/image315.png"/><Relationship Id="rId9" Type="http://schemas.openxmlformats.org/officeDocument/2006/relationships/image" Target="../media/image316.png"/><Relationship Id="rId14" Type="http://schemas.openxmlformats.org/officeDocument/2006/relationships/oleObject" Target="../embeddings/oleObject138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emf"/><Relationship Id="rId2" Type="http://schemas.openxmlformats.org/officeDocument/2006/relationships/image" Target="../media/image325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oleObject" Target="../embeddings/oleObject2.bin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325.emf"/><Relationship Id="rId5" Type="http://schemas.openxmlformats.org/officeDocument/2006/relationships/oleObject" Target="../embeddings/oleObject141.bin"/><Relationship Id="rId4" Type="http://schemas.openxmlformats.org/officeDocument/2006/relationships/image" Target="../media/image328.emf"/><Relationship Id="rId9" Type="http://schemas.openxmlformats.org/officeDocument/2006/relationships/image" Target="../media/image331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7" Type="http://schemas.openxmlformats.org/officeDocument/2006/relationships/image" Target="../media/image3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325.emf"/><Relationship Id="rId5" Type="http://schemas.openxmlformats.org/officeDocument/2006/relationships/oleObject" Target="../embeddings/oleObject143.bin"/><Relationship Id="rId4" Type="http://schemas.openxmlformats.org/officeDocument/2006/relationships/image" Target="../media/image334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emf"/><Relationship Id="rId7" Type="http://schemas.openxmlformats.org/officeDocument/2006/relationships/image" Target="../media/image33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8.png"/><Relationship Id="rId5" Type="http://schemas.openxmlformats.org/officeDocument/2006/relationships/image" Target="../media/image325.emf"/><Relationship Id="rId4" Type="http://schemas.openxmlformats.org/officeDocument/2006/relationships/image" Target="../media/image337.e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13" Type="http://schemas.openxmlformats.org/officeDocument/2006/relationships/oleObject" Target="../embeddings/oleObject146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4.png"/><Relationship Id="rId12" Type="http://schemas.openxmlformats.org/officeDocument/2006/relationships/image" Target="../media/image34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45.bin"/><Relationship Id="rId11" Type="http://schemas.openxmlformats.org/officeDocument/2006/relationships/image" Target="../media/image348.png"/><Relationship Id="rId5" Type="http://schemas.openxmlformats.org/officeDocument/2006/relationships/image" Target="../media/image343.png"/><Relationship Id="rId10" Type="http://schemas.openxmlformats.org/officeDocument/2006/relationships/image" Target="../media/image347.png"/><Relationship Id="rId4" Type="http://schemas.openxmlformats.org/officeDocument/2006/relationships/oleObject" Target="../embeddings/oleObject144.bin"/><Relationship Id="rId9" Type="http://schemas.openxmlformats.org/officeDocument/2006/relationships/image" Target="../media/image34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325.emf"/><Relationship Id="rId5" Type="http://schemas.openxmlformats.org/officeDocument/2006/relationships/image" Target="../media/image351.png"/><Relationship Id="rId4" Type="http://schemas.openxmlformats.org/officeDocument/2006/relationships/oleObject" Target="../embeddings/oleObject147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5.png"/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jpe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5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55663" y="4133850"/>
            <a:ext cx="76231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400" b="1">
                <a:solidFill>
                  <a:srgbClr val="000000"/>
                </a:solidFill>
                <a:latin typeface="Tahoma" pitchFamily="34" charset="0"/>
                <a:ea typeface="隶书" pitchFamily="49" charset="-122"/>
              </a:rPr>
              <a:t>Department of Physics, and National Laboratory of Solid State Microstructure, </a:t>
            </a:r>
            <a:r>
              <a:rPr kumimoji="1" lang="en-US" altLang="zh-CN" sz="2400" b="1">
                <a:solidFill>
                  <a:srgbClr val="000000"/>
                </a:solidFill>
                <a:latin typeface="Tahoma" pitchFamily="34" charset="0"/>
              </a:rPr>
              <a:t>Nanjing University</a:t>
            </a:r>
          </a:p>
          <a:p>
            <a:pPr algn="ctr" eaLnBrk="1" hangingPunct="1"/>
            <a:endParaRPr kumimoji="1" lang="en-US" altLang="zh-CN" sz="2400" b="1">
              <a:solidFill>
                <a:srgbClr val="000000"/>
              </a:solidFill>
              <a:latin typeface="Tahoma" pitchFamily="34" charset="0"/>
              <a:ea typeface="隶书" pitchFamily="49" charset="-122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3160713" y="3336925"/>
            <a:ext cx="2857500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>
                <a:latin typeface="Tahoma" pitchFamily="34" charset="0"/>
                <a:ea typeface="隶书" pitchFamily="49" charset="-122"/>
              </a:rPr>
              <a:t>Jian-Xin Li</a:t>
            </a:r>
          </a:p>
        </p:txBody>
      </p:sp>
      <p:pic>
        <p:nvPicPr>
          <p:cNvPr id="29700" name="Picture 14" descr="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16"/>
          <p:cNvSpPr txBox="1">
            <a:spLocks noChangeArrowheads="1"/>
          </p:cNvSpPr>
          <p:nvPr/>
        </p:nvSpPr>
        <p:spPr bwMode="auto">
          <a:xfrm>
            <a:off x="0" y="1000108"/>
            <a:ext cx="95012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3600" b="1" dirty="0" smtClean="0">
                <a:solidFill>
                  <a:srgbClr val="003300"/>
                </a:solidFill>
              </a:rPr>
              <a:t>Quantum Phases </a:t>
            </a:r>
            <a:r>
              <a:rPr lang="en-US" sz="3600" b="1" dirty="0" smtClean="0"/>
              <a:t>emerged from the interplay</a:t>
            </a:r>
          </a:p>
          <a:p>
            <a:r>
              <a:rPr lang="en-US" sz="3600" b="1" dirty="0" smtClean="0"/>
              <a:t>    between Mott physics and topology band</a:t>
            </a:r>
            <a:endParaRPr lang="zh-CN" altLang="en-US" sz="3600" dirty="0" smtClean="0"/>
          </a:p>
          <a:p>
            <a:pPr eaLnBrk="1" hangingPunct="1"/>
            <a:endParaRPr kumimoji="1" lang="en-US" altLang="zh-CN" sz="3600" b="1" dirty="0">
              <a:solidFill>
                <a:srgbClr val="003300"/>
              </a:solidFill>
            </a:endParaRPr>
          </a:p>
          <a:p>
            <a:pPr eaLnBrk="1" hangingPunct="1"/>
            <a:r>
              <a:rPr kumimoji="1" lang="en-US" altLang="zh-CN" sz="3600" b="1" dirty="0">
                <a:solidFill>
                  <a:srgbClr val="003300"/>
                </a:solidFill>
              </a:rPr>
              <a:t>       </a:t>
            </a:r>
          </a:p>
        </p:txBody>
      </p:sp>
      <p:sp>
        <p:nvSpPr>
          <p:cNvPr id="29702" name="Text Box 17"/>
          <p:cNvSpPr txBox="1">
            <a:spLocks noChangeArrowheads="1"/>
          </p:cNvSpPr>
          <p:nvPr/>
        </p:nvSpPr>
        <p:spPr bwMode="auto">
          <a:xfrm>
            <a:off x="6643702" y="5715016"/>
            <a:ext cx="18918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 smtClean="0"/>
              <a:t>2016.9.30 Nanjing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6"/>
          <p:cNvPicPr>
            <a:picLocks noChangeAspect="1" noChangeArrowheads="1"/>
          </p:cNvPicPr>
          <p:nvPr/>
        </p:nvPicPr>
        <p:blipFill>
          <a:blip r:embed="rId3" cstate="print"/>
          <a:srcRect l="8554" t="27396" r="40651" b="59375"/>
          <a:stretch>
            <a:fillRect/>
          </a:stretch>
        </p:blipFill>
        <p:spPr bwMode="auto">
          <a:xfrm>
            <a:off x="1714480" y="1857364"/>
            <a:ext cx="50006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110702" y="78304"/>
            <a:ext cx="75802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lt"/>
              </a:rPr>
              <a:t>Simplest </a:t>
            </a:r>
            <a:r>
              <a:rPr lang="en-US" altLang="zh-CN" sz="2400" b="1" dirty="0">
                <a:latin typeface="+mj-lt"/>
              </a:rPr>
              <a:t>model to describe the strongly correlated system</a:t>
            </a:r>
            <a:endParaRPr lang="zh-CN" altLang="en-US" sz="2400" b="1" dirty="0">
              <a:latin typeface="+mj-lt"/>
            </a:endParaRPr>
          </a:p>
        </p:txBody>
      </p:sp>
      <p:pic>
        <p:nvPicPr>
          <p:cNvPr id="5125" name="Picture 1044"/>
          <p:cNvPicPr>
            <a:picLocks noChangeAspect="1" noChangeArrowheads="1"/>
          </p:cNvPicPr>
          <p:nvPr/>
        </p:nvPicPr>
        <p:blipFill>
          <a:blip r:embed="rId4" cstate="print"/>
          <a:srcRect l="22223" t="37935" r="53445" b="20918"/>
          <a:stretch>
            <a:fillRect/>
          </a:stretch>
        </p:blipFill>
        <p:spPr bwMode="auto">
          <a:xfrm>
            <a:off x="1000125" y="3286125"/>
            <a:ext cx="25003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88" y="2735263"/>
            <a:ext cx="7143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86150" y="3214688"/>
            <a:ext cx="5508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044"/>
          <p:cNvPicPr>
            <a:picLocks noChangeAspect="1" noChangeArrowheads="1"/>
          </p:cNvPicPr>
          <p:nvPr/>
        </p:nvPicPr>
        <p:blipFill>
          <a:blip r:embed="rId4" cstate="print"/>
          <a:srcRect l="50819" t="39616" r="31828" b="42282"/>
          <a:stretch>
            <a:fillRect/>
          </a:stretch>
        </p:blipFill>
        <p:spPr bwMode="auto">
          <a:xfrm>
            <a:off x="4786313" y="3357563"/>
            <a:ext cx="19716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6"/>
          <p:cNvPicPr>
            <a:picLocks noChangeAspect="1" noChangeArrowheads="1"/>
          </p:cNvPicPr>
          <p:nvPr/>
        </p:nvPicPr>
        <p:blipFill>
          <a:blip r:embed="rId3" cstate="print"/>
          <a:srcRect l="43971" t="27396" r="53406" b="65256"/>
          <a:stretch>
            <a:fillRect/>
          </a:stretch>
        </p:blipFill>
        <p:spPr bwMode="auto">
          <a:xfrm>
            <a:off x="6057900" y="2828925"/>
            <a:ext cx="285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8"/>
          <p:cNvGraphicFramePr>
            <a:graphicFrameLocks noChangeAspect="1"/>
          </p:cNvGraphicFramePr>
          <p:nvPr/>
        </p:nvGraphicFramePr>
        <p:xfrm>
          <a:off x="5286375" y="4733925"/>
          <a:ext cx="1143000" cy="552450"/>
        </p:xfrm>
        <a:graphic>
          <a:graphicData uri="http://schemas.openxmlformats.org/presentationml/2006/ole">
            <p:oleObj spid="_x0000_s896016" name="公式" r:id="rId7" imgW="368140" imgH="177723" progId="Equation.3">
              <p:embed/>
            </p:oleObj>
          </a:graphicData>
        </a:graphic>
      </p:graphicFrame>
      <p:sp>
        <p:nvSpPr>
          <p:cNvPr id="5130" name="Text Box 15"/>
          <p:cNvSpPr txBox="1">
            <a:spLocks noChangeArrowheads="1"/>
          </p:cNvSpPr>
          <p:nvPr/>
        </p:nvSpPr>
        <p:spPr bwMode="auto">
          <a:xfrm>
            <a:off x="285750" y="571480"/>
            <a:ext cx="885825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  </a:t>
            </a:r>
            <a:r>
              <a:rPr lang="en-US" altLang="zh-CN" b="1" dirty="0">
                <a:solidFill>
                  <a:srgbClr val="FF0000"/>
                </a:solidFill>
              </a:rPr>
              <a:t>Hubbard model:</a:t>
            </a:r>
          </a:p>
          <a:p>
            <a:r>
              <a:rPr lang="en-US" altLang="zh-CN" sz="2000" dirty="0"/>
              <a:t>   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Since the short-range interaction is important, Coulomb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interaction between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electrons is taken to be point-like in real space and hence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constant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in momentum space—On-site interaction U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33413" y="5842000"/>
            <a:ext cx="683616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The case of U&gt;W (bandwidth) is called strongly correlated system !!</a:t>
            </a:r>
          </a:p>
          <a:p>
            <a:r>
              <a:rPr lang="en-US" altLang="zh-CN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The difficulty to treat Hubbard model is that there is no small parameter</a:t>
            </a:r>
          </a:p>
          <a:p>
            <a:r>
              <a:rPr lang="en-US" altLang="zh-CN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The usual perturbation theory fails</a:t>
            </a:r>
            <a:endParaRPr lang="en-US" altLang="zh-CN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56447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4" name="Picture 3" descr="image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97" t="8185" r="9175" b="2344"/>
          <a:stretch>
            <a:fillRect/>
          </a:stretch>
        </p:blipFill>
        <p:spPr bwMode="auto">
          <a:xfrm>
            <a:off x="1070466" y="2724738"/>
            <a:ext cx="5591371" cy="315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847641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438313" y="52368"/>
            <a:ext cx="70627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Fundamental model describing </a:t>
            </a:r>
            <a:r>
              <a:rPr lang="en-US" altLang="zh-CN" sz="2400" b="1" dirty="0"/>
              <a:t>the </a:t>
            </a:r>
            <a:r>
              <a:rPr lang="en-US" altLang="zh-CN" sz="2400" b="1" dirty="0" smtClean="0"/>
              <a:t>local magnetism</a:t>
            </a:r>
            <a:endParaRPr lang="en-US" altLang="zh-CN" sz="2400" b="1" dirty="0"/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479425" y="852488"/>
            <a:ext cx="74723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Heisenberg </a:t>
            </a:r>
            <a:r>
              <a:rPr lang="en-US" altLang="zh-CN" sz="2400" b="1" dirty="0"/>
              <a:t>model</a:t>
            </a:r>
            <a:r>
              <a:rPr lang="en-US" altLang="zh-CN" sz="2000" dirty="0"/>
              <a:t> for the interaction between spins in a crystal:</a:t>
            </a:r>
          </a:p>
        </p:txBody>
      </p:sp>
      <p:graphicFrame>
        <p:nvGraphicFramePr>
          <p:cNvPr id="116742" name="Object 6"/>
          <p:cNvGraphicFramePr>
            <a:graphicFrameLocks noChangeAspect="1"/>
          </p:cNvGraphicFramePr>
          <p:nvPr/>
        </p:nvGraphicFramePr>
        <p:xfrm>
          <a:off x="3048000" y="1314450"/>
          <a:ext cx="2339975" cy="819150"/>
        </p:xfrm>
        <a:graphic>
          <a:graphicData uri="http://schemas.openxmlformats.org/presentationml/2006/ole">
            <p:oleObj spid="_x0000_s897078" name="公式" r:id="rId3" imgW="1015559" imgH="355446" progId="Equation.3">
              <p:embed/>
            </p:oleObj>
          </a:graphicData>
        </a:graphic>
      </p:graphicFrame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517525" y="2157413"/>
            <a:ext cx="4713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The interaction is generally short ranged</a:t>
            </a:r>
          </a:p>
        </p:txBody>
      </p:sp>
      <p:graphicFrame>
        <p:nvGraphicFramePr>
          <p:cNvPr id="116745" name="Object 9"/>
          <p:cNvGraphicFramePr>
            <a:graphicFrameLocks noChangeAspect="1"/>
          </p:cNvGraphicFramePr>
          <p:nvPr/>
        </p:nvGraphicFramePr>
        <p:xfrm>
          <a:off x="2108200" y="2552700"/>
          <a:ext cx="1219200" cy="996950"/>
        </p:xfrm>
        <a:graphic>
          <a:graphicData uri="http://schemas.openxmlformats.org/presentationml/2006/ole">
            <p:oleObj spid="_x0000_s897079" name="公式" r:id="rId4" imgW="558800" imgH="457200" progId="Equation.3">
              <p:embed/>
            </p:oleObj>
          </a:graphicData>
        </a:graphic>
      </p:graphicFrame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3476625" y="2601913"/>
            <a:ext cx="2693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If i and j are neighbors</a:t>
            </a:r>
          </a:p>
        </p:txBody>
      </p:sp>
      <p:sp>
        <p:nvSpPr>
          <p:cNvPr id="116747" name="Text Box 11"/>
          <p:cNvSpPr txBox="1">
            <a:spLocks noChangeArrowheads="1"/>
          </p:cNvSpPr>
          <p:nvPr/>
        </p:nvSpPr>
        <p:spPr bwMode="auto">
          <a:xfrm>
            <a:off x="3502025" y="3059113"/>
            <a:ext cx="1271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otherwise</a:t>
            </a:r>
          </a:p>
        </p:txBody>
      </p:sp>
      <p:graphicFrame>
        <p:nvGraphicFramePr>
          <p:cNvPr id="116749" name="Object 13"/>
          <p:cNvGraphicFramePr>
            <a:graphicFrameLocks noChangeAspect="1"/>
          </p:cNvGraphicFramePr>
          <p:nvPr/>
        </p:nvGraphicFramePr>
        <p:xfrm>
          <a:off x="679450" y="3517900"/>
          <a:ext cx="709613" cy="342900"/>
        </p:xfrm>
        <a:graphic>
          <a:graphicData uri="http://schemas.openxmlformats.org/presentationml/2006/ole">
            <p:oleObj spid="_x0000_s897080" name="公式" r:id="rId5" imgW="368140" imgH="177723" progId="Equation.3">
              <p:embed/>
            </p:oleObj>
          </a:graphicData>
        </a:graphic>
      </p:graphicFrame>
      <p:graphicFrame>
        <p:nvGraphicFramePr>
          <p:cNvPr id="116750" name="Object 14"/>
          <p:cNvGraphicFramePr>
            <a:graphicFrameLocks noChangeAspect="1"/>
          </p:cNvGraphicFramePr>
          <p:nvPr/>
        </p:nvGraphicFramePr>
        <p:xfrm>
          <a:off x="5276850" y="3530600"/>
          <a:ext cx="709613" cy="342900"/>
        </p:xfrm>
        <a:graphic>
          <a:graphicData uri="http://schemas.openxmlformats.org/presentationml/2006/ole">
            <p:oleObj spid="_x0000_s897081" name="公式" r:id="rId6" imgW="368140" imgH="177723" progId="Equation.3">
              <p:embed/>
            </p:oleObj>
          </a:graphicData>
        </a:graphic>
      </p:graphicFrame>
      <p:sp>
        <p:nvSpPr>
          <p:cNvPr id="116751" name="Text Box 15"/>
          <p:cNvSpPr txBox="1">
            <a:spLocks noChangeArrowheads="1"/>
          </p:cNvSpPr>
          <p:nvPr/>
        </p:nvSpPr>
        <p:spPr bwMode="auto">
          <a:xfrm>
            <a:off x="5965825" y="3503613"/>
            <a:ext cx="320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Ferromagnetic correlations</a:t>
            </a: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1419225" y="3490913"/>
            <a:ext cx="352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antiferromagnetic correlations</a:t>
            </a:r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>
            <a:off x="74613" y="4189413"/>
            <a:ext cx="90693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In materials where electrons both generate magnetic moments and form</a:t>
            </a:r>
          </a:p>
          <a:p>
            <a:r>
              <a:rPr lang="en-US" altLang="zh-CN" sz="2000"/>
              <a:t>conduction bands, only the Heisenberg model can’t account for the magnetism.</a:t>
            </a:r>
          </a:p>
          <a:p>
            <a:r>
              <a:rPr lang="en-US" altLang="zh-CN" sz="2000"/>
              <a:t>Because the spins are not localized.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56447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45454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4"/>
          <p:cNvSpPr txBox="1">
            <a:spLocks noChangeArrowheads="1"/>
          </p:cNvSpPr>
          <p:nvPr/>
        </p:nvSpPr>
        <p:spPr bwMode="auto">
          <a:xfrm>
            <a:off x="2250688" y="10758"/>
            <a:ext cx="49292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              t-J model</a:t>
            </a:r>
          </a:p>
        </p:txBody>
      </p:sp>
      <p:sp>
        <p:nvSpPr>
          <p:cNvPr id="113667" name="Text Box 5"/>
          <p:cNvSpPr txBox="1">
            <a:spLocks noChangeArrowheads="1"/>
          </p:cNvSpPr>
          <p:nvPr/>
        </p:nvSpPr>
        <p:spPr bwMode="auto">
          <a:xfrm>
            <a:off x="488950" y="1008063"/>
            <a:ext cx="75010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t-J model is an effective model governing the low energy excitations in a larger</a:t>
            </a:r>
          </a:p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U/t regime</a:t>
            </a:r>
          </a:p>
        </p:txBody>
      </p:sp>
      <p:graphicFrame>
        <p:nvGraphicFramePr>
          <p:cNvPr id="113668" name="Object 6"/>
          <p:cNvGraphicFramePr>
            <a:graphicFrameLocks noChangeAspect="1"/>
          </p:cNvGraphicFramePr>
          <p:nvPr/>
        </p:nvGraphicFramePr>
        <p:xfrm>
          <a:off x="1643042" y="1386946"/>
          <a:ext cx="5357850" cy="781839"/>
        </p:xfrm>
        <a:graphic>
          <a:graphicData uri="http://schemas.openxmlformats.org/presentationml/2006/ole">
            <p:oleObj spid="_x0000_s898106" name="公式" r:id="rId3" imgW="2959100" imgH="431800" progId="Equation.3">
              <p:embed/>
            </p:oleObj>
          </a:graphicData>
        </a:graphic>
      </p:graphicFrame>
      <p:graphicFrame>
        <p:nvGraphicFramePr>
          <p:cNvPr id="113669" name="Object 7"/>
          <p:cNvGraphicFramePr>
            <a:graphicFrameLocks noChangeAspect="1"/>
          </p:cNvGraphicFramePr>
          <p:nvPr/>
        </p:nvGraphicFramePr>
        <p:xfrm>
          <a:off x="1785918" y="2285992"/>
          <a:ext cx="1731954" cy="379644"/>
        </p:xfrm>
        <a:graphic>
          <a:graphicData uri="http://schemas.openxmlformats.org/presentationml/2006/ole">
            <p:oleObj spid="_x0000_s898107" name="公式" r:id="rId4" imgW="926698" imgH="203112" progId="Equation.3">
              <p:embed/>
            </p:oleObj>
          </a:graphicData>
        </a:graphic>
      </p:graphicFrame>
      <p:graphicFrame>
        <p:nvGraphicFramePr>
          <p:cNvPr id="113670" name="Object 8"/>
          <p:cNvGraphicFramePr>
            <a:graphicFrameLocks noChangeAspect="1"/>
          </p:cNvGraphicFramePr>
          <p:nvPr/>
        </p:nvGraphicFramePr>
        <p:xfrm>
          <a:off x="5029200" y="2214563"/>
          <a:ext cx="2012950" cy="496887"/>
        </p:xfrm>
        <a:graphic>
          <a:graphicData uri="http://schemas.openxmlformats.org/presentationml/2006/ole">
            <p:oleObj spid="_x0000_s898108" name="公式" r:id="rId5" imgW="1079032" imgH="266584" progId="Equation.3">
              <p:embed/>
            </p:oleObj>
          </a:graphicData>
        </a:graphic>
      </p:graphicFrame>
      <p:sp>
        <p:nvSpPr>
          <p:cNvPr id="113671" name="Text Box 9"/>
          <p:cNvSpPr txBox="1">
            <a:spLocks noChangeArrowheads="1"/>
          </p:cNvSpPr>
          <p:nvPr/>
        </p:nvSpPr>
        <p:spPr bwMode="auto">
          <a:xfrm>
            <a:off x="571472" y="2714620"/>
            <a:ext cx="55139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Electron can move only through the single occupied sites</a:t>
            </a:r>
          </a:p>
        </p:txBody>
      </p:sp>
      <p:sp>
        <p:nvSpPr>
          <p:cNvPr id="113672" name="Text Box 10"/>
          <p:cNvSpPr txBox="1">
            <a:spLocks noChangeArrowheads="1"/>
          </p:cNvSpPr>
          <p:nvPr/>
        </p:nvSpPr>
        <p:spPr bwMode="auto">
          <a:xfrm>
            <a:off x="428596" y="3571876"/>
            <a:ext cx="79962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         An </a:t>
            </a:r>
            <a:r>
              <a:rPr lang="en-US" altLang="zh-CN" sz="2000" dirty="0"/>
              <a:t>illustration of the derivation of the J term from the Hubbard </a:t>
            </a:r>
            <a:r>
              <a:rPr lang="en-US" altLang="zh-CN" sz="2000" dirty="0" smtClean="0"/>
              <a:t>model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214546" y="642918"/>
            <a:ext cx="417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low-energy effective model at larger U</a:t>
            </a:r>
            <a:endParaRPr lang="en-US" altLang="zh-CN" sz="2000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82179" y="3000372"/>
            <a:ext cx="6132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At half-filling, the t-J model is reduced to the Heisenberg model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4348" y="3929066"/>
            <a:ext cx="3214710" cy="2106624"/>
            <a:chOff x="3349783" y="1063102"/>
            <a:chExt cx="3133698" cy="2237440"/>
          </a:xfrm>
        </p:grpSpPr>
        <p:sp>
          <p:nvSpPr>
            <p:cNvPr id="18" name="弧形 17"/>
            <p:cNvSpPr/>
            <p:nvPr/>
          </p:nvSpPr>
          <p:spPr>
            <a:xfrm rot="6684338">
              <a:off x="4053195" y="1690067"/>
              <a:ext cx="1578954" cy="325024"/>
            </a:xfrm>
            <a:prstGeom prst="arc">
              <a:avLst>
                <a:gd name="adj1" fmla="val 16200000"/>
                <a:gd name="adj2" fmla="val 21350425"/>
              </a:avLst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44"/>
            <p:cNvGrpSpPr/>
            <p:nvPr/>
          </p:nvGrpSpPr>
          <p:grpSpPr>
            <a:xfrm>
              <a:off x="3349783" y="1598107"/>
              <a:ext cx="3133698" cy="1702435"/>
              <a:chOff x="3349783" y="1598107"/>
              <a:chExt cx="3133698" cy="1702435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 flipV="1">
                <a:off x="4987925" y="1604457"/>
                <a:ext cx="0" cy="287857"/>
              </a:xfrm>
              <a:prstGeom prst="straightConnector1">
                <a:avLst/>
              </a:prstGeom>
              <a:ln w="22225" cmpd="sng">
                <a:solidFill>
                  <a:srgbClr val="FF0000"/>
                </a:solidFill>
                <a:headEnd type="stealth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 flipV="1">
                <a:off x="5038725" y="1598107"/>
                <a:ext cx="0" cy="287857"/>
              </a:xfrm>
              <a:prstGeom prst="straightConnector1">
                <a:avLst/>
              </a:prstGeom>
              <a:ln w="22225" cmpd="sng">
                <a:solidFill>
                  <a:srgbClr val="FF0000"/>
                </a:solidFill>
                <a:headEnd type="none" w="sm" len="sm"/>
                <a:tailEnd type="stealth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/>
              <p:nvPr/>
            </p:nvCxnSpPr>
            <p:spPr>
              <a:xfrm flipV="1">
                <a:off x="5013325" y="2495934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2"/>
              <p:cNvCxnSpPr/>
              <p:nvPr/>
            </p:nvCxnSpPr>
            <p:spPr>
              <a:xfrm flipV="1">
                <a:off x="5934075" y="2487107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箭头连接符 23"/>
              <p:cNvCxnSpPr/>
              <p:nvPr/>
            </p:nvCxnSpPr>
            <p:spPr>
              <a:xfrm flipV="1">
                <a:off x="4098925" y="2486039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/>
              <p:cNvCxnSpPr/>
              <p:nvPr/>
            </p:nvCxnSpPr>
            <p:spPr>
              <a:xfrm flipV="1">
                <a:off x="4556125" y="2473339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/>
              <p:cNvCxnSpPr/>
              <p:nvPr/>
            </p:nvCxnSpPr>
            <p:spPr>
              <a:xfrm flipV="1">
                <a:off x="5476875" y="2474052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/>
              <p:cNvCxnSpPr/>
              <p:nvPr/>
            </p:nvCxnSpPr>
            <p:spPr>
              <a:xfrm flipV="1">
                <a:off x="3648075" y="2467004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49783" y="1747318"/>
                <a:ext cx="2933323" cy="0"/>
              </a:xfrm>
              <a:prstGeom prst="line">
                <a:avLst/>
              </a:prstGeom>
              <a:ln w="28575">
                <a:solidFill>
                  <a:schemeClr val="accent4"/>
                </a:solidFill>
                <a:prstDash val="sysDot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349783" y="2623618"/>
                <a:ext cx="2933323" cy="0"/>
              </a:xfrm>
              <a:prstGeom prst="line">
                <a:avLst/>
              </a:prstGeom>
              <a:ln w="28575">
                <a:solidFill>
                  <a:schemeClr val="accent4"/>
                </a:solidFill>
                <a:prstDash val="sysDot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>
              <a:xfrm>
                <a:off x="6172199" y="1747318"/>
                <a:ext cx="0" cy="876300"/>
              </a:xfrm>
              <a:prstGeom prst="straightConnector1">
                <a:avLst/>
              </a:prstGeom>
              <a:ln w="254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="" xmlns:a14="http://schemas.microsoft.com/office/drawing/2010/main" Requires="a14">
              <p:sp>
                <p:nvSpPr>
                  <p:cNvPr id="7" name="矩形 6"/>
                  <p:cNvSpPr/>
                  <p:nvPr/>
                </p:nvSpPr>
                <p:spPr>
                  <a:xfrm>
                    <a:off x="6082730" y="2084504"/>
                    <a:ext cx="400751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zh-CN" altLang="en-US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31" name="矩形 3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82730" y="2084504"/>
                    <a:ext cx="400751" cy="369332"/>
                  </a:xfrm>
                  <a:prstGeom prst="rect">
                    <a:avLst/>
                  </a:prstGeom>
                  <a:blipFill rotWithShape="0">
                    <a:blip r:embed="rId6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2" name="椭圆 31"/>
              <p:cNvSpPr/>
              <p:nvPr/>
            </p:nvSpPr>
            <p:spPr>
              <a:xfrm>
                <a:off x="35941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0513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5085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9657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4229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8801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965700" y="16933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弧形 38"/>
              <p:cNvSpPr/>
              <p:nvPr/>
            </p:nvSpPr>
            <p:spPr>
              <a:xfrm rot="17565645">
                <a:off x="3896543" y="2348553"/>
                <a:ext cx="1578954" cy="325024"/>
              </a:xfrm>
              <a:prstGeom prst="arc">
                <a:avLst>
                  <a:gd name="adj1" fmla="val 16200000"/>
                  <a:gd name="adj2" fmla="val 21350425"/>
                </a:avLst>
              </a:prstGeom>
              <a:ln>
                <a:prstDash val="dash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="" xmlns:a14="http://schemas.microsoft.com/office/drawing/2010/main" Requires="a14">
              <p:sp>
                <p:nvSpPr>
                  <p:cNvPr id="44" name="矩形 43"/>
                  <p:cNvSpPr/>
                  <p:nvPr/>
                </p:nvSpPr>
                <p:spPr>
                  <a:xfrm>
                    <a:off x="4331512" y="1967493"/>
                    <a:ext cx="44922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zh-CN" alt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40" name="矩形 3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31512" y="1967493"/>
                    <a:ext cx="449226" cy="369332"/>
                  </a:xfrm>
                  <a:prstGeom prst="rect">
                    <a:avLst/>
                  </a:prstGeom>
                  <a:blipFill rotWithShape="0">
                    <a:blip r:embed="rId7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41" name="矩形 40"/>
          <p:cNvSpPr/>
          <p:nvPr/>
        </p:nvSpPr>
        <p:spPr>
          <a:xfrm>
            <a:off x="642910" y="4000504"/>
            <a:ext cx="3879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Due to  U&gt;&gt;t ,  treat </a:t>
            </a:r>
            <a:r>
              <a:rPr lang="en-US" altLang="zh-CN" sz="16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-term as a perturbation</a:t>
            </a:r>
            <a:endParaRPr lang="zh-CN" altLang="en-US" sz="1600" dirty="0"/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8" cstate="print"/>
          <a:srcRect l="40482" t="32001" r="29036" b="50458"/>
          <a:stretch>
            <a:fillRect/>
          </a:stretch>
        </p:blipFill>
        <p:spPr bwMode="auto">
          <a:xfrm>
            <a:off x="4286248" y="4357694"/>
            <a:ext cx="3716338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 Box 9"/>
          <p:cNvSpPr txBox="1">
            <a:spLocks noChangeArrowheads="1"/>
          </p:cNvSpPr>
          <p:nvPr/>
        </p:nvSpPr>
        <p:spPr bwMode="auto">
          <a:xfrm>
            <a:off x="500034" y="5786454"/>
            <a:ext cx="410881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The operators that connects these initial 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final states can be written as a product</a:t>
            </a:r>
          </a:p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of ½ spin operators</a:t>
            </a:r>
          </a:p>
        </p:txBody>
      </p:sp>
      <p:graphicFrame>
        <p:nvGraphicFramePr>
          <p:cNvPr id="690184" name="Object 12"/>
          <p:cNvGraphicFramePr>
            <a:graphicFrameLocks noChangeAspect="1"/>
          </p:cNvGraphicFramePr>
          <p:nvPr/>
        </p:nvGraphicFramePr>
        <p:xfrm>
          <a:off x="5072066" y="5857892"/>
          <a:ext cx="1998662" cy="731838"/>
        </p:xfrm>
        <a:graphic>
          <a:graphicData uri="http://schemas.openxmlformats.org/presentationml/2006/ole">
            <p:oleObj spid="_x0000_s898109" name="公式" r:id="rId9" imgW="1040948" imgH="380835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735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9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/>
      <p:bldP spid="41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4" name="Text Box 4"/>
          <p:cNvSpPr txBox="1">
            <a:spLocks noChangeArrowheads="1"/>
          </p:cNvSpPr>
          <p:nvPr/>
        </p:nvSpPr>
        <p:spPr bwMode="auto">
          <a:xfrm>
            <a:off x="1170099" y="57150"/>
            <a:ext cx="6688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Strange metal—Non-Fermi liquid behavior</a:t>
            </a:r>
          </a:p>
        </p:txBody>
      </p:sp>
      <p:pic>
        <p:nvPicPr>
          <p:cNvPr id="675845" name="Picture 5" descr="r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0" y="1033465"/>
            <a:ext cx="3059113" cy="2681287"/>
          </a:xfrm>
          <a:prstGeom prst="rect">
            <a:avLst/>
          </a:prstGeom>
          <a:noFill/>
        </p:spPr>
      </p:pic>
      <p:sp>
        <p:nvSpPr>
          <p:cNvPr id="675846" name="Text Box 6"/>
          <p:cNvSpPr txBox="1">
            <a:spLocks noChangeArrowheads="1"/>
          </p:cNvSpPr>
          <p:nvPr/>
        </p:nvSpPr>
        <p:spPr bwMode="auto">
          <a:xfrm>
            <a:off x="4357686" y="1359274"/>
            <a:ext cx="389516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Electron-electron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scattering</a:t>
            </a:r>
          </a:p>
          <a:p>
            <a:pPr>
              <a:buFont typeface="Wingdings" pitchFamily="2" charset="2"/>
              <a:buChar char="Ø"/>
            </a:pPr>
            <a:endParaRPr lang="en-US" altLang="zh-CN" sz="2400" dirty="0"/>
          </a:p>
          <a:p>
            <a:pPr>
              <a:buFont typeface="Wingdings" pitchFamily="2" charset="2"/>
              <a:buChar char="Ø"/>
            </a:pPr>
            <a:endParaRPr lang="en-US" altLang="zh-CN" sz="2400" dirty="0"/>
          </a:p>
          <a:p>
            <a:pPr>
              <a:buFont typeface="Wingdings" pitchFamily="2" charset="2"/>
              <a:buChar char="Ø"/>
            </a:pPr>
            <a:r>
              <a:rPr lang="en-US" altLang="zh-CN" sz="2400" dirty="0"/>
              <a:t>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Electron-phonon scattering</a:t>
            </a:r>
          </a:p>
        </p:txBody>
      </p:sp>
      <p:graphicFrame>
        <p:nvGraphicFramePr>
          <p:cNvPr id="675848" name="Object 8"/>
          <p:cNvGraphicFramePr>
            <a:graphicFrameLocks noChangeAspect="1"/>
          </p:cNvGraphicFramePr>
          <p:nvPr/>
        </p:nvGraphicFramePr>
        <p:xfrm>
          <a:off x="5089319" y="1741682"/>
          <a:ext cx="1108075" cy="539750"/>
        </p:xfrm>
        <a:graphic>
          <a:graphicData uri="http://schemas.openxmlformats.org/presentationml/2006/ole">
            <p:oleObj spid="_x0000_s960534" name="公式" r:id="rId4" imgW="469900" imgH="228600" progId="Equation.3">
              <p:embed/>
            </p:oleObj>
          </a:graphicData>
        </a:graphic>
      </p:graphicFrame>
      <p:graphicFrame>
        <p:nvGraphicFramePr>
          <p:cNvPr id="675849" name="Object 9"/>
          <p:cNvGraphicFramePr>
            <a:graphicFrameLocks noChangeAspect="1"/>
          </p:cNvGraphicFramePr>
          <p:nvPr/>
        </p:nvGraphicFramePr>
        <p:xfrm>
          <a:off x="4992688" y="2884491"/>
          <a:ext cx="2792412" cy="1116013"/>
        </p:xfrm>
        <a:graphic>
          <a:graphicData uri="http://schemas.openxmlformats.org/presentationml/2006/ole">
            <p:oleObj spid="_x0000_s960535" name="公式" r:id="rId5" imgW="1206500" imgH="482600" progId="Equation.3">
              <p:embed/>
            </p:oleObj>
          </a:graphicData>
        </a:graphic>
      </p:graphicFrame>
      <p:sp>
        <p:nvSpPr>
          <p:cNvPr id="675850" name="Text Box 10"/>
          <p:cNvSpPr txBox="1">
            <a:spLocks noChangeArrowheads="1"/>
          </p:cNvSpPr>
          <p:nvPr/>
        </p:nvSpPr>
        <p:spPr bwMode="auto">
          <a:xfrm>
            <a:off x="500034" y="4071942"/>
            <a:ext cx="52052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Breakdown of the Landau Fermi liquid? 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7686" y="571480"/>
            <a:ext cx="37208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Traditional  materials 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(usual metals,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compunds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…) 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/>
          <a:srcRect l="59415" t="34271" r="6549" b="30667"/>
          <a:stretch>
            <a:fillRect/>
          </a:stretch>
        </p:blipFill>
        <p:spPr bwMode="auto">
          <a:xfrm>
            <a:off x="785786" y="4643446"/>
            <a:ext cx="296545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/>
          <a:srcRect l="65364" t="30270" r="14870" b="49312"/>
          <a:stretch>
            <a:fillRect/>
          </a:stretch>
        </p:blipFill>
        <p:spPr bwMode="auto">
          <a:xfrm>
            <a:off x="5630890" y="4648222"/>
            <a:ext cx="2870200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左右箭头 15"/>
          <p:cNvSpPr/>
          <p:nvPr/>
        </p:nvSpPr>
        <p:spPr>
          <a:xfrm>
            <a:off x="3929058" y="5572140"/>
            <a:ext cx="1359028" cy="34175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786182" y="4929198"/>
            <a:ext cx="1755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    One to one</a:t>
            </a:r>
          </a:p>
          <a:p>
            <a:r>
              <a:rPr lang="en-US" altLang="zh-CN" dirty="0" smtClean="0"/>
              <a:t>correspondence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0" grpId="0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4" name="Text Box 4"/>
          <p:cNvSpPr txBox="1">
            <a:spLocks noChangeArrowheads="1"/>
          </p:cNvSpPr>
          <p:nvPr/>
        </p:nvSpPr>
        <p:spPr bwMode="auto">
          <a:xfrm>
            <a:off x="1170099" y="57150"/>
            <a:ext cx="6688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ahoma" pitchFamily="34" charset="0"/>
              </a:rPr>
              <a:t>Strange metal—Non-Fermi liquid behavior</a:t>
            </a:r>
          </a:p>
        </p:txBody>
      </p:sp>
      <p:pic>
        <p:nvPicPr>
          <p:cNvPr id="675853" name="Picture 13"/>
          <p:cNvPicPr>
            <a:picLocks noChangeAspect="1" noChangeArrowheads="1"/>
          </p:cNvPicPr>
          <p:nvPr/>
        </p:nvPicPr>
        <p:blipFill>
          <a:blip r:embed="rId3"/>
          <a:srcRect l="66315" t="59416" r="16418" b="19229"/>
          <a:stretch>
            <a:fillRect/>
          </a:stretch>
        </p:blipFill>
        <p:spPr bwMode="auto">
          <a:xfrm>
            <a:off x="857224" y="4071942"/>
            <a:ext cx="2586037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54" name="Text Box 14"/>
          <p:cNvSpPr txBox="1">
            <a:spLocks noChangeArrowheads="1"/>
          </p:cNvSpPr>
          <p:nvPr/>
        </p:nvSpPr>
        <p:spPr bwMode="auto">
          <a:xfrm>
            <a:off x="4000496" y="4500570"/>
            <a:ext cx="2703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No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quasiparticle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(Spin-charge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separation)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928662" y="3143248"/>
          <a:ext cx="2358476" cy="715966"/>
        </p:xfrm>
        <a:graphic>
          <a:graphicData uri="http://schemas.openxmlformats.org/presentationml/2006/ole">
            <p:oleObj spid="_x0000_s961560" name="Equation" r:id="rId4" imgW="1422400" imgH="431800" progId="Equation.3">
              <p:embed/>
            </p:oleObj>
          </a:graphicData>
        </a:graphic>
      </p:graphicFrame>
      <p:graphicFrame>
        <p:nvGraphicFramePr>
          <p:cNvPr id="961541" name="Object 5"/>
          <p:cNvGraphicFramePr>
            <a:graphicFrameLocks noChangeAspect="1"/>
          </p:cNvGraphicFramePr>
          <p:nvPr/>
        </p:nvGraphicFramePr>
        <p:xfrm>
          <a:off x="4786314" y="3214686"/>
          <a:ext cx="3433762" cy="715963"/>
        </p:xfrm>
        <a:graphic>
          <a:graphicData uri="http://schemas.openxmlformats.org/presentationml/2006/ole">
            <p:oleObj spid="_x0000_s961561" name="Equation" r:id="rId5" imgW="2070100" imgH="431800" progId="Equation.3">
              <p:embed/>
            </p:oleObj>
          </a:graphicData>
        </a:graphic>
      </p:graphicFrame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/>
          <a:srcRect l="19638" t="22292" r="43216" b="36395"/>
          <a:stretch>
            <a:fillRect/>
          </a:stretch>
        </p:blipFill>
        <p:spPr bwMode="auto">
          <a:xfrm>
            <a:off x="428596" y="642918"/>
            <a:ext cx="3610001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154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092" y="812988"/>
            <a:ext cx="26384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1543" name="Picture 7"/>
          <p:cNvPicPr>
            <a:picLocks noChangeAspect="1" noChangeArrowheads="1"/>
          </p:cNvPicPr>
          <p:nvPr/>
        </p:nvPicPr>
        <p:blipFill>
          <a:blip r:embed="rId8"/>
          <a:srcRect r="12499"/>
          <a:stretch>
            <a:fillRect/>
          </a:stretch>
        </p:blipFill>
        <p:spPr bwMode="auto">
          <a:xfrm>
            <a:off x="4929190" y="757226"/>
            <a:ext cx="1500198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142976" y="59272"/>
            <a:ext cx="77867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ahoma" pitchFamily="34" charset="0"/>
                <a:cs typeface="Tahoma" pitchFamily="34" charset="0"/>
              </a:rPr>
              <a:t>Features of one-dimensional strongly correlated system</a:t>
            </a:r>
            <a:endParaRPr lang="zh-CN" altLang="en-US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20559" y="642918"/>
            <a:ext cx="8823441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Luttinger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liquid: </a:t>
            </a:r>
          </a:p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Spin-charge separation:  the elementary excitations are not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quasiparticles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but</a:t>
            </a:r>
          </a:p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                                      collective modes for the spin and charge degree of freedom</a:t>
            </a:r>
          </a:p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Various physical quantities obey non-universal power-law behaviors as functions</a:t>
            </a:r>
          </a:p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                                      of length, energy and temperature.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00034" y="3814708"/>
            <a:ext cx="46267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Intuitive picture for spin-charge separation: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286250"/>
            <a:ext cx="2786062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4000500" y="4714875"/>
            <a:ext cx="381239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S: a </a:t>
            </a:r>
            <a:r>
              <a:rPr lang="en-US" altLang="zh-CN" dirty="0" err="1">
                <a:solidFill>
                  <a:srgbClr val="FF0000"/>
                </a:solidFill>
              </a:rPr>
              <a:t>spinon</a:t>
            </a:r>
            <a:r>
              <a:rPr lang="en-US" altLang="zh-CN" dirty="0">
                <a:solidFill>
                  <a:srgbClr val="FF0000"/>
                </a:solidFill>
              </a:rPr>
              <a:t>      H: a </a:t>
            </a:r>
            <a:r>
              <a:rPr lang="en-US" altLang="zh-CN" dirty="0" err="1">
                <a:solidFill>
                  <a:srgbClr val="FF0000"/>
                </a:solidFill>
              </a:rPr>
              <a:t>holon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err="1"/>
              <a:t>Spinon</a:t>
            </a:r>
            <a:r>
              <a:rPr lang="en-US" altLang="zh-CN" dirty="0"/>
              <a:t> and </a:t>
            </a:r>
            <a:r>
              <a:rPr lang="en-US" altLang="zh-CN" dirty="0" err="1"/>
              <a:t>holon</a:t>
            </a:r>
            <a:r>
              <a:rPr lang="en-US" altLang="zh-CN" dirty="0"/>
              <a:t> propagate</a:t>
            </a:r>
          </a:p>
          <a:p>
            <a:r>
              <a:rPr lang="en-US" altLang="zh-CN" dirty="0"/>
              <a:t>independently with different velocities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571744"/>
            <a:ext cx="86165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Ground state of the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 Hubbard model is a </a:t>
            </a: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Luttinger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liquid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M. Ogata and H.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Shiba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, PRB41, 2326 (90) ; 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A.Parola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and S.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Sorella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, PRL64, 1831(90)</a:t>
            </a: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 V.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Mastropietro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arXiv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: 0502415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88732"/>
            <a:ext cx="3857652" cy="3199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t="30844"/>
          <a:stretch>
            <a:fillRect/>
          </a:stretch>
        </p:blipFill>
        <p:spPr bwMode="auto">
          <a:xfrm>
            <a:off x="642910" y="1428736"/>
            <a:ext cx="3733800" cy="304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571500" y="71414"/>
            <a:ext cx="8027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ahoma" pitchFamily="34" charset="0"/>
                <a:cs typeface="Tahoma" pitchFamily="34" charset="0"/>
              </a:rPr>
              <a:t>Realization of spin-charge separation in 1D </a:t>
            </a:r>
            <a:r>
              <a:rPr lang="en-US" altLang="zh-CN" sz="2000" b="1" dirty="0" err="1">
                <a:latin typeface="Tahoma" pitchFamily="34" charset="0"/>
                <a:cs typeface="Tahoma" pitchFamily="34" charset="0"/>
              </a:rPr>
              <a:t>cuprates</a:t>
            </a:r>
            <a:r>
              <a:rPr lang="en-US" altLang="zh-CN" sz="2000" b="1" dirty="0">
                <a:latin typeface="Tahoma" pitchFamily="34" charset="0"/>
                <a:cs typeface="Tahoma" pitchFamily="34" charset="0"/>
              </a:rPr>
              <a:t>: ARPES </a:t>
            </a:r>
            <a:endParaRPr lang="zh-CN" altLang="en-US" sz="2000" b="1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14942" y="928670"/>
            <a:ext cx="3289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SrCuO2 along the Cu-O chain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857760"/>
            <a:ext cx="8154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There is no any signature that the </a:t>
            </a:r>
            <a:r>
              <a:rPr lang="en-US" altLang="zh-CN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Luttinger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liquid exists in the dimension d&gt;1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2" cstate="print"/>
          <a:srcRect l="21263" t="18916" r="20378" b="13979"/>
          <a:stretch>
            <a:fillRect/>
          </a:stretch>
        </p:blipFill>
        <p:spPr bwMode="auto">
          <a:xfrm>
            <a:off x="920750" y="1382713"/>
            <a:ext cx="7115175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136525" y="109538"/>
            <a:ext cx="886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400" b="1">
                <a:latin typeface="Tahoma" pitchFamily="34" charset="0"/>
                <a:ea typeface="方正舒体" pitchFamily="2" charset="-122"/>
              </a:rPr>
              <a:t>Discovery of New Non-cuprate </a:t>
            </a:r>
            <a:r>
              <a:rPr kumimoji="1" lang="en-US" altLang="zh-CN" sz="2400" b="1">
                <a:solidFill>
                  <a:srgbClr val="FF0000"/>
                </a:solidFill>
                <a:latin typeface="Tahoma" pitchFamily="34" charset="0"/>
                <a:ea typeface="方正舒体" pitchFamily="2" charset="-122"/>
              </a:rPr>
              <a:t>High-Tc</a:t>
            </a:r>
            <a:r>
              <a:rPr kumimoji="1" lang="en-US" altLang="zh-CN" sz="2400" b="1">
                <a:latin typeface="Tahoma" pitchFamily="34" charset="0"/>
                <a:ea typeface="方正舒体" pitchFamily="2" charset="-122"/>
              </a:rPr>
              <a:t> Superconductors </a:t>
            </a:r>
          </a:p>
        </p:txBody>
      </p:sp>
      <p:sp>
        <p:nvSpPr>
          <p:cNvPr id="38916" name="Text Box 7"/>
          <p:cNvSpPr txBox="1">
            <a:spLocks noChangeArrowheads="1"/>
          </p:cNvSpPr>
          <p:nvPr/>
        </p:nvSpPr>
        <p:spPr bwMode="auto">
          <a:xfrm>
            <a:off x="2738438" y="820738"/>
            <a:ext cx="3983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/>
              <a:t>Iron-based superconductors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58599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1071563"/>
            <a:ext cx="321945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214546" y="0"/>
            <a:ext cx="5292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800" b="1" dirty="0">
                <a:latin typeface="Tahoma" pitchFamily="34" charset="0"/>
                <a:ea typeface="方正舒体" pitchFamily="2" charset="-122"/>
              </a:rPr>
              <a:t>Iron-based superconductors</a:t>
            </a:r>
          </a:p>
        </p:txBody>
      </p:sp>
      <p:pic>
        <p:nvPicPr>
          <p:cNvPr id="33796" name="Picture 5" descr="fig1"/>
          <p:cNvPicPr>
            <a:picLocks noChangeAspect="1" noChangeArrowheads="1"/>
          </p:cNvPicPr>
          <p:nvPr/>
        </p:nvPicPr>
        <p:blipFill>
          <a:blip r:embed="rId3" cstate="print"/>
          <a:srcRect l="16467" t="48456" r="15269" b="8356"/>
          <a:stretch>
            <a:fillRect/>
          </a:stretch>
        </p:blipFill>
        <p:spPr bwMode="auto">
          <a:xfrm>
            <a:off x="3492500" y="4292600"/>
            <a:ext cx="4343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3714750" y="3571875"/>
            <a:ext cx="4770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  <a:cs typeface="Tahoma" pitchFamily="34" charset="0"/>
              </a:rPr>
              <a:t>X. H. Chen et al., Nature 453,761 (2008)</a:t>
            </a:r>
            <a:endParaRPr kumimoji="1" lang="zh-CN" altLang="en-US" sz="2000">
              <a:latin typeface="Tahoma" pitchFamily="34" charset="0"/>
              <a:ea typeface="方正舒体" pitchFamily="2" charset="-122"/>
              <a:cs typeface="Tahoma" pitchFamily="34" charset="0"/>
            </a:endParaRPr>
          </a:p>
        </p:txBody>
      </p:sp>
      <p:pic>
        <p:nvPicPr>
          <p:cNvPr id="33799" name="Picture 3" descr="未命名"/>
          <p:cNvPicPr>
            <a:picLocks noChangeAspect="1" noChangeArrowheads="1"/>
          </p:cNvPicPr>
          <p:nvPr/>
        </p:nvPicPr>
        <p:blipFill>
          <a:blip r:embed="rId4" cstate="print"/>
          <a:srcRect l="36748" t="34445" r="41725" b="30258"/>
          <a:stretch>
            <a:fillRect/>
          </a:stretch>
        </p:blipFill>
        <p:spPr bwMode="auto">
          <a:xfrm>
            <a:off x="1071563" y="1143000"/>
            <a:ext cx="228600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16013" y="4005263"/>
            <a:ext cx="1800225" cy="2406650"/>
            <a:chOff x="793" y="1616"/>
            <a:chExt cx="1134" cy="1516"/>
          </a:xfrm>
        </p:grpSpPr>
        <p:pic>
          <p:nvPicPr>
            <p:cNvPr id="3380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3" y="1616"/>
              <a:ext cx="1134" cy="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1020" y="1979"/>
              <a:ext cx="727" cy="725"/>
              <a:chOff x="1020" y="1979"/>
              <a:chExt cx="727" cy="725"/>
            </a:xfrm>
          </p:grpSpPr>
          <p:sp>
            <p:nvSpPr>
              <p:cNvPr id="33804" name="Line 17"/>
              <p:cNvSpPr>
                <a:spLocks noChangeShapeType="1"/>
              </p:cNvSpPr>
              <p:nvPr/>
            </p:nvSpPr>
            <p:spPr bwMode="auto">
              <a:xfrm flipH="1">
                <a:off x="1020" y="1979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5" name="Line 18"/>
              <p:cNvSpPr>
                <a:spLocks noChangeShapeType="1"/>
              </p:cNvSpPr>
              <p:nvPr/>
            </p:nvSpPr>
            <p:spPr bwMode="auto">
              <a:xfrm>
                <a:off x="1020" y="2387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6" name="Line 19"/>
              <p:cNvSpPr>
                <a:spLocks noChangeShapeType="1"/>
              </p:cNvSpPr>
              <p:nvPr/>
            </p:nvSpPr>
            <p:spPr bwMode="auto">
              <a:xfrm>
                <a:off x="1429" y="1979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7" name="Line 20"/>
              <p:cNvSpPr>
                <a:spLocks noChangeShapeType="1"/>
              </p:cNvSpPr>
              <p:nvPr/>
            </p:nvSpPr>
            <p:spPr bwMode="auto">
              <a:xfrm flipH="1">
                <a:off x="1429" y="2387"/>
                <a:ext cx="318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03" name="Rectangle 20"/>
            <p:cNvSpPr>
              <a:spLocks noChangeArrowheads="1"/>
            </p:cNvSpPr>
            <p:nvPr/>
          </p:nvSpPr>
          <p:spPr bwMode="auto">
            <a:xfrm>
              <a:off x="1383" y="1933"/>
              <a:ext cx="408" cy="408"/>
            </a:xfrm>
            <a:prstGeom prst="rect">
              <a:avLst/>
            </a:prstGeom>
            <a:noFill/>
            <a:ln w="222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kumimoji="1" lang="zh-CN" altLang="en-US" sz="2400">
                <a:latin typeface="Times New Roman" pitchFamily="18" charset="0"/>
                <a:ea typeface="方正舒体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58599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84213" y="142852"/>
            <a:ext cx="7778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 b="1" dirty="0">
                <a:latin typeface="Tahoma" pitchFamily="34" charset="0"/>
                <a:ea typeface="方正舒体" pitchFamily="2" charset="-122"/>
              </a:rPr>
              <a:t>Spin-Density-Wave (SDW) V.S. Superconductivity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3203575" y="765175"/>
            <a:ext cx="2581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800" b="1">
                <a:latin typeface="Times New Roman" pitchFamily="18" charset="0"/>
                <a:ea typeface="方正舒体" pitchFamily="2" charset="-122"/>
              </a:rPr>
              <a:t>Phase Diagram</a:t>
            </a:r>
            <a:r>
              <a:rPr kumimoji="1" lang="en-US" altLang="zh-CN" sz="2400">
                <a:latin typeface="Times New Roman" pitchFamily="18" charset="0"/>
                <a:ea typeface="方正舒体" pitchFamily="2" charset="-122"/>
              </a:rPr>
              <a:t> </a:t>
            </a:r>
          </a:p>
        </p:txBody>
      </p:sp>
      <p:pic>
        <p:nvPicPr>
          <p:cNvPr id="34821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9050" y="1647825"/>
            <a:ext cx="4598988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 Box 24"/>
          <p:cNvSpPr txBox="1">
            <a:spLocks noChangeArrowheads="1"/>
          </p:cNvSpPr>
          <p:nvPr/>
        </p:nvSpPr>
        <p:spPr bwMode="auto">
          <a:xfrm>
            <a:off x="2908300" y="5810250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S. Nandi et al., PRL 104, 057006 (2010)</a:t>
            </a:r>
          </a:p>
        </p:txBody>
      </p:sp>
      <p:sp>
        <p:nvSpPr>
          <p:cNvPr id="34823" name="矩形 6"/>
          <p:cNvSpPr>
            <a:spLocks noChangeArrowheads="1"/>
          </p:cNvSpPr>
          <p:nvPr/>
        </p:nvSpPr>
        <p:spPr bwMode="auto">
          <a:xfrm>
            <a:off x="0" y="3635375"/>
            <a:ext cx="263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SzPct val="85000"/>
              <a:buFont typeface="Wingdings" pitchFamily="2" charset="2"/>
              <a:buChar char="Ø"/>
            </a:pPr>
            <a:r>
              <a:rPr kumimoji="1" lang="en-US" altLang="zh-CN">
                <a:latin typeface="Tahoma" pitchFamily="34" charset="0"/>
                <a:ea typeface="黑体" pitchFamily="2" charset="-122"/>
              </a:rPr>
              <a:t>AF is proximity to SC</a:t>
            </a:r>
            <a:endParaRPr kumimoji="1" lang="zh-CN" altLang="en-US" sz="2000">
              <a:latin typeface="Tahoma" pitchFamily="34" charset="0"/>
              <a:ea typeface="黑体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58599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1.imgtn.bdimg.com/it/u=3257967490,3348491539&amp;fm=21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714488"/>
            <a:ext cx="1857375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571472" y="1000108"/>
            <a:ext cx="815678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Traditional condensed matter physics is shaped by two ideas that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be traced back to Landau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Fermi liquid theory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One-to-one correspondence between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free particles and </a:t>
            </a: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quasiparticles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Theory of phase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transition: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Order parameters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42938"/>
            <a:ext cx="9144000" cy="0"/>
          </a:xfrm>
          <a:prstGeom prst="line">
            <a:avLst/>
          </a:prstGeom>
          <a:ln w="38100">
            <a:solidFill>
              <a:srgbClr val="FF66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642910" y="4500570"/>
            <a:ext cx="67938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Successful: simple metals, semiconductors,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insulators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liquid-solid transition…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619125" y="171450"/>
            <a:ext cx="7988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Tahoma" pitchFamily="34" charset="0"/>
              </a:rPr>
              <a:t>Difference in the Magnetic Ground States of the Parent Compounds</a:t>
            </a:r>
          </a:p>
        </p:txBody>
      </p:sp>
      <p:pic>
        <p:nvPicPr>
          <p:cNvPr id="35844" name="Picture 8" descr="未命名"/>
          <p:cNvPicPr>
            <a:picLocks noChangeAspect="1" noChangeArrowheads="1"/>
          </p:cNvPicPr>
          <p:nvPr/>
        </p:nvPicPr>
        <p:blipFill>
          <a:blip r:embed="rId3" cstate="print"/>
          <a:srcRect l="35695" t="18463" r="38055" b="51295"/>
          <a:stretch>
            <a:fillRect/>
          </a:stretch>
        </p:blipFill>
        <p:spPr bwMode="auto">
          <a:xfrm>
            <a:off x="1000125" y="1357313"/>
            <a:ext cx="2786063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9"/>
          <p:cNvSpPr>
            <a:spLocks noChangeArrowheads="1"/>
          </p:cNvSpPr>
          <p:nvPr/>
        </p:nvSpPr>
        <p:spPr bwMode="auto">
          <a:xfrm>
            <a:off x="2857500" y="1000125"/>
            <a:ext cx="318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J. Dong, et al., arXiv: 0803.3426</a:t>
            </a:r>
          </a:p>
        </p:txBody>
      </p:sp>
      <p:sp>
        <p:nvSpPr>
          <p:cNvPr id="35846" name="矩形 8"/>
          <p:cNvSpPr>
            <a:spLocks noChangeArrowheads="1"/>
          </p:cNvSpPr>
          <p:nvPr/>
        </p:nvSpPr>
        <p:spPr bwMode="auto">
          <a:xfrm>
            <a:off x="4071938" y="1928813"/>
            <a:ext cx="3716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itinerant spin density wave</a:t>
            </a:r>
            <a:endParaRPr lang="zh-CN" altLang="en-US"/>
          </a:p>
        </p:txBody>
      </p:sp>
      <p:sp>
        <p:nvSpPr>
          <p:cNvPr id="35847" name="矩形 9"/>
          <p:cNvSpPr>
            <a:spLocks noChangeArrowheads="1"/>
          </p:cNvSpPr>
          <p:nvPr/>
        </p:nvSpPr>
        <p:spPr bwMode="auto">
          <a:xfrm>
            <a:off x="1428750" y="4214813"/>
            <a:ext cx="2090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Mott insulator</a:t>
            </a:r>
            <a:endParaRPr lang="zh-CN" alt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929188" y="3357563"/>
            <a:ext cx="2500312" cy="2143125"/>
            <a:chOff x="816" y="1344"/>
            <a:chExt cx="1834" cy="1701"/>
          </a:xfrm>
        </p:grpSpPr>
        <p:pic>
          <p:nvPicPr>
            <p:cNvPr id="35851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6" y="1344"/>
              <a:ext cx="1572" cy="147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35852" name="Text Box 12"/>
            <p:cNvSpPr txBox="1">
              <a:spLocks noChangeArrowheads="1"/>
            </p:cNvSpPr>
            <p:nvPr/>
          </p:nvSpPr>
          <p:spPr bwMode="auto">
            <a:xfrm>
              <a:off x="1152" y="2880"/>
              <a:ext cx="883" cy="165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none" tIns="0">
              <a:spAutoFit/>
            </a:bodyPr>
            <a:lstStyle/>
            <a:p>
              <a:r>
                <a:rPr lang="en-US" altLang="zh-CN" sz="1400" b="1">
                  <a:latin typeface="Tahoma" pitchFamily="34" charset="0"/>
                </a:rPr>
                <a:t>Doping density</a:t>
              </a:r>
            </a:p>
          </p:txBody>
        </p:sp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>
              <a:off x="2420" y="1633"/>
              <a:ext cx="230" cy="76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vert="eaVert" wrap="none" tIns="0">
              <a:spAutoFit/>
            </a:bodyPr>
            <a:lstStyle/>
            <a:p>
              <a:r>
                <a:rPr lang="en-US" altLang="zh-CN" sz="1400" b="1">
                  <a:latin typeface="Tahoma" pitchFamily="34" charset="0"/>
                </a:rPr>
                <a:t>Temperature</a:t>
              </a:r>
            </a:p>
          </p:txBody>
        </p:sp>
      </p:grpSp>
      <p:cxnSp>
        <p:nvCxnSpPr>
          <p:cNvPr id="35849" name="肘形连接符 17"/>
          <p:cNvCxnSpPr>
            <a:cxnSpLocks noChangeShapeType="1"/>
          </p:cNvCxnSpPr>
          <p:nvPr/>
        </p:nvCxnSpPr>
        <p:spPr bwMode="auto">
          <a:xfrm>
            <a:off x="3571875" y="4500563"/>
            <a:ext cx="1619250" cy="142875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5850" name="TextBox 18"/>
          <p:cNvSpPr txBox="1">
            <a:spLocks noChangeArrowheads="1"/>
          </p:cNvSpPr>
          <p:nvPr/>
        </p:nvSpPr>
        <p:spPr bwMode="auto">
          <a:xfrm>
            <a:off x="195263" y="5934075"/>
            <a:ext cx="8456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Indicates that Fe- arsenide SC may be in the intermediate correlated regime</a:t>
            </a:r>
            <a:endParaRPr lang="zh-CN" altLang="en-US" b="1"/>
          </a:p>
        </p:txBody>
      </p:sp>
      <p:cxnSp>
        <p:nvCxnSpPr>
          <p:cNvPr id="14" name="直接连接符 13"/>
          <p:cNvCxnSpPr/>
          <p:nvPr/>
        </p:nvCxnSpPr>
        <p:spPr>
          <a:xfrm>
            <a:off x="0" y="58599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214438" y="142875"/>
            <a:ext cx="6437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 b="1" dirty="0">
                <a:latin typeface="Tahoma" pitchFamily="34" charset="0"/>
                <a:ea typeface="方正舒体" pitchFamily="2" charset="-122"/>
              </a:rPr>
              <a:t>Multi-band Structure in the Energy Band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 cstate="print"/>
          <a:srcRect l="53645" t="23334" r="17188" b="43333"/>
          <a:stretch>
            <a:fillRect/>
          </a:stretch>
        </p:blipFill>
        <p:spPr bwMode="auto">
          <a:xfrm>
            <a:off x="928688" y="1357313"/>
            <a:ext cx="2714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1357313"/>
            <a:ext cx="2286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Box 11"/>
          <p:cNvSpPr txBox="1">
            <a:spLocks noChangeArrowheads="1"/>
          </p:cNvSpPr>
          <p:nvPr/>
        </p:nvSpPr>
        <p:spPr bwMode="auto">
          <a:xfrm>
            <a:off x="2714625" y="857250"/>
            <a:ext cx="4679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>
                <a:latin typeface="Times New Roman" pitchFamily="18" charset="0"/>
                <a:ea typeface="方正舒体" pitchFamily="2" charset="-122"/>
              </a:rPr>
              <a:t>D.J.Singh and M.H.Du, PRL100, 237003 (2008)</a:t>
            </a:r>
            <a:endParaRPr kumimoji="1" lang="zh-CN" altLang="en-US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36871" name="TextBox 11"/>
          <p:cNvSpPr txBox="1">
            <a:spLocks noChangeArrowheads="1"/>
          </p:cNvSpPr>
          <p:nvPr/>
        </p:nvSpPr>
        <p:spPr bwMode="auto">
          <a:xfrm>
            <a:off x="6497638" y="1785938"/>
            <a:ext cx="2289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  <a:cs typeface="Tahoma" pitchFamily="34" charset="0"/>
              </a:rPr>
              <a:t>Multi-band crosses</a:t>
            </a:r>
          </a:p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  <a:cs typeface="Tahoma" pitchFamily="34" charset="0"/>
              </a:rPr>
              <a:t>Fermi surface</a:t>
            </a:r>
            <a:endParaRPr kumimoji="1" lang="zh-CN" altLang="en-US" sz="2000">
              <a:latin typeface="Tahoma" pitchFamily="34" charset="0"/>
              <a:ea typeface="方正舒体" pitchFamily="2" charset="-122"/>
              <a:cs typeface="Tahoma" pitchFamily="34" charset="0"/>
            </a:endParaRPr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142875" y="3571875"/>
            <a:ext cx="9147175" cy="2884488"/>
            <a:chOff x="142875" y="3571875"/>
            <a:chExt cx="9147175" cy="2884488"/>
          </a:xfrm>
        </p:grpSpPr>
        <p:pic>
          <p:nvPicPr>
            <p:cNvPr id="3687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0105" t="26666" r="33855" b="31667"/>
            <a:stretch>
              <a:fillRect/>
            </a:stretch>
          </p:blipFill>
          <p:spPr bwMode="auto">
            <a:xfrm>
              <a:off x="1928813" y="4143375"/>
              <a:ext cx="2214562" cy="2214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41667" t="35001" r="33855" b="29166"/>
            <a:stretch>
              <a:fillRect/>
            </a:stretch>
          </p:blipFill>
          <p:spPr bwMode="auto">
            <a:xfrm>
              <a:off x="4286250" y="4214813"/>
              <a:ext cx="2428875" cy="222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5" name="矩形 9"/>
            <p:cNvSpPr>
              <a:spLocks noChangeArrowheads="1"/>
            </p:cNvSpPr>
            <p:nvPr/>
          </p:nvSpPr>
          <p:spPr bwMode="auto">
            <a:xfrm>
              <a:off x="2286000" y="3571875"/>
              <a:ext cx="45720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kumimoji="1" lang="en-US" altLang="zh-CN" sz="2400">
                  <a:latin typeface="Times New Roman" pitchFamily="18" charset="0"/>
                  <a:ea typeface="方正舒体" pitchFamily="2" charset="-122"/>
                </a:rPr>
                <a:t>High-Tc cuprate superconductor</a:t>
              </a:r>
            </a:p>
          </p:txBody>
        </p:sp>
        <p:pic>
          <p:nvPicPr>
            <p:cNvPr id="36876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14583" t="61667" r="65625" b="7500"/>
            <a:stretch>
              <a:fillRect/>
            </a:stretch>
          </p:blipFill>
          <p:spPr bwMode="auto">
            <a:xfrm>
              <a:off x="142875" y="4786313"/>
              <a:ext cx="1714500" cy="167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7" name="TextBox 12"/>
            <p:cNvSpPr txBox="1">
              <a:spLocks noChangeArrowheads="1"/>
            </p:cNvSpPr>
            <p:nvPr/>
          </p:nvSpPr>
          <p:spPr bwMode="auto">
            <a:xfrm>
              <a:off x="6786563" y="4786313"/>
              <a:ext cx="2503487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kumimoji="1" lang="en-US" altLang="zh-CN" sz="2000">
                  <a:latin typeface="Tahoma" pitchFamily="34" charset="0"/>
                  <a:ea typeface="方正舒体" pitchFamily="2" charset="-122"/>
                  <a:cs typeface="Tahoma" pitchFamily="34" charset="0"/>
                </a:rPr>
                <a:t>Single-band crosses</a:t>
              </a:r>
            </a:p>
            <a:p>
              <a:pPr eaLnBrk="1" hangingPunct="1"/>
              <a:r>
                <a:rPr kumimoji="1" lang="en-US" altLang="zh-CN" sz="2000">
                  <a:latin typeface="Tahoma" pitchFamily="34" charset="0"/>
                  <a:ea typeface="方正舒体" pitchFamily="2" charset="-122"/>
                  <a:cs typeface="Tahoma" pitchFamily="34" charset="0"/>
                </a:rPr>
                <a:t>Fermi surface</a:t>
              </a:r>
              <a:endParaRPr kumimoji="1" lang="zh-CN" altLang="en-US" sz="2000">
                <a:latin typeface="Tahoma" pitchFamily="34" charset="0"/>
                <a:ea typeface="方正舒体" pitchFamily="2" charset="-122"/>
                <a:cs typeface="Tahoma" pitchFamily="34" charset="0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0" y="60751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5237" name="Object 8"/>
          <p:cNvGraphicFramePr>
            <a:graphicFrameLocks noChangeAspect="1"/>
          </p:cNvGraphicFramePr>
          <p:nvPr/>
        </p:nvGraphicFramePr>
        <p:xfrm>
          <a:off x="4427538" y="1474788"/>
          <a:ext cx="3611562" cy="490537"/>
        </p:xfrm>
        <a:graphic>
          <a:graphicData uri="http://schemas.openxmlformats.org/presentationml/2006/ole">
            <p:oleObj spid="_x0000_s959760" name="Equation" r:id="rId3" imgW="1689100" imgH="228600" progId="">
              <p:embed/>
            </p:oleObj>
          </a:graphicData>
        </a:graphic>
      </p:graphicFrame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1419225" y="2216150"/>
            <a:ext cx="2498725" cy="1992313"/>
            <a:chOff x="158" y="2205"/>
            <a:chExt cx="1574" cy="1255"/>
          </a:xfrm>
        </p:grpSpPr>
        <p:pic>
          <p:nvPicPr>
            <p:cNvPr id="7352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205"/>
              <a:ext cx="1515" cy="1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735240" name="Object 20"/>
            <p:cNvGraphicFramePr>
              <a:graphicFrameLocks noChangeAspect="1"/>
            </p:cNvGraphicFramePr>
            <p:nvPr/>
          </p:nvGraphicFramePr>
          <p:xfrm>
            <a:off x="204" y="3021"/>
            <a:ext cx="304" cy="243"/>
          </p:xfrm>
          <a:graphic>
            <a:graphicData uri="http://schemas.openxmlformats.org/presentationml/2006/ole">
              <p:oleObj spid="_x0000_s959761" name="Equation" r:id="rId5" imgW="253780" imgH="203024" progId="">
                <p:embed/>
              </p:oleObj>
            </a:graphicData>
          </a:graphic>
        </p:graphicFrame>
        <p:graphicFrame>
          <p:nvGraphicFramePr>
            <p:cNvPr id="735241" name="Object 21"/>
            <p:cNvGraphicFramePr>
              <a:graphicFrameLocks noChangeAspect="1"/>
            </p:cNvGraphicFramePr>
            <p:nvPr/>
          </p:nvGraphicFramePr>
          <p:xfrm>
            <a:off x="1428" y="2976"/>
            <a:ext cx="304" cy="289"/>
          </p:xfrm>
          <a:graphic>
            <a:graphicData uri="http://schemas.openxmlformats.org/presentationml/2006/ole">
              <p:oleObj spid="_x0000_s959762" name="Equation" r:id="rId6" imgW="253890" imgH="241195" progId="">
                <p:embed/>
              </p:oleObj>
            </a:graphicData>
          </a:graphic>
        </p:graphicFrame>
        <p:graphicFrame>
          <p:nvGraphicFramePr>
            <p:cNvPr id="735242" name="Object 22"/>
            <p:cNvGraphicFramePr>
              <a:graphicFrameLocks noChangeAspect="1"/>
            </p:cNvGraphicFramePr>
            <p:nvPr/>
          </p:nvGraphicFramePr>
          <p:xfrm>
            <a:off x="249" y="2386"/>
            <a:ext cx="304" cy="243"/>
          </p:xfrm>
          <a:graphic>
            <a:graphicData uri="http://schemas.openxmlformats.org/presentationml/2006/ole">
              <p:oleObj spid="_x0000_s959763" name="Equation" r:id="rId7" imgW="253780" imgH="203024" progId="">
                <p:embed/>
              </p:oleObj>
            </a:graphicData>
          </a:graphic>
        </p:graphicFrame>
        <p:graphicFrame>
          <p:nvGraphicFramePr>
            <p:cNvPr id="735243" name="Object 23"/>
            <p:cNvGraphicFramePr>
              <a:graphicFrameLocks noChangeAspect="1"/>
            </p:cNvGraphicFramePr>
            <p:nvPr/>
          </p:nvGraphicFramePr>
          <p:xfrm>
            <a:off x="1383" y="2380"/>
            <a:ext cx="304" cy="289"/>
          </p:xfrm>
          <a:graphic>
            <a:graphicData uri="http://schemas.openxmlformats.org/presentationml/2006/ole">
              <p:oleObj spid="_x0000_s959764" name="Equation" r:id="rId8" imgW="253890" imgH="241195" progId="">
                <p:embed/>
              </p:oleObj>
            </a:graphicData>
          </a:graphic>
        </p:graphicFrame>
        <p:graphicFrame>
          <p:nvGraphicFramePr>
            <p:cNvPr id="735244" name="Object 24"/>
            <p:cNvGraphicFramePr>
              <a:graphicFrameLocks noChangeAspect="1"/>
            </p:cNvGraphicFramePr>
            <p:nvPr/>
          </p:nvGraphicFramePr>
          <p:xfrm>
            <a:off x="748" y="2614"/>
            <a:ext cx="392" cy="211"/>
          </p:xfrm>
          <a:graphic>
            <a:graphicData uri="http://schemas.openxmlformats.org/presentationml/2006/ole">
              <p:oleObj spid="_x0000_s959765" name="Equation" r:id="rId9" imgW="329914" imgH="177646" progId="">
                <p:embed/>
              </p:oleObj>
            </a:graphicData>
          </a:graphic>
        </p:graphicFrame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1387475" y="4513263"/>
            <a:ext cx="2600325" cy="2087562"/>
            <a:chOff x="2109" y="2432"/>
            <a:chExt cx="1638" cy="1315"/>
          </a:xfrm>
        </p:grpSpPr>
        <p:pic>
          <p:nvPicPr>
            <p:cNvPr id="735246" name="Picture 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2432"/>
              <a:ext cx="1587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735247" name="Object 30"/>
            <p:cNvGraphicFramePr>
              <a:graphicFrameLocks noChangeAspect="1"/>
            </p:cNvGraphicFramePr>
            <p:nvPr/>
          </p:nvGraphicFramePr>
          <p:xfrm>
            <a:off x="2155" y="3248"/>
            <a:ext cx="318" cy="254"/>
          </p:xfrm>
          <a:graphic>
            <a:graphicData uri="http://schemas.openxmlformats.org/presentationml/2006/ole">
              <p:oleObj spid="_x0000_s959766" name="Equation" r:id="rId10" imgW="253780" imgH="203024" progId="">
                <p:embed/>
              </p:oleObj>
            </a:graphicData>
          </a:graphic>
        </p:graphicFrame>
        <p:graphicFrame>
          <p:nvGraphicFramePr>
            <p:cNvPr id="735248" name="Object 31"/>
            <p:cNvGraphicFramePr>
              <a:graphicFrameLocks noChangeAspect="1"/>
            </p:cNvGraphicFramePr>
            <p:nvPr/>
          </p:nvGraphicFramePr>
          <p:xfrm>
            <a:off x="3332" y="3226"/>
            <a:ext cx="413" cy="255"/>
          </p:xfrm>
          <a:graphic>
            <a:graphicData uri="http://schemas.openxmlformats.org/presentationml/2006/ole">
              <p:oleObj spid="_x0000_s959767" name="Equation" r:id="rId11" imgW="330057" imgH="203112" progId="">
                <p:embed/>
              </p:oleObj>
            </a:graphicData>
          </a:graphic>
        </p:graphicFrame>
        <p:graphicFrame>
          <p:nvGraphicFramePr>
            <p:cNvPr id="735249" name="Object 32"/>
            <p:cNvGraphicFramePr>
              <a:graphicFrameLocks noChangeAspect="1"/>
            </p:cNvGraphicFramePr>
            <p:nvPr/>
          </p:nvGraphicFramePr>
          <p:xfrm>
            <a:off x="2200" y="2613"/>
            <a:ext cx="318" cy="254"/>
          </p:xfrm>
          <a:graphic>
            <a:graphicData uri="http://schemas.openxmlformats.org/presentationml/2006/ole">
              <p:oleObj spid="_x0000_s959768" name="Equation" r:id="rId12" imgW="253780" imgH="203024" progId="">
                <p:embed/>
              </p:oleObj>
            </a:graphicData>
          </a:graphic>
        </p:graphicFrame>
        <p:graphicFrame>
          <p:nvGraphicFramePr>
            <p:cNvPr id="735250" name="Object 34"/>
            <p:cNvGraphicFramePr>
              <a:graphicFrameLocks noChangeAspect="1"/>
            </p:cNvGraphicFramePr>
            <p:nvPr/>
          </p:nvGraphicFramePr>
          <p:xfrm>
            <a:off x="2699" y="2840"/>
            <a:ext cx="405" cy="209"/>
          </p:xfrm>
          <a:graphic>
            <a:graphicData uri="http://schemas.openxmlformats.org/presentationml/2006/ole">
              <p:oleObj spid="_x0000_s959769" name="Equation" r:id="rId13" imgW="342603" imgH="177646" progId="">
                <p:embed/>
              </p:oleObj>
            </a:graphicData>
          </a:graphic>
        </p:graphicFrame>
        <p:graphicFrame>
          <p:nvGraphicFramePr>
            <p:cNvPr id="735251" name="Object 35"/>
            <p:cNvGraphicFramePr>
              <a:graphicFrameLocks noChangeAspect="1"/>
            </p:cNvGraphicFramePr>
            <p:nvPr/>
          </p:nvGraphicFramePr>
          <p:xfrm>
            <a:off x="3334" y="2659"/>
            <a:ext cx="413" cy="255"/>
          </p:xfrm>
          <a:graphic>
            <a:graphicData uri="http://schemas.openxmlformats.org/presentationml/2006/ole">
              <p:oleObj spid="_x0000_s959770" name="Equation" r:id="rId14" imgW="330057" imgH="203112" progId="">
                <p:embed/>
              </p:oleObj>
            </a:graphicData>
          </a:graphic>
        </p:graphicFrame>
        <p:graphicFrame>
          <p:nvGraphicFramePr>
            <p:cNvPr id="735252" name="Object 36"/>
            <p:cNvGraphicFramePr>
              <a:graphicFrameLocks noChangeAspect="1"/>
            </p:cNvGraphicFramePr>
            <p:nvPr/>
          </p:nvGraphicFramePr>
          <p:xfrm>
            <a:off x="2652" y="3475"/>
            <a:ext cx="409" cy="259"/>
          </p:xfrm>
          <a:graphic>
            <a:graphicData uri="http://schemas.openxmlformats.org/presentationml/2006/ole">
              <p:oleObj spid="_x0000_s959771" name="Equation" r:id="rId15" imgW="342603" imgH="177646" progId="">
                <p:embed/>
              </p:oleObj>
            </a:graphicData>
          </a:graphic>
        </p:graphicFrame>
      </p:grpSp>
      <p:grpSp>
        <p:nvGrpSpPr>
          <p:cNvPr id="5" name="Group 48"/>
          <p:cNvGrpSpPr>
            <a:grpSpLocks/>
          </p:cNvGrpSpPr>
          <p:nvPr/>
        </p:nvGrpSpPr>
        <p:grpSpPr bwMode="auto">
          <a:xfrm>
            <a:off x="5148263" y="2201863"/>
            <a:ext cx="2592387" cy="2087562"/>
            <a:chOff x="3787" y="2296"/>
            <a:chExt cx="1633" cy="1315"/>
          </a:xfrm>
        </p:grpSpPr>
        <p:pic>
          <p:nvPicPr>
            <p:cNvPr id="735254" name="Picture 4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296"/>
              <a:ext cx="1587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735255" name="Object 41"/>
            <p:cNvGraphicFramePr>
              <a:graphicFrameLocks noChangeAspect="1"/>
            </p:cNvGraphicFramePr>
            <p:nvPr/>
          </p:nvGraphicFramePr>
          <p:xfrm>
            <a:off x="3811" y="3067"/>
            <a:ext cx="366" cy="254"/>
          </p:xfrm>
          <a:graphic>
            <a:graphicData uri="http://schemas.openxmlformats.org/presentationml/2006/ole">
              <p:oleObj spid="_x0000_s959772" name="Equation" r:id="rId16" imgW="291973" imgH="203112" progId="">
                <p:embed/>
              </p:oleObj>
            </a:graphicData>
          </a:graphic>
        </p:graphicFrame>
        <p:graphicFrame>
          <p:nvGraphicFramePr>
            <p:cNvPr id="735256" name="Object 42"/>
            <p:cNvGraphicFramePr>
              <a:graphicFrameLocks noChangeAspect="1"/>
            </p:cNvGraphicFramePr>
            <p:nvPr/>
          </p:nvGraphicFramePr>
          <p:xfrm>
            <a:off x="5012" y="3113"/>
            <a:ext cx="366" cy="255"/>
          </p:xfrm>
          <a:graphic>
            <a:graphicData uri="http://schemas.openxmlformats.org/presentationml/2006/ole">
              <p:oleObj spid="_x0000_s959773" name="Equation" r:id="rId17" imgW="291973" imgH="203112" progId="">
                <p:embed/>
              </p:oleObj>
            </a:graphicData>
          </a:graphic>
        </p:graphicFrame>
        <p:graphicFrame>
          <p:nvGraphicFramePr>
            <p:cNvPr id="735257" name="Object 43"/>
            <p:cNvGraphicFramePr>
              <a:graphicFrameLocks noChangeAspect="1"/>
            </p:cNvGraphicFramePr>
            <p:nvPr/>
          </p:nvGraphicFramePr>
          <p:xfrm>
            <a:off x="3880" y="2432"/>
            <a:ext cx="318" cy="254"/>
          </p:xfrm>
          <a:graphic>
            <a:graphicData uri="http://schemas.openxmlformats.org/presentationml/2006/ole">
              <p:oleObj spid="_x0000_s959774" name="Equation" r:id="rId18" imgW="253780" imgH="203024" progId="">
                <p:embed/>
              </p:oleObj>
            </a:graphicData>
          </a:graphic>
        </p:graphicFrame>
        <p:graphicFrame>
          <p:nvGraphicFramePr>
            <p:cNvPr id="735258" name="Object 44"/>
            <p:cNvGraphicFramePr>
              <a:graphicFrameLocks noChangeAspect="1"/>
            </p:cNvGraphicFramePr>
            <p:nvPr/>
          </p:nvGraphicFramePr>
          <p:xfrm>
            <a:off x="4499" y="2659"/>
            <a:ext cx="165" cy="209"/>
          </p:xfrm>
          <a:graphic>
            <a:graphicData uri="http://schemas.openxmlformats.org/presentationml/2006/ole">
              <p:oleObj spid="_x0000_s959775" name="Equation" r:id="rId19" imgW="139579" imgH="177646" progId="">
                <p:embed/>
              </p:oleObj>
            </a:graphicData>
          </a:graphic>
        </p:graphicFrame>
        <p:graphicFrame>
          <p:nvGraphicFramePr>
            <p:cNvPr id="735259" name="Object 45"/>
            <p:cNvGraphicFramePr>
              <a:graphicFrameLocks noChangeAspect="1"/>
            </p:cNvGraphicFramePr>
            <p:nvPr/>
          </p:nvGraphicFramePr>
          <p:xfrm>
            <a:off x="5008" y="2540"/>
            <a:ext cx="412" cy="255"/>
          </p:xfrm>
          <a:graphic>
            <a:graphicData uri="http://schemas.openxmlformats.org/presentationml/2006/ole">
              <p:oleObj spid="_x0000_s959776" name="Equation" r:id="rId20" imgW="330057" imgH="203112" progId="">
                <p:embed/>
              </p:oleObj>
            </a:graphicData>
          </a:graphic>
        </p:graphicFrame>
        <p:graphicFrame>
          <p:nvGraphicFramePr>
            <p:cNvPr id="735260" name="Object 46"/>
            <p:cNvGraphicFramePr>
              <a:graphicFrameLocks noChangeAspect="1"/>
            </p:cNvGraphicFramePr>
            <p:nvPr/>
          </p:nvGraphicFramePr>
          <p:xfrm>
            <a:off x="4332" y="3294"/>
            <a:ext cx="409" cy="259"/>
          </p:xfrm>
          <a:graphic>
            <a:graphicData uri="http://schemas.openxmlformats.org/presentationml/2006/ole">
              <p:oleObj spid="_x0000_s959777" name="Equation" r:id="rId21" imgW="342603" imgH="177646" progId="">
                <p:embed/>
              </p:oleObj>
            </a:graphicData>
          </a:graphic>
        </p:graphicFrame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5221288" y="4518025"/>
            <a:ext cx="2563812" cy="2254250"/>
            <a:chOff x="1246" y="2405"/>
            <a:chExt cx="1615" cy="1420"/>
          </a:xfrm>
        </p:grpSpPr>
        <p:pic>
          <p:nvPicPr>
            <p:cNvPr id="735262" name="Picture 5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6" y="2405"/>
              <a:ext cx="1587" cy="1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735263" name="Object 51"/>
            <p:cNvGraphicFramePr>
              <a:graphicFrameLocks noChangeAspect="1"/>
            </p:cNvGraphicFramePr>
            <p:nvPr/>
          </p:nvGraphicFramePr>
          <p:xfrm>
            <a:off x="1270" y="3176"/>
            <a:ext cx="366" cy="254"/>
          </p:xfrm>
          <a:graphic>
            <a:graphicData uri="http://schemas.openxmlformats.org/presentationml/2006/ole">
              <p:oleObj spid="_x0000_s959778" name="Equation" r:id="rId22" imgW="291973" imgH="203112" progId="">
                <p:embed/>
              </p:oleObj>
            </a:graphicData>
          </a:graphic>
        </p:graphicFrame>
        <p:graphicFrame>
          <p:nvGraphicFramePr>
            <p:cNvPr id="735264" name="Object 52"/>
            <p:cNvGraphicFramePr>
              <a:graphicFrameLocks noChangeAspect="1"/>
            </p:cNvGraphicFramePr>
            <p:nvPr/>
          </p:nvGraphicFramePr>
          <p:xfrm>
            <a:off x="2447" y="3222"/>
            <a:ext cx="414" cy="255"/>
          </p:xfrm>
          <a:graphic>
            <a:graphicData uri="http://schemas.openxmlformats.org/presentationml/2006/ole">
              <p:oleObj spid="_x0000_s959779" name="Equation" r:id="rId23" imgW="330057" imgH="203112" progId="">
                <p:embed/>
              </p:oleObj>
            </a:graphicData>
          </a:graphic>
        </p:graphicFrame>
        <p:graphicFrame>
          <p:nvGraphicFramePr>
            <p:cNvPr id="735265" name="Object 53"/>
            <p:cNvGraphicFramePr>
              <a:graphicFrameLocks noChangeAspect="1"/>
            </p:cNvGraphicFramePr>
            <p:nvPr/>
          </p:nvGraphicFramePr>
          <p:xfrm>
            <a:off x="1339" y="2541"/>
            <a:ext cx="318" cy="254"/>
          </p:xfrm>
          <a:graphic>
            <a:graphicData uri="http://schemas.openxmlformats.org/presentationml/2006/ole">
              <p:oleObj spid="_x0000_s959780" name="Equation" r:id="rId24" imgW="253780" imgH="203024" progId="">
                <p:embed/>
              </p:oleObj>
            </a:graphicData>
          </a:graphic>
        </p:graphicFrame>
        <p:graphicFrame>
          <p:nvGraphicFramePr>
            <p:cNvPr id="735266" name="Object 54"/>
            <p:cNvGraphicFramePr>
              <a:graphicFrameLocks noChangeAspect="1"/>
            </p:cNvGraphicFramePr>
            <p:nvPr/>
          </p:nvGraphicFramePr>
          <p:xfrm>
            <a:off x="1973" y="2795"/>
            <a:ext cx="210" cy="209"/>
          </p:xfrm>
          <a:graphic>
            <a:graphicData uri="http://schemas.openxmlformats.org/presentationml/2006/ole">
              <p:oleObj spid="_x0000_s959781" name="Equation" r:id="rId25" imgW="177492" imgH="177492" progId="">
                <p:embed/>
              </p:oleObj>
            </a:graphicData>
          </a:graphic>
        </p:graphicFrame>
        <p:graphicFrame>
          <p:nvGraphicFramePr>
            <p:cNvPr id="735267" name="Object 55"/>
            <p:cNvGraphicFramePr>
              <a:graphicFrameLocks noChangeAspect="1"/>
            </p:cNvGraphicFramePr>
            <p:nvPr/>
          </p:nvGraphicFramePr>
          <p:xfrm>
            <a:off x="2490" y="2649"/>
            <a:ext cx="365" cy="255"/>
          </p:xfrm>
          <a:graphic>
            <a:graphicData uri="http://schemas.openxmlformats.org/presentationml/2006/ole">
              <p:oleObj spid="_x0000_s959782" name="Equation" r:id="rId26" imgW="291973" imgH="203112" progId="">
                <p:embed/>
              </p:oleObj>
            </a:graphicData>
          </a:graphic>
        </p:graphicFrame>
        <p:graphicFrame>
          <p:nvGraphicFramePr>
            <p:cNvPr id="735268" name="Object 56"/>
            <p:cNvGraphicFramePr>
              <a:graphicFrameLocks noChangeAspect="1"/>
            </p:cNvGraphicFramePr>
            <p:nvPr/>
          </p:nvGraphicFramePr>
          <p:xfrm>
            <a:off x="1837" y="3339"/>
            <a:ext cx="409" cy="259"/>
          </p:xfrm>
          <a:graphic>
            <a:graphicData uri="http://schemas.openxmlformats.org/presentationml/2006/ole">
              <p:oleObj spid="_x0000_s959783" name="Equation" r:id="rId27" imgW="342603" imgH="177646" progId="">
                <p:embed/>
              </p:oleObj>
            </a:graphicData>
          </a:graphic>
        </p:graphicFrame>
        <p:graphicFrame>
          <p:nvGraphicFramePr>
            <p:cNvPr id="735269" name="Object 58"/>
            <p:cNvGraphicFramePr>
              <a:graphicFrameLocks noChangeAspect="1"/>
            </p:cNvGraphicFramePr>
            <p:nvPr/>
          </p:nvGraphicFramePr>
          <p:xfrm>
            <a:off x="1769" y="3566"/>
            <a:ext cx="546" cy="259"/>
          </p:xfrm>
          <a:graphic>
            <a:graphicData uri="http://schemas.openxmlformats.org/presentationml/2006/ole">
              <p:oleObj spid="_x0000_s959784" name="Equation" r:id="rId28" imgW="457002" imgH="177723" progId="">
                <p:embed/>
              </p:oleObj>
            </a:graphicData>
          </a:graphic>
        </p:graphicFrame>
      </p:grpSp>
      <p:graphicFrame>
        <p:nvGraphicFramePr>
          <p:cNvPr id="735270" name="Object 20"/>
          <p:cNvGraphicFramePr>
            <a:graphicFrameLocks noChangeAspect="1"/>
          </p:cNvGraphicFramePr>
          <p:nvPr/>
        </p:nvGraphicFramePr>
        <p:xfrm>
          <a:off x="1454150" y="1458913"/>
          <a:ext cx="2374900" cy="646112"/>
        </p:xfrm>
        <a:graphic>
          <a:graphicData uri="http://schemas.openxmlformats.org/presentationml/2006/ole">
            <p:oleObj spid="_x0000_s959785" name="Equation" r:id="rId29" imgW="1307532" imgH="355446" progId="">
              <p:embed/>
            </p:oleObj>
          </a:graphicData>
        </a:graphic>
      </p:graphicFrame>
      <p:graphicFrame>
        <p:nvGraphicFramePr>
          <p:cNvPr id="735271" name="Object 19"/>
          <p:cNvGraphicFramePr>
            <a:graphicFrameLocks noChangeAspect="1"/>
          </p:cNvGraphicFramePr>
          <p:nvPr/>
        </p:nvGraphicFramePr>
        <p:xfrm>
          <a:off x="1662113" y="922338"/>
          <a:ext cx="1873250" cy="490537"/>
        </p:xfrm>
        <a:graphic>
          <a:graphicData uri="http://schemas.openxmlformats.org/presentationml/2006/ole">
            <p:oleObj spid="_x0000_s959786" name="Equation" r:id="rId30" imgW="876300" imgH="228600" progId="">
              <p:embed/>
            </p:oleObj>
          </a:graphicData>
        </a:graphic>
      </p:graphicFrame>
      <p:cxnSp>
        <p:nvCxnSpPr>
          <p:cNvPr id="40" name="直接连接符 39"/>
          <p:cNvCxnSpPr/>
          <p:nvPr/>
        </p:nvCxnSpPr>
        <p:spPr>
          <a:xfrm>
            <a:off x="0" y="60751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2519969" y="142875"/>
            <a:ext cx="43380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 b="1" dirty="0">
                <a:latin typeface="Tahoma" pitchFamily="34" charset="0"/>
                <a:ea typeface="方正舒体" pitchFamily="2" charset="-122"/>
              </a:rPr>
              <a:t>Multi-band </a:t>
            </a:r>
            <a:r>
              <a:rPr kumimoji="1" lang="en-US" altLang="zh-CN" sz="2400" b="1" dirty="0" smtClean="0">
                <a:latin typeface="Tahoma" pitchFamily="34" charset="0"/>
                <a:ea typeface="方正舒体" pitchFamily="2" charset="-122"/>
              </a:rPr>
              <a:t>Hubbard model</a:t>
            </a:r>
            <a:endParaRPr kumimoji="1" lang="en-US" altLang="zh-CN" sz="2400" b="1" dirty="0">
              <a:latin typeface="Tahoma" pitchFamily="34" charset="0"/>
              <a:ea typeface="方正舒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0373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 descr="2"/>
          <p:cNvPicPr>
            <a:picLocks noChangeAspect="1" noChangeArrowheads="1"/>
          </p:cNvPicPr>
          <p:nvPr/>
        </p:nvPicPr>
        <p:blipFill>
          <a:blip r:embed="rId4" cstate="print"/>
          <a:srcRect l="35156" t="21875" r="48991" b="52083"/>
          <a:stretch>
            <a:fillRect/>
          </a:stretch>
        </p:blipFill>
        <p:spPr bwMode="auto">
          <a:xfrm>
            <a:off x="849313" y="2716213"/>
            <a:ext cx="192722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2514612" y="-24"/>
            <a:ext cx="3771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ea typeface="隶书" pitchFamily="49" charset="-122"/>
              </a:rPr>
              <a:t> </a:t>
            </a:r>
            <a:r>
              <a:rPr lang="en-US" altLang="zh-CN" sz="2800" b="1" dirty="0">
                <a:latin typeface="Tahoma" pitchFamily="34" charset="0"/>
                <a:cs typeface="Tahoma" pitchFamily="34" charset="0"/>
              </a:rPr>
              <a:t>Layered organic SC</a:t>
            </a:r>
          </a:p>
        </p:txBody>
      </p:sp>
      <p:pic>
        <p:nvPicPr>
          <p:cNvPr id="3077" name="Picture 6" descr="未命名"/>
          <p:cNvPicPr>
            <a:picLocks noChangeAspect="1" noChangeArrowheads="1"/>
          </p:cNvPicPr>
          <p:nvPr/>
        </p:nvPicPr>
        <p:blipFill>
          <a:blip r:embed="rId5" cstate="print"/>
          <a:srcRect l="33148" t="16888" r="30740" b="31407"/>
          <a:stretch>
            <a:fillRect/>
          </a:stretch>
        </p:blipFill>
        <p:spPr bwMode="auto">
          <a:xfrm>
            <a:off x="3149600" y="2698750"/>
            <a:ext cx="2601913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922963" y="2738438"/>
            <a:ext cx="2687637" cy="2465387"/>
            <a:chOff x="551" y="2397"/>
            <a:chExt cx="1790" cy="1674"/>
          </a:xfrm>
        </p:grpSpPr>
        <p:pic>
          <p:nvPicPr>
            <p:cNvPr id="3084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9" y="2397"/>
              <a:ext cx="1572" cy="147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3085" name="Text Box 9"/>
            <p:cNvSpPr txBox="1">
              <a:spLocks noChangeArrowheads="1"/>
            </p:cNvSpPr>
            <p:nvPr/>
          </p:nvSpPr>
          <p:spPr bwMode="auto">
            <a:xfrm>
              <a:off x="1045" y="3843"/>
              <a:ext cx="1137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/>
                <a:t>Doping density </a:t>
              </a:r>
            </a:p>
          </p:txBody>
        </p:sp>
        <p:sp>
          <p:nvSpPr>
            <p:cNvPr id="3086" name="Text Box 10"/>
            <p:cNvSpPr txBox="1">
              <a:spLocks noChangeArrowheads="1"/>
            </p:cNvSpPr>
            <p:nvPr/>
          </p:nvSpPr>
          <p:spPr bwMode="auto">
            <a:xfrm>
              <a:off x="551" y="2675"/>
              <a:ext cx="306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en-US" altLang="zh-CN" b="1"/>
                <a:t>Temperature</a:t>
              </a:r>
            </a:p>
          </p:txBody>
        </p:sp>
      </p:grpSp>
      <p:sp>
        <p:nvSpPr>
          <p:cNvPr id="3079" name="Text Box 11"/>
          <p:cNvSpPr txBox="1">
            <a:spLocks noChangeArrowheads="1"/>
          </p:cNvSpPr>
          <p:nvPr/>
        </p:nvSpPr>
        <p:spPr bwMode="auto">
          <a:xfrm>
            <a:off x="1643042" y="1000108"/>
            <a:ext cx="6162675" cy="701675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ea typeface="隶书" pitchFamily="49" charset="-122"/>
              </a:rPr>
              <a:t>It shares some similarities with high-</a:t>
            </a:r>
            <a:r>
              <a:rPr lang="en-US" altLang="zh-CN" sz="2000" dirty="0" err="1">
                <a:solidFill>
                  <a:schemeClr val="bg1"/>
                </a:solidFill>
                <a:ea typeface="隶书" pitchFamily="49" charset="-122"/>
              </a:rPr>
              <a:t>Tc</a:t>
            </a:r>
            <a:r>
              <a:rPr lang="en-US" altLang="zh-CN" sz="2000" dirty="0">
                <a:solidFill>
                  <a:schemeClr val="bg1"/>
                </a:solidFill>
                <a:ea typeface="隶书" pitchFamily="49" charset="-122"/>
              </a:rPr>
              <a:t> </a:t>
            </a:r>
            <a:r>
              <a:rPr lang="en-US" altLang="zh-CN" sz="2000" dirty="0" err="1">
                <a:solidFill>
                  <a:schemeClr val="bg1"/>
                </a:solidFill>
                <a:ea typeface="隶书" pitchFamily="49" charset="-122"/>
              </a:rPr>
              <a:t>cuprates</a:t>
            </a:r>
            <a:endParaRPr lang="en-US" altLang="zh-CN" sz="2000" dirty="0">
              <a:solidFill>
                <a:schemeClr val="bg1"/>
              </a:solidFill>
              <a:ea typeface="隶书" pitchFamily="49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ea typeface="隶书" pitchFamily="49" charset="-122"/>
              </a:rPr>
              <a:t>                                Tc~10 k</a:t>
            </a:r>
          </a:p>
        </p:txBody>
      </p:sp>
      <p:pic>
        <p:nvPicPr>
          <p:cNvPr id="3080" name="Picture 13" descr="未命名"/>
          <p:cNvPicPr>
            <a:picLocks noChangeAspect="1" noChangeArrowheads="1"/>
          </p:cNvPicPr>
          <p:nvPr/>
        </p:nvPicPr>
        <p:blipFill>
          <a:blip r:embed="rId7" cstate="print"/>
          <a:srcRect l="30925" t="19852" r="32408" b="63704"/>
          <a:stretch>
            <a:fillRect/>
          </a:stretch>
        </p:blipFill>
        <p:spPr bwMode="auto">
          <a:xfrm>
            <a:off x="114300" y="5143500"/>
            <a:ext cx="26670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15"/>
          <p:cNvSpPr txBox="1">
            <a:spLocks noChangeArrowheads="1"/>
          </p:cNvSpPr>
          <p:nvPr/>
        </p:nvSpPr>
        <p:spPr bwMode="auto">
          <a:xfrm>
            <a:off x="3328988" y="5237163"/>
            <a:ext cx="5232400" cy="1311275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ea typeface="隶书" pitchFamily="49" charset="-122"/>
              </a:rPr>
              <a:t>Similarities:  1) Quasi 2D</a:t>
            </a:r>
            <a:endParaRPr lang="zh-CN" altLang="en-US" sz="2000">
              <a:solidFill>
                <a:schemeClr val="bg1"/>
              </a:solidFill>
              <a:ea typeface="隶书" pitchFamily="49" charset="-122"/>
            </a:endParaRPr>
          </a:p>
          <a:p>
            <a:r>
              <a:rPr lang="zh-CN" altLang="en-US" sz="2000">
                <a:solidFill>
                  <a:schemeClr val="bg1"/>
                </a:solidFill>
                <a:ea typeface="隶书" pitchFamily="49" charset="-122"/>
              </a:rPr>
              <a:t>                     </a:t>
            </a:r>
            <a:r>
              <a:rPr lang="en-US" altLang="zh-CN" sz="2000">
                <a:solidFill>
                  <a:schemeClr val="bg1"/>
                </a:solidFill>
                <a:ea typeface="隶书" pitchFamily="49" charset="-122"/>
              </a:rPr>
              <a:t>2) AF is proximity to SC</a:t>
            </a:r>
            <a:endParaRPr lang="zh-CN" altLang="en-US" sz="2000">
              <a:solidFill>
                <a:schemeClr val="bg1"/>
              </a:solidFill>
              <a:ea typeface="隶书" pitchFamily="49" charset="-122"/>
            </a:endParaRPr>
          </a:p>
          <a:p>
            <a:r>
              <a:rPr lang="zh-CN" altLang="en-US" sz="2000">
                <a:solidFill>
                  <a:schemeClr val="bg1"/>
                </a:solidFill>
                <a:ea typeface="隶书" pitchFamily="49" charset="-122"/>
              </a:rPr>
              <a:t>                     </a:t>
            </a:r>
            <a:r>
              <a:rPr lang="en-US" altLang="zh-CN" sz="2000">
                <a:solidFill>
                  <a:schemeClr val="bg1"/>
                </a:solidFill>
                <a:ea typeface="隶书" pitchFamily="49" charset="-122"/>
              </a:rPr>
              <a:t>3) Relatively strong correlation</a:t>
            </a:r>
            <a:endParaRPr lang="zh-CN" altLang="en-US" sz="2000">
              <a:solidFill>
                <a:schemeClr val="bg1"/>
              </a:solidFill>
              <a:ea typeface="隶书" pitchFamily="49" charset="-122"/>
            </a:endParaRPr>
          </a:p>
          <a:p>
            <a:r>
              <a:rPr lang="en-US" altLang="zh-CN" sz="2000">
                <a:solidFill>
                  <a:schemeClr val="bg1"/>
                </a:solidFill>
                <a:ea typeface="隶书" pitchFamily="49" charset="-122"/>
              </a:rPr>
              <a:t>Maybe a d-wave SC</a:t>
            </a:r>
          </a:p>
        </p:txBody>
      </p:sp>
      <p:sp>
        <p:nvSpPr>
          <p:cNvPr id="3082" name="Text Box 16"/>
          <p:cNvSpPr txBox="1">
            <a:spLocks noChangeArrowheads="1"/>
          </p:cNvSpPr>
          <p:nvPr/>
        </p:nvSpPr>
        <p:spPr bwMode="auto">
          <a:xfrm>
            <a:off x="642910" y="2214554"/>
            <a:ext cx="2635250" cy="396875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000">
              <a:solidFill>
                <a:schemeClr val="bg1"/>
              </a:solidFill>
              <a:ea typeface="隶书" pitchFamily="49" charset="-122"/>
            </a:endParaRPr>
          </a:p>
        </p:txBody>
      </p:sp>
      <p:graphicFrame>
        <p:nvGraphicFramePr>
          <p:cNvPr id="3074" name="Object 17"/>
          <p:cNvGraphicFramePr>
            <a:graphicFrameLocks noChangeAspect="1"/>
          </p:cNvGraphicFramePr>
          <p:nvPr/>
        </p:nvGraphicFramePr>
        <p:xfrm>
          <a:off x="785786" y="2214554"/>
          <a:ext cx="2462212" cy="406400"/>
        </p:xfrm>
        <a:graphic>
          <a:graphicData uri="http://schemas.openxmlformats.org/presentationml/2006/ole">
            <p:oleObj spid="_x0000_s399381" name="Equation" r:id="rId8" imgW="1384300" imgH="228600" progId="">
              <p:embed/>
            </p:oleObj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0" y="60751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TextBox 4"/>
          <p:cNvSpPr txBox="1">
            <a:spLocks noChangeArrowheads="1"/>
          </p:cNvSpPr>
          <p:nvPr/>
        </p:nvSpPr>
        <p:spPr bwMode="auto">
          <a:xfrm>
            <a:off x="357158" y="714356"/>
            <a:ext cx="8643966" cy="7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>
              <a:lnSpc>
                <a:spcPts val="2500"/>
              </a:lnSpc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2400" b="1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Topology</a:t>
            </a:r>
            <a:r>
              <a:rPr lang="zh-CN" altLang="en-US" sz="2400" b="1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：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In mathematics, it is </a:t>
            </a:r>
            <a:r>
              <a:rPr lang="en-US" altLang="zh-CN" sz="2400" dirty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concerned with 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the properties of</a:t>
            </a:r>
          </a:p>
          <a:p>
            <a:pPr>
              <a:lnSpc>
                <a:spcPts val="25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                     </a:t>
            </a:r>
            <a:r>
              <a:rPr lang="en-US" altLang="zh-CN" sz="2400" dirty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space 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that </a:t>
            </a:r>
            <a:r>
              <a:rPr lang="en-US" altLang="zh-CN" sz="2400" dirty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are preserved under continuous 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deformations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2" name="Picture 7" descr="2196977_101445053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06885"/>
            <a:ext cx="1829122" cy="127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033134" y="1798615"/>
            <a:ext cx="92878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8000" dirty="0">
                <a:latin typeface="楷体_GB2312" pitchFamily="49" charset="-122"/>
                <a:ea typeface="楷体_GB2312" pitchFamily="49" charset="-122"/>
              </a:rPr>
              <a:t>=</a:t>
            </a:r>
          </a:p>
        </p:txBody>
      </p:sp>
      <p:pic>
        <p:nvPicPr>
          <p:cNvPr id="89094" name="Picture 4" descr="Mug_and_Torus_morph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57568"/>
            <a:ext cx="1558511" cy="15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5" name="TextBox 9"/>
          <p:cNvSpPr txBox="1">
            <a:spLocks noChangeArrowheads="1"/>
          </p:cNvSpPr>
          <p:nvPr/>
        </p:nvSpPr>
        <p:spPr bwMode="auto">
          <a:xfrm>
            <a:off x="3633821" y="1661946"/>
            <a:ext cx="19477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Topological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equivalent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标题 1"/>
          <p:cNvSpPr txBox="1">
            <a:spLocks/>
          </p:cNvSpPr>
          <p:nvPr/>
        </p:nvSpPr>
        <p:spPr>
          <a:xfrm>
            <a:off x="1643042" y="0"/>
            <a:ext cx="5929354" cy="714376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Topology and Topological Quantum States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3648" y="2840134"/>
            <a:ext cx="6805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It can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be deformed into the other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 cutting or gluing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57158" y="3420499"/>
            <a:ext cx="862216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In Physics, 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computing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topological invariants and using them to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 classify the quantum states </a:t>
            </a:r>
          </a:p>
          <a:p>
            <a:pPr>
              <a:spcBef>
                <a:spcPct val="0"/>
              </a:spcBef>
              <a:buClrTx/>
              <a:buSzTx/>
              <a:buNone/>
            </a:pPr>
            <a:endParaRPr lang="en-US" altLang="zh-CN" sz="2400" dirty="0">
              <a:latin typeface="Times New Roman" pitchFamily="18" charset="0"/>
              <a:ea typeface="华文楷体" panose="02010600040101010101" pitchFamily="2" charset="-122"/>
              <a:cs typeface="Times New Roman" pitchFamily="18" charset="0"/>
            </a:endParaRPr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978967"/>
            <a:ext cx="472559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57158" y="4275831"/>
            <a:ext cx="9072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2400" dirty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Topological invariant</a:t>
            </a:r>
            <a:r>
              <a:rPr lang="zh-CN" altLang="en-US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： </a:t>
            </a:r>
            <a:r>
              <a:rPr lang="en-US" altLang="zh-CN" sz="2400" dirty="0" smtClean="0"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invariant under continuous transformation</a:t>
            </a:r>
            <a:endParaRPr lang="en-US" altLang="zh-CN" sz="2400" dirty="0">
              <a:latin typeface="Times New Roman" pitchFamily="18" charset="0"/>
              <a:ea typeface="华文楷体" panose="0201060004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10355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843213" y="71414"/>
            <a:ext cx="28841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Quantum Hall effect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165" y="1485541"/>
            <a:ext cx="2655947" cy="185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Box 4"/>
          <p:cNvSpPr txBox="1">
            <a:spLocks noChangeArrowheads="1"/>
          </p:cNvSpPr>
          <p:nvPr/>
        </p:nvSpPr>
        <p:spPr bwMode="auto">
          <a:xfrm>
            <a:off x="3634042" y="1556063"/>
            <a:ext cx="50052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Exp.: Quantization </a:t>
            </a:r>
            <a:r>
              <a:rPr lang="en-US" altLang="zh-CN" sz="2400" dirty="0"/>
              <a:t>of Hall conductance</a:t>
            </a:r>
            <a:endParaRPr lang="zh-CN" altLang="en-US" sz="2400" dirty="0"/>
          </a:p>
        </p:txBody>
      </p:sp>
      <p:pic>
        <p:nvPicPr>
          <p:cNvPr id="4711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5357802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5" name="TextBox 10"/>
          <p:cNvSpPr txBox="1">
            <a:spLocks noChangeArrowheads="1"/>
          </p:cNvSpPr>
          <p:nvPr/>
        </p:nvSpPr>
        <p:spPr bwMode="auto">
          <a:xfrm>
            <a:off x="5508104" y="3031955"/>
            <a:ext cx="2344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First </a:t>
            </a:r>
            <a:r>
              <a:rPr lang="en-US" altLang="zh-CN" sz="2000" dirty="0" err="1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Chern</a:t>
            </a:r>
            <a:r>
              <a:rPr lang="en-US" altLang="zh-CN" sz="2000" dirty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 number</a:t>
            </a:r>
            <a:endParaRPr lang="zh-CN" altLang="en-US" sz="2000" dirty="0">
              <a:solidFill>
                <a:srgbClr val="FF0000"/>
              </a:solidFill>
              <a:latin typeface="Tahoma" pitchFamily="34" charset="0"/>
              <a:ea typeface="华文隶书" pitchFamily="2" charset="-122"/>
            </a:endParaRPr>
          </a:p>
        </p:txBody>
      </p:sp>
      <p:sp>
        <p:nvSpPr>
          <p:cNvPr id="47116" name="矩形 11"/>
          <p:cNvSpPr>
            <a:spLocks noChangeArrowheads="1"/>
          </p:cNvSpPr>
          <p:nvPr/>
        </p:nvSpPr>
        <p:spPr bwMode="auto">
          <a:xfrm>
            <a:off x="936104" y="3596764"/>
            <a:ext cx="4572000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Tahoma" pitchFamily="34" charset="0"/>
              </a:rPr>
              <a:t>TKNN </a:t>
            </a:r>
            <a:r>
              <a:rPr lang="en-US" altLang="zh-CN" sz="2000" dirty="0" smtClean="0">
                <a:latin typeface="Tahoma" pitchFamily="34" charset="0"/>
              </a:rPr>
              <a:t>invariant n</a:t>
            </a:r>
            <a:endParaRPr lang="en-US" altLang="zh-CN" sz="2000" dirty="0">
              <a:latin typeface="Tahoma" pitchFamily="34" charset="0"/>
            </a:endParaRPr>
          </a:p>
          <a:p>
            <a:r>
              <a:rPr lang="en-US" altLang="zh-CN" sz="1800" dirty="0" err="1"/>
              <a:t>Thouless</a:t>
            </a:r>
            <a:r>
              <a:rPr lang="en-US" altLang="zh-CN" sz="1800" dirty="0"/>
              <a:t>-</a:t>
            </a:r>
            <a:r>
              <a:rPr lang="en-US" altLang="zh-CN" sz="1800" dirty="0" err="1"/>
              <a:t>Kohmoto</a:t>
            </a:r>
            <a:r>
              <a:rPr lang="en-US" altLang="zh-CN" sz="1800" dirty="0"/>
              <a:t>-Nightingale-den </a:t>
            </a:r>
            <a:r>
              <a:rPr lang="en-US" altLang="zh-CN" sz="1800" dirty="0" err="1"/>
              <a:t>Nijs</a:t>
            </a:r>
            <a:r>
              <a:rPr lang="en-US" altLang="zh-CN" sz="1800" dirty="0"/>
              <a:t> (1982)</a:t>
            </a:r>
            <a:endParaRPr lang="zh-CN" altLang="en-US" sz="1800" dirty="0"/>
          </a:p>
        </p:txBody>
      </p:sp>
      <p:pic>
        <p:nvPicPr>
          <p:cNvPr id="471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357826"/>
            <a:ext cx="3286148" cy="125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5929322" y="5669837"/>
            <a:ext cx="31771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dirty="0"/>
              <a:t>Time reversal </a:t>
            </a:r>
            <a:r>
              <a:rPr lang="en-US" altLang="zh-CN" sz="2400" dirty="0" smtClean="0"/>
              <a:t>symmetry</a:t>
            </a:r>
          </a:p>
          <a:p>
            <a:r>
              <a:rPr lang="en-US" altLang="zh-CN" sz="2400" dirty="0" smtClean="0"/>
              <a:t> </a:t>
            </a:r>
            <a:r>
              <a:rPr lang="en-US" altLang="zh-CN" sz="2400" dirty="0"/>
              <a:t>is broken</a:t>
            </a:r>
          </a:p>
        </p:txBody>
      </p:sp>
      <p:graphicFrame>
        <p:nvGraphicFramePr>
          <p:cNvPr id="4711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70371728"/>
              </p:ext>
            </p:extLst>
          </p:nvPr>
        </p:nvGraphicFramePr>
        <p:xfrm>
          <a:off x="5076056" y="1973433"/>
          <a:ext cx="1512888" cy="890588"/>
        </p:xfrm>
        <a:graphic>
          <a:graphicData uri="http://schemas.openxmlformats.org/presentationml/2006/ole">
            <p:oleObj spid="_x0000_s882747" name="公式" r:id="rId7" imgW="710891" imgH="418918" progId="Equation.3">
              <p:embed/>
            </p:oleObj>
          </a:graphicData>
        </a:graphic>
      </p:graphicFrame>
      <p:graphicFrame>
        <p:nvGraphicFramePr>
          <p:cNvPr id="4712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01711174"/>
              </p:ext>
            </p:extLst>
          </p:nvPr>
        </p:nvGraphicFramePr>
        <p:xfrm>
          <a:off x="5875983" y="3459718"/>
          <a:ext cx="1800225" cy="765175"/>
        </p:xfrm>
        <a:graphic>
          <a:graphicData uri="http://schemas.openxmlformats.org/presentationml/2006/ole">
            <p:oleObj spid="_x0000_s882748" name="公式" r:id="rId8" imgW="926698" imgH="393529" progId="Equation.3">
              <p:embed/>
            </p:oleObj>
          </a:graphicData>
        </a:graphic>
      </p:graphicFrame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5713005" y="4236031"/>
            <a:ext cx="267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 dirty="0"/>
              <a:t>F</a:t>
            </a:r>
            <a:r>
              <a:rPr lang="en-US" altLang="zh-CN" sz="2400" dirty="0"/>
              <a:t>: Berry’s curvature</a:t>
            </a:r>
          </a:p>
        </p:txBody>
      </p:sp>
      <p:graphicFrame>
        <p:nvGraphicFramePr>
          <p:cNvPr id="4712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51236873"/>
              </p:ext>
            </p:extLst>
          </p:nvPr>
        </p:nvGraphicFramePr>
        <p:xfrm>
          <a:off x="4043338" y="3019255"/>
          <a:ext cx="1196975" cy="409575"/>
        </p:xfrm>
        <a:graphic>
          <a:graphicData uri="http://schemas.openxmlformats.org/presentationml/2006/ole">
            <p:oleObj spid="_x0000_s882749" name="公式" r:id="rId9" imgW="482391" imgH="165028" progId="Equation.3">
              <p:embed/>
            </p:oleObj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0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714348" y="4794696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Physical quantity is related to topological invariant  </a:t>
            </a:r>
          </a:p>
        </p:txBody>
      </p:sp>
      <p:sp>
        <p:nvSpPr>
          <p:cNvPr id="17" name="TextBox 4"/>
          <p:cNvSpPr txBox="1"/>
          <p:nvPr/>
        </p:nvSpPr>
        <p:spPr>
          <a:xfrm>
            <a:off x="251520" y="606608"/>
            <a:ext cx="79586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  <a:buFont typeface="Wingdings" pitchFamily="2" charset="2"/>
              <a:buChar char="Ø"/>
            </a:pPr>
            <a:r>
              <a:rPr lang="en-US" altLang="zh-CN" sz="2000" b="1" kern="0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altLang="zh-CN" sz="24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400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kern="0" dirty="0" smtClean="0">
                <a:latin typeface="Times New Roman" pitchFamily="18" charset="0"/>
                <a:cs typeface="Times New Roman" pitchFamily="18" charset="0"/>
              </a:rPr>
              <a:t>provides </a:t>
            </a:r>
            <a:r>
              <a:rPr lang="en-US" altLang="zh-CN" sz="2400" kern="0" dirty="0">
                <a:latin typeface="Times New Roman" pitchFamily="18" charset="0"/>
                <a:cs typeface="Times New Roman" pitchFamily="18" charset="0"/>
              </a:rPr>
              <a:t>the first example of a quantum state </a:t>
            </a:r>
          </a:p>
          <a:p>
            <a:pPr>
              <a:lnSpc>
                <a:spcPts val="2700"/>
              </a:lnSpc>
            </a:pPr>
            <a:r>
              <a:rPr lang="en-US" altLang="zh-CN" sz="2400" kern="0" dirty="0">
                <a:latin typeface="Times New Roman" pitchFamily="18" charset="0"/>
                <a:cs typeface="Times New Roman" pitchFamily="18" charset="0"/>
              </a:rPr>
              <a:t>     topologically </a:t>
            </a:r>
            <a:r>
              <a:rPr lang="en-US" altLang="zh-CN" sz="2400" kern="0" dirty="0" smtClean="0">
                <a:latin typeface="Times New Roman" pitchFamily="18" charset="0"/>
                <a:cs typeface="Times New Roman" pitchFamily="18" charset="0"/>
              </a:rPr>
              <a:t>distinct </a:t>
            </a:r>
            <a:r>
              <a:rPr lang="en-US" altLang="zh-CN" sz="2400" kern="0" dirty="0">
                <a:latin typeface="Times New Roman" pitchFamily="18" charset="0"/>
                <a:cs typeface="Times New Roman" pitchFamily="18" charset="0"/>
              </a:rPr>
              <a:t>from all states of matter known </a:t>
            </a:r>
            <a:r>
              <a:rPr lang="en-US" altLang="zh-CN" sz="2400" kern="0" dirty="0" smtClean="0">
                <a:latin typeface="Times New Roman" pitchFamily="18" charset="0"/>
                <a:cs typeface="Times New Roman" pitchFamily="18" charset="0"/>
              </a:rPr>
              <a:t>before</a:t>
            </a:r>
            <a:endParaRPr lang="en-US" altLang="zh-CN" sz="2400" kern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en-US" sz="2000" b="1" kern="0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  <p:bldP spid="47116" grpId="0"/>
      <p:bldP spid="47118" grpId="0"/>
      <p:bldP spid="47122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标题 1"/>
          <p:cNvSpPr txBox="1">
            <a:spLocks/>
          </p:cNvSpPr>
          <p:nvPr/>
        </p:nvSpPr>
        <p:spPr>
          <a:xfrm>
            <a:off x="1823473" y="26126"/>
            <a:ext cx="5357850" cy="714376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Haldane model and </a:t>
            </a:r>
            <a:r>
              <a:rPr lang="en-US" altLang="zh-CN" sz="24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Chern</a:t>
            </a: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insulator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/>
          </p:nvPr>
        </p:nvGraphicFramePr>
        <p:xfrm>
          <a:off x="1798321" y="1808963"/>
          <a:ext cx="5324475" cy="793750"/>
        </p:xfrm>
        <a:graphic>
          <a:graphicData uri="http://schemas.openxmlformats.org/presentationml/2006/ole">
            <p:oleObj spid="_x0000_s892944" name="公式" r:id="rId4" imgW="2387600" imgH="355600" progId="Equation.3">
              <p:embed/>
            </p:oleObj>
          </a:graphicData>
        </a:graphic>
      </p:graphicFrame>
      <p:pic>
        <p:nvPicPr>
          <p:cNvPr id="2877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4256" y="2792242"/>
            <a:ext cx="49434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339752" y="1319398"/>
            <a:ext cx="4139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F.D.M. Haldane, PRL61, 2015 (1988)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77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35697" y="2711663"/>
            <a:ext cx="3356783" cy="222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11560" y="5085184"/>
            <a:ext cx="59250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Macroscopic magnetic flux through a unit cell is zero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no macroscopic magnetic field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Time-reversal symmetry is broken  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774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535013"/>
            <a:ext cx="55721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文本框 3"/>
          <p:cNvSpPr txBox="1"/>
          <p:nvPr/>
        </p:nvSpPr>
        <p:spPr>
          <a:xfrm>
            <a:off x="179512" y="595802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Chern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insulator (Quantum anomalous Hall effect)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no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external magnetic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field, nonzero band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Chern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number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7857" y="6072072"/>
            <a:ext cx="6028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Topologically, it is the same as quantum 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Hall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effect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(it belongs to the same topological class as quantum Hall effect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919455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412776"/>
            <a:ext cx="2116731" cy="182383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1643042" y="71414"/>
            <a:ext cx="59602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Kane-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Mele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model and topological insulator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653954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simplest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exhibiting TI phase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noninteracting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electrons on the two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dimensional honeycomb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lattice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5776" y="1302447"/>
            <a:ext cx="6048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L. Kane and E. J.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Phys. Rev. Lett., 95,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146802 (2005)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08063636"/>
              </p:ext>
            </p:extLst>
          </p:nvPr>
        </p:nvGraphicFramePr>
        <p:xfrm>
          <a:off x="2699793" y="1723343"/>
          <a:ext cx="5184576" cy="703974"/>
        </p:xfrm>
        <a:graphic>
          <a:graphicData uri="http://schemas.openxmlformats.org/presentationml/2006/ole">
            <p:oleObj spid="_x0000_s893969" name="公式" r:id="rId4" imgW="2794000" imgH="368300" progId="Equation.3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51520" y="316444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spin up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electrons </a:t>
            </a:r>
          </a:p>
        </p:txBody>
      </p:sp>
      <p:sp>
        <p:nvSpPr>
          <p:cNvPr id="10" name="矩形 9"/>
          <p:cNvSpPr/>
          <p:nvPr/>
        </p:nvSpPr>
        <p:spPr>
          <a:xfrm>
            <a:off x="2627784" y="2636912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nonzero spin dependent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flux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around the depicted triangles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causes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spin quantum Hall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non-interacting electrons.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4178981"/>
            <a:ext cx="4336793" cy="19905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74626" y="349283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can be taken as two copies of Haldane model 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2448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1643042" y="71414"/>
            <a:ext cx="67054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Topological insulator(Quantum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spin Hall effect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7518" y="904603"/>
            <a:ext cx="2244725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485797" y="719937"/>
            <a:ext cx="8353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Time-reversal invariant band </a:t>
            </a:r>
            <a:r>
              <a:rPr lang="en-US" altLang="zh-CN" dirty="0" smtClean="0"/>
              <a:t>insulator</a:t>
            </a:r>
            <a:endParaRPr lang="en-US" altLang="zh-CN" dirty="0">
              <a:solidFill>
                <a:srgbClr val="FF0000"/>
              </a:solidFill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482600" y="1101725"/>
            <a:ext cx="4402137" cy="2105025"/>
            <a:chOff x="304" y="694"/>
            <a:chExt cx="2773" cy="1326"/>
          </a:xfrm>
        </p:grpSpPr>
        <p:pic>
          <p:nvPicPr>
            <p:cNvPr id="49159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8" y="1012"/>
              <a:ext cx="2499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0" name="Rectangle 8"/>
            <p:cNvSpPr>
              <a:spLocks noChangeArrowheads="1"/>
            </p:cNvSpPr>
            <p:nvPr/>
          </p:nvSpPr>
          <p:spPr bwMode="auto">
            <a:xfrm>
              <a:off x="304" y="694"/>
              <a:ext cx="27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en-US" altLang="zh-CN" dirty="0"/>
                <a:t> Strong spin-orbit interaction</a:t>
              </a:r>
              <a:endParaRPr lang="en-US" altLang="zh-CN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4916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62819778"/>
              </p:ext>
            </p:extLst>
          </p:nvPr>
        </p:nvGraphicFramePr>
        <p:xfrm>
          <a:off x="2915816" y="3327083"/>
          <a:ext cx="882650" cy="441325"/>
        </p:xfrm>
        <a:graphic>
          <a:graphicData uri="http://schemas.openxmlformats.org/presentationml/2006/ole">
            <p:oleObj spid="_x0000_s883840" name="公式" r:id="rId6" imgW="355138" imgH="177569" progId="Equation.3">
              <p:embed/>
            </p:oleObj>
          </a:graphicData>
        </a:graphic>
      </p:graphicFrame>
      <p:sp>
        <p:nvSpPr>
          <p:cNvPr id="49163" name="TextBox 10"/>
          <p:cNvSpPr txBox="1">
            <a:spLocks noChangeArrowheads="1"/>
          </p:cNvSpPr>
          <p:nvPr/>
        </p:nvSpPr>
        <p:spPr bwMode="auto">
          <a:xfrm>
            <a:off x="638165" y="3389312"/>
            <a:ext cx="2344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First </a:t>
            </a:r>
            <a:r>
              <a:rPr lang="en-US" altLang="zh-CN" sz="2000" dirty="0" err="1" smtClean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Chern</a:t>
            </a:r>
            <a:r>
              <a:rPr lang="en-US" altLang="zh-CN" sz="2000" dirty="0" smtClean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ahoma" pitchFamily="34" charset="0"/>
                <a:ea typeface="华文隶书" pitchFamily="2" charset="-122"/>
              </a:rPr>
              <a:t>number</a:t>
            </a:r>
            <a:endParaRPr lang="zh-CN" altLang="en-US" sz="2000" dirty="0">
              <a:solidFill>
                <a:srgbClr val="FF0000"/>
              </a:solidFill>
              <a:latin typeface="Tahoma" pitchFamily="34" charset="0"/>
              <a:ea typeface="华文隶书" pitchFamily="2" charset="-122"/>
            </a:endParaRP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468313" y="4365625"/>
            <a:ext cx="7164387" cy="1066800"/>
            <a:chOff x="295" y="2750"/>
            <a:chExt cx="4513" cy="672"/>
          </a:xfrm>
        </p:grpSpPr>
        <p:sp>
          <p:nvSpPr>
            <p:cNvPr id="49164" name="Rectangle 12"/>
            <p:cNvSpPr>
              <a:spLocks noChangeArrowheads="1"/>
            </p:cNvSpPr>
            <p:nvPr/>
          </p:nvSpPr>
          <p:spPr bwMode="auto">
            <a:xfrm>
              <a:off x="295" y="2750"/>
              <a:ext cx="4513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But there is an additional invariant</a:t>
              </a:r>
            </a:p>
            <a:p>
              <a:r>
                <a:rPr lang="en-US" altLang="zh-CN" sz="2000" dirty="0"/>
                <a:t>If </a:t>
              </a:r>
              <a:r>
                <a:rPr lang="en-US" altLang="zh-CN" sz="2000" dirty="0" err="1"/>
                <a:t>Sz</a:t>
              </a:r>
              <a:r>
                <a:rPr lang="en-US" altLang="zh-CN" sz="2000" dirty="0"/>
                <a:t> conserves, the Hamiltonian can decouple into two independent </a:t>
              </a:r>
            </a:p>
            <a:p>
              <a:r>
                <a:rPr lang="en-US" altLang="zh-CN" sz="2000" dirty="0"/>
                <a:t>Hamiltonians with up and down spins with </a:t>
              </a:r>
              <a:r>
                <a:rPr lang="en-US" altLang="zh-CN" sz="2000" dirty="0" err="1"/>
                <a:t>Chern</a:t>
              </a:r>
              <a:r>
                <a:rPr lang="en-US" altLang="zh-CN" sz="2000" dirty="0"/>
                <a:t> number </a:t>
              </a:r>
            </a:p>
          </p:txBody>
        </p:sp>
        <p:graphicFrame>
          <p:nvGraphicFramePr>
            <p:cNvPr id="49165" name="Object 13"/>
            <p:cNvGraphicFramePr>
              <a:graphicFrameLocks noChangeAspect="1"/>
            </p:cNvGraphicFramePr>
            <p:nvPr/>
          </p:nvGraphicFramePr>
          <p:xfrm>
            <a:off x="4075" y="3119"/>
            <a:ext cx="197" cy="253"/>
          </p:xfrm>
          <a:graphic>
            <a:graphicData uri="http://schemas.openxmlformats.org/presentationml/2006/ole">
              <p:oleObj spid="_x0000_s883841" name="公式" r:id="rId7" imgW="177646" imgH="228402" progId="Equation.3">
                <p:embed/>
              </p:oleObj>
            </a:graphicData>
          </a:graphic>
        </p:graphicFrame>
        <p:graphicFrame>
          <p:nvGraphicFramePr>
            <p:cNvPr id="49166" name="Object 14"/>
            <p:cNvGraphicFramePr>
              <a:graphicFrameLocks noChangeAspect="1"/>
            </p:cNvGraphicFramePr>
            <p:nvPr/>
          </p:nvGraphicFramePr>
          <p:xfrm>
            <a:off x="4296" y="3119"/>
            <a:ext cx="197" cy="253"/>
          </p:xfrm>
          <a:graphic>
            <a:graphicData uri="http://schemas.openxmlformats.org/presentationml/2006/ole">
              <p:oleObj spid="_x0000_s883842" name="公式" r:id="rId8" imgW="177646" imgH="228402" progId="Equation.3">
                <p:embed/>
              </p:oleObj>
            </a:graphicData>
          </a:graphic>
        </p:graphicFrame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485797" y="5929330"/>
            <a:ext cx="7229475" cy="512762"/>
            <a:chOff x="340" y="3401"/>
            <a:chExt cx="4554" cy="323"/>
          </a:xfrm>
        </p:grpSpPr>
        <p:sp>
          <p:nvSpPr>
            <p:cNvPr id="49158" name="TextBox 9"/>
            <p:cNvSpPr txBox="1">
              <a:spLocks noChangeArrowheads="1"/>
            </p:cNvSpPr>
            <p:nvPr/>
          </p:nvSpPr>
          <p:spPr bwMode="auto">
            <a:xfrm>
              <a:off x="340" y="3430"/>
              <a:ext cx="24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200">
                  <a:solidFill>
                    <a:srgbClr val="FF0000"/>
                  </a:solidFill>
                  <a:latin typeface="Tahoma" pitchFamily="34" charset="0"/>
                </a:rPr>
                <a:t>Z</a:t>
              </a:r>
              <a:r>
                <a:rPr lang="en-US" altLang="zh-CN" sz="2200" baseline="-25000">
                  <a:solidFill>
                    <a:srgbClr val="FF0000"/>
                  </a:solidFill>
                  <a:latin typeface="Tahoma" pitchFamily="34" charset="0"/>
                </a:rPr>
                <a:t>2</a:t>
              </a:r>
              <a:r>
                <a:rPr lang="en-US" altLang="zh-CN" sz="2200">
                  <a:latin typeface="Tahoma" pitchFamily="34" charset="0"/>
                </a:rPr>
                <a:t> </a:t>
              </a:r>
              <a:r>
                <a:rPr lang="en-US" altLang="zh-CN" sz="2200">
                  <a:solidFill>
                    <a:srgbClr val="FF0000"/>
                  </a:solidFill>
                  <a:latin typeface="Tahoma" pitchFamily="34" charset="0"/>
                </a:rPr>
                <a:t>topological invariant</a:t>
              </a:r>
              <a:endParaRPr lang="en-US" altLang="zh-CN" sz="2200">
                <a:solidFill>
                  <a:srgbClr val="FF0000"/>
                </a:solidFill>
              </a:endParaRPr>
            </a:p>
          </p:txBody>
        </p:sp>
        <p:graphicFrame>
          <p:nvGraphicFramePr>
            <p:cNvPr id="49167" name="Object 15"/>
            <p:cNvGraphicFramePr>
              <a:graphicFrameLocks noChangeAspect="1"/>
            </p:cNvGraphicFramePr>
            <p:nvPr/>
          </p:nvGraphicFramePr>
          <p:xfrm>
            <a:off x="2246" y="3422"/>
            <a:ext cx="1088" cy="302"/>
          </p:xfrm>
          <a:graphic>
            <a:graphicData uri="http://schemas.openxmlformats.org/presentationml/2006/ole">
              <p:oleObj spid="_x0000_s883843" name="公式" r:id="rId9" imgW="825500" imgH="228600" progId="Equation.3">
                <p:embed/>
              </p:oleObj>
            </a:graphicData>
          </a:graphic>
        </p:graphicFrame>
        <p:graphicFrame>
          <p:nvGraphicFramePr>
            <p:cNvPr id="49168" name="Object 16"/>
            <p:cNvGraphicFramePr>
              <a:graphicFrameLocks noChangeAspect="1"/>
            </p:cNvGraphicFramePr>
            <p:nvPr/>
          </p:nvGraphicFramePr>
          <p:xfrm>
            <a:off x="3523" y="3401"/>
            <a:ext cx="1371" cy="301"/>
          </p:xfrm>
          <a:graphic>
            <a:graphicData uri="http://schemas.openxmlformats.org/presentationml/2006/ole">
              <p:oleObj spid="_x0000_s883844" name="公式" r:id="rId10" imgW="1040948" imgH="228501" progId="Equation.3">
                <p:embed/>
              </p:oleObj>
            </a:graphicData>
          </a:graphic>
        </p:graphicFrame>
      </p:grpSp>
      <p:graphicFrame>
        <p:nvGraphicFramePr>
          <p:cNvPr id="4917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52228580"/>
              </p:ext>
            </p:extLst>
          </p:nvPr>
        </p:nvGraphicFramePr>
        <p:xfrm>
          <a:off x="3500430" y="5358101"/>
          <a:ext cx="2097088" cy="477838"/>
        </p:xfrm>
        <a:graphic>
          <a:graphicData uri="http://schemas.openxmlformats.org/presentationml/2006/ole">
            <p:oleObj spid="_x0000_s883845" name="公式" r:id="rId11" imgW="1002865" imgH="228501" progId="Equation.3">
              <p:embed/>
            </p:oleObj>
          </a:graphicData>
        </a:graphic>
      </p:graphicFrame>
      <p:cxnSp>
        <p:nvCxnSpPr>
          <p:cNvPr id="21" name="直接连接符 20"/>
          <p:cNvCxnSpPr/>
          <p:nvPr/>
        </p:nvCxnSpPr>
        <p:spPr>
          <a:xfrm>
            <a:off x="0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131840" y="3886340"/>
            <a:ext cx="2925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ew </a:t>
            </a:r>
            <a:r>
              <a:rPr lang="en-US" altLang="zh-CN" sz="2400" b="1" dirty="0">
                <a:solidFill>
                  <a:srgbClr val="FF0000"/>
                </a:solidFill>
              </a:rPr>
              <a:t>topological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class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428728" y="0"/>
            <a:ext cx="6572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/>
              <a:t>      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Quantum spin liquid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337919" y="3153390"/>
            <a:ext cx="8607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QSL: state of matter, with local magnetic moments, but do not show any ordering </a:t>
            </a:r>
          </a:p>
          <a:p>
            <a:r>
              <a:rPr lang="en-US" altLang="zh-CN" sz="2000" dirty="0"/>
              <a:t>         despite comparable strong AF interactions </a:t>
            </a:r>
          </a:p>
        </p:txBody>
      </p:sp>
      <p:pic>
        <p:nvPicPr>
          <p:cNvPr id="19462" name="图片 19" descr="未命名.bmp"/>
          <p:cNvPicPr>
            <a:picLocks noChangeAspect="1"/>
          </p:cNvPicPr>
          <p:nvPr/>
        </p:nvPicPr>
        <p:blipFill>
          <a:blip r:embed="rId2" cstate="print"/>
          <a:srcRect l="31216" t="39244" r="24054" b="32216"/>
          <a:stretch>
            <a:fillRect/>
          </a:stretch>
        </p:blipFill>
        <p:spPr bwMode="auto">
          <a:xfrm>
            <a:off x="5046481" y="773096"/>
            <a:ext cx="352107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Box 20"/>
          <p:cNvSpPr txBox="1">
            <a:spLocks noChangeArrowheads="1"/>
          </p:cNvSpPr>
          <p:nvPr/>
        </p:nvSpPr>
        <p:spPr bwMode="auto">
          <a:xfrm>
            <a:off x="323528" y="1208550"/>
            <a:ext cx="4714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/>
              <a:t>Sometimes,  a little frustration can make </a:t>
            </a:r>
          </a:p>
          <a:p>
            <a:r>
              <a:rPr lang="en-US" altLang="zh-CN" sz="2000" dirty="0"/>
              <a:t>life interesting. This is also true in physics</a:t>
            </a:r>
            <a:endParaRPr lang="zh-CN" altLang="en-US" sz="2000" dirty="0"/>
          </a:p>
        </p:txBody>
      </p:sp>
      <p:pic>
        <p:nvPicPr>
          <p:cNvPr id="19464" name="Picture 3"/>
          <p:cNvPicPr>
            <a:picLocks noChangeAspect="1" noChangeArrowheads="1"/>
          </p:cNvPicPr>
          <p:nvPr/>
        </p:nvPicPr>
        <p:blipFill>
          <a:blip r:embed="rId3" cstate="print"/>
          <a:srcRect l="4041" t="70744" r="46878"/>
          <a:stretch>
            <a:fillRect/>
          </a:stretch>
        </p:blipFill>
        <p:spPr bwMode="auto">
          <a:xfrm>
            <a:off x="4281657" y="4007573"/>
            <a:ext cx="349726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3"/>
          <p:cNvPicPr>
            <a:picLocks noChangeAspect="1" noChangeArrowheads="1"/>
          </p:cNvPicPr>
          <p:nvPr/>
        </p:nvPicPr>
        <p:blipFill>
          <a:blip r:embed="rId3" cstate="print"/>
          <a:srcRect l="3114" t="37473" r="48323" b="35950"/>
          <a:stretch>
            <a:fillRect/>
          </a:stretch>
        </p:blipFill>
        <p:spPr bwMode="auto">
          <a:xfrm>
            <a:off x="539552" y="3929066"/>
            <a:ext cx="379571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图片 24" descr="未命名.bmp"/>
          <p:cNvPicPr>
            <a:picLocks noChangeAspect="1"/>
          </p:cNvPicPr>
          <p:nvPr/>
        </p:nvPicPr>
        <p:blipFill>
          <a:blip r:embed="rId4" cstate="print"/>
          <a:srcRect l="22162" r="45946" b="84920"/>
          <a:stretch>
            <a:fillRect/>
          </a:stretch>
        </p:blipFill>
        <p:spPr bwMode="auto">
          <a:xfrm>
            <a:off x="456373" y="5143512"/>
            <a:ext cx="38481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TextBox 11"/>
          <p:cNvSpPr txBox="1">
            <a:spLocks noChangeArrowheads="1"/>
          </p:cNvSpPr>
          <p:nvPr/>
        </p:nvSpPr>
        <p:spPr bwMode="auto">
          <a:xfrm>
            <a:off x="1835696" y="776750"/>
            <a:ext cx="1535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Frustration</a:t>
            </a:r>
            <a:endParaRPr lang="zh-CN" altLang="en-US" dirty="0"/>
          </a:p>
        </p:txBody>
      </p:sp>
      <p:sp>
        <p:nvSpPr>
          <p:cNvPr id="19469" name="TextBox 12"/>
          <p:cNvSpPr txBox="1">
            <a:spLocks noChangeArrowheads="1"/>
          </p:cNvSpPr>
          <p:nvPr/>
        </p:nvSpPr>
        <p:spPr bwMode="auto">
          <a:xfrm>
            <a:off x="971600" y="2554040"/>
            <a:ext cx="6383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Due to the frustration, it is hard to form AF long-range order</a:t>
            </a:r>
            <a:endParaRPr lang="zh-CN" alt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846950" y="5357861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6687" y="6143644"/>
            <a:ext cx="83915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The transition of paramagnetic phase to spin liquid phase can not be described</a:t>
            </a:r>
          </a:p>
          <a:p>
            <a:r>
              <a:rPr lang="en-US" altLang="zh-CN" sz="2000" dirty="0" smtClean="0"/>
              <a:t>by Landau theory of phase transition </a:t>
            </a:r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29424088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428625" y="987425"/>
            <a:ext cx="54308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  <a:buFont typeface="Wingdings" pitchFamily="2" charset="2"/>
              <a:buChar char="Ø"/>
            </a:pPr>
            <a:r>
              <a:rPr lang="en-US" altLang="zh-CN" sz="2000"/>
              <a:t> </a:t>
            </a:r>
            <a:r>
              <a:rPr lang="en-US" altLang="zh-CN" sz="2800"/>
              <a:t>The conventional quantum phases </a:t>
            </a:r>
          </a:p>
          <a:p>
            <a:pPr>
              <a:lnSpc>
                <a:spcPts val="2800"/>
              </a:lnSpc>
            </a:pPr>
            <a:r>
              <a:rPr lang="en-US" altLang="zh-CN" sz="2000"/>
              <a:t>     </a:t>
            </a:r>
            <a:r>
              <a:rPr lang="en-US" altLang="zh-CN">
                <a:solidFill>
                  <a:srgbClr val="FF0000"/>
                </a:solidFill>
              </a:rPr>
              <a:t>Metal phase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285852" y="71414"/>
            <a:ext cx="6572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/>
              <a:t>               </a:t>
            </a:r>
            <a:r>
              <a:rPr lang="en-US" altLang="zh-CN" sz="3200" b="1" dirty="0" smtClean="0"/>
              <a:t>Some Quantum </a:t>
            </a:r>
            <a:r>
              <a:rPr lang="en-US" altLang="zh-CN" sz="3200" b="1" dirty="0"/>
              <a:t>phases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836738"/>
            <a:ext cx="3214687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854200"/>
            <a:ext cx="3214688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572000" y="1323975"/>
            <a:ext cx="1985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Band insulator</a:t>
            </a:r>
            <a:endParaRPr lang="zh-CN" altLang="en-US"/>
          </a:p>
        </p:txBody>
      </p:sp>
      <p:pic>
        <p:nvPicPr>
          <p:cNvPr id="21512" name="图片 19" descr="未命名.bmp"/>
          <p:cNvPicPr>
            <a:picLocks noChangeAspect="1"/>
          </p:cNvPicPr>
          <p:nvPr/>
        </p:nvPicPr>
        <p:blipFill>
          <a:blip r:embed="rId4"/>
          <a:srcRect l="31216" t="39244" r="49725" b="32216"/>
          <a:stretch>
            <a:fillRect/>
          </a:stretch>
        </p:blipFill>
        <p:spPr bwMode="auto">
          <a:xfrm>
            <a:off x="5014913" y="4572000"/>
            <a:ext cx="22717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矩形 12"/>
          <p:cNvSpPr>
            <a:spLocks noChangeArrowheads="1"/>
          </p:cNvSpPr>
          <p:nvPr/>
        </p:nvSpPr>
        <p:spPr bwMode="auto">
          <a:xfrm>
            <a:off x="4643438" y="4143375"/>
            <a:ext cx="2678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Antiferromagnetism</a:t>
            </a:r>
            <a:endParaRPr lang="zh-CN" altLang="en-US"/>
          </a:p>
        </p:txBody>
      </p:sp>
      <p:pic>
        <p:nvPicPr>
          <p:cNvPr id="10" name="图片 9" descr="未命名.bmp"/>
          <p:cNvPicPr>
            <a:picLocks noChangeAspect="1"/>
          </p:cNvPicPr>
          <p:nvPr/>
        </p:nvPicPr>
        <p:blipFill>
          <a:blip r:embed="rId5"/>
          <a:srcRect l="36719" t="35001" r="44531" b="35001"/>
          <a:stretch>
            <a:fillRect/>
          </a:stretch>
        </p:blipFill>
        <p:spPr bwMode="auto">
          <a:xfrm>
            <a:off x="1428750" y="45720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2"/>
          <p:cNvSpPr>
            <a:spLocks noChangeArrowheads="1"/>
          </p:cNvSpPr>
          <p:nvPr/>
        </p:nvSpPr>
        <p:spPr bwMode="auto">
          <a:xfrm>
            <a:off x="1370013" y="4143375"/>
            <a:ext cx="2130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ferromagnetism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-32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513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428728" y="0"/>
            <a:ext cx="6572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/>
              <a:t>      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RVB spin liquid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764704"/>
            <a:ext cx="2948766" cy="26972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08920"/>
            <a:ext cx="5040560" cy="16147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r="5063"/>
          <a:stretch/>
        </p:blipFill>
        <p:spPr>
          <a:xfrm>
            <a:off x="251520" y="764704"/>
            <a:ext cx="5400600" cy="10378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7544" y="1853507"/>
            <a:ext cx="3452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Disrupt the AFM into spin liquid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67544" y="2208769"/>
            <a:ext cx="3402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Dope spin liquid to the SC state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184" y="4149080"/>
            <a:ext cx="2454932" cy="249289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536" y="4653136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RVB spin liquid:</a:t>
            </a:r>
          </a:p>
          <a:p>
            <a:r>
              <a:rPr lang="en-US" altLang="zh-CN" dirty="0" smtClean="0"/>
              <a:t>Equal-weight superposition of NN singlet coverings</a:t>
            </a:r>
          </a:p>
          <a:p>
            <a:r>
              <a:rPr lang="en-US" altLang="zh-CN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P. </a:t>
            </a:r>
            <a:r>
              <a:rPr lang="en-US" altLang="zh-CN" sz="1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Fazekas</a:t>
            </a:r>
            <a:r>
              <a:rPr lang="en-US" altLang="zh-CN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P.W. Anderson, Phil. Mag. 30, 423 (1974)</a:t>
            </a:r>
            <a:endParaRPr lang="zh-CN" altLang="en-US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04096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40" name="Text Box 4"/>
          <p:cNvSpPr txBox="1">
            <a:spLocks noChangeArrowheads="1"/>
          </p:cNvSpPr>
          <p:nvPr/>
        </p:nvSpPr>
        <p:spPr bwMode="auto">
          <a:xfrm>
            <a:off x="1500166" y="71414"/>
            <a:ext cx="66936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Slave-boson mean-field approach to the t-J model</a:t>
            </a:r>
          </a:p>
        </p:txBody>
      </p:sp>
      <p:graphicFrame>
        <p:nvGraphicFramePr>
          <p:cNvPr id="705541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901203" name="公式" r:id="rId3" imgW="114151" imgH="215619" progId="Equation.3">
              <p:embed/>
            </p:oleObj>
          </a:graphicData>
        </a:graphic>
      </p:graphicFrame>
      <p:sp>
        <p:nvSpPr>
          <p:cNvPr id="705542" name="Text Box 6"/>
          <p:cNvSpPr txBox="1">
            <a:spLocks noChangeArrowheads="1"/>
          </p:cNvSpPr>
          <p:nvPr/>
        </p:nvSpPr>
        <p:spPr bwMode="auto">
          <a:xfrm>
            <a:off x="458788" y="714356"/>
            <a:ext cx="8413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With doping, the essential physics in </a:t>
            </a:r>
            <a:r>
              <a:rPr lang="en-US" altLang="zh-CN" dirty="0" err="1"/>
              <a:t>CuO</a:t>
            </a:r>
            <a:r>
              <a:rPr lang="en-US" altLang="zh-CN" dirty="0"/>
              <a:t> plane can be captured by the t-J model</a:t>
            </a:r>
          </a:p>
        </p:txBody>
      </p:sp>
      <p:graphicFrame>
        <p:nvGraphicFramePr>
          <p:cNvPr id="705543" name="Object 7"/>
          <p:cNvGraphicFramePr>
            <a:graphicFrameLocks noChangeAspect="1"/>
          </p:cNvGraphicFramePr>
          <p:nvPr/>
        </p:nvGraphicFramePr>
        <p:xfrm>
          <a:off x="1000100" y="1214422"/>
          <a:ext cx="5500726" cy="802687"/>
        </p:xfrm>
        <a:graphic>
          <a:graphicData uri="http://schemas.openxmlformats.org/presentationml/2006/ole">
            <p:oleObj spid="_x0000_s901204" name="公式" r:id="rId4" imgW="2959100" imgH="431800" progId="Equation.3">
              <p:embed/>
            </p:oleObj>
          </a:graphicData>
        </a:graphic>
      </p:graphicFrame>
      <p:graphicFrame>
        <p:nvGraphicFramePr>
          <p:cNvPr id="705544" name="Object 8"/>
          <p:cNvGraphicFramePr>
            <a:graphicFrameLocks noChangeAspect="1"/>
          </p:cNvGraphicFramePr>
          <p:nvPr/>
        </p:nvGraphicFramePr>
        <p:xfrm>
          <a:off x="2827338" y="3429000"/>
          <a:ext cx="1582771" cy="647700"/>
        </p:xfrm>
        <a:graphic>
          <a:graphicData uri="http://schemas.openxmlformats.org/presentationml/2006/ole">
            <p:oleObj spid="_x0000_s901205" name="公式" r:id="rId5" imgW="837836" imgH="342751" progId="Equation.3">
              <p:embed/>
            </p:oleObj>
          </a:graphicData>
        </a:graphic>
      </p:graphicFrame>
      <p:sp>
        <p:nvSpPr>
          <p:cNvPr id="705545" name="Text Box 9"/>
          <p:cNvSpPr txBox="1">
            <a:spLocks noChangeArrowheads="1"/>
          </p:cNvSpPr>
          <p:nvPr/>
        </p:nvSpPr>
        <p:spPr bwMode="auto">
          <a:xfrm>
            <a:off x="590550" y="2227263"/>
            <a:ext cx="145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or identically</a:t>
            </a:r>
          </a:p>
        </p:txBody>
      </p:sp>
      <p:graphicFrame>
        <p:nvGraphicFramePr>
          <p:cNvPr id="705546" name="Object 10"/>
          <p:cNvGraphicFramePr>
            <a:graphicFrameLocks noChangeAspect="1"/>
          </p:cNvGraphicFramePr>
          <p:nvPr/>
        </p:nvGraphicFramePr>
        <p:xfrm>
          <a:off x="942975" y="2595063"/>
          <a:ext cx="5486413" cy="800599"/>
        </p:xfrm>
        <a:graphic>
          <a:graphicData uri="http://schemas.openxmlformats.org/presentationml/2006/ole">
            <p:oleObj spid="_x0000_s901206" name="公式" r:id="rId6" imgW="2959100" imgH="431800" progId="Equation.3">
              <p:embed/>
            </p:oleObj>
          </a:graphicData>
        </a:graphic>
      </p:graphicFrame>
      <p:sp>
        <p:nvSpPr>
          <p:cNvPr id="705547" name="Text Box 11"/>
          <p:cNvSpPr txBox="1">
            <a:spLocks noChangeArrowheads="1"/>
          </p:cNvSpPr>
          <p:nvPr/>
        </p:nvSpPr>
        <p:spPr bwMode="auto">
          <a:xfrm>
            <a:off x="633413" y="3433763"/>
            <a:ext cx="213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With the constraint:</a:t>
            </a:r>
          </a:p>
        </p:txBody>
      </p:sp>
      <p:sp>
        <p:nvSpPr>
          <p:cNvPr id="705548" name="Text Box 12"/>
          <p:cNvSpPr txBox="1">
            <a:spLocks noChangeArrowheads="1"/>
          </p:cNvSpPr>
          <p:nvPr/>
        </p:nvSpPr>
        <p:spPr bwMode="auto">
          <a:xfrm>
            <a:off x="633413" y="4259263"/>
            <a:ext cx="247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Slave-boson approach</a:t>
            </a:r>
          </a:p>
        </p:txBody>
      </p:sp>
      <p:graphicFrame>
        <p:nvGraphicFramePr>
          <p:cNvPr id="705549" name="Object 13"/>
          <p:cNvGraphicFramePr>
            <a:graphicFrameLocks noChangeAspect="1"/>
          </p:cNvGraphicFramePr>
          <p:nvPr/>
        </p:nvGraphicFramePr>
        <p:xfrm>
          <a:off x="3214678" y="4572008"/>
          <a:ext cx="1385888" cy="487362"/>
        </p:xfrm>
        <a:graphic>
          <a:graphicData uri="http://schemas.openxmlformats.org/presentationml/2006/ole">
            <p:oleObj spid="_x0000_s901207" name="公式" r:id="rId7" imgW="685800" imgH="241300" progId="Equation.3">
              <p:embed/>
            </p:oleObj>
          </a:graphicData>
        </a:graphic>
      </p:graphicFrame>
      <p:sp>
        <p:nvSpPr>
          <p:cNvPr id="705551" name="Text Box 15"/>
          <p:cNvSpPr txBox="1">
            <a:spLocks noChangeArrowheads="1"/>
          </p:cNvSpPr>
          <p:nvPr/>
        </p:nvSpPr>
        <p:spPr bwMode="auto">
          <a:xfrm>
            <a:off x="752475" y="5202238"/>
            <a:ext cx="71302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b is a </a:t>
            </a:r>
            <a:r>
              <a:rPr lang="en-US" altLang="zh-CN" dirty="0" err="1"/>
              <a:t>bosonic</a:t>
            </a:r>
            <a:r>
              <a:rPr lang="en-US" altLang="zh-CN" dirty="0"/>
              <a:t> operator which describes the empty state </a:t>
            </a:r>
            <a:r>
              <a:rPr lang="en-US" altLang="zh-CN" dirty="0" smtClean="0"/>
              <a:t>           </a:t>
            </a:r>
            <a:r>
              <a:rPr lang="en-US" altLang="zh-CN" dirty="0"/>
              <a:t>denotes the</a:t>
            </a:r>
          </a:p>
          <a:p>
            <a:r>
              <a:rPr lang="en-US" altLang="zh-CN" dirty="0"/>
              <a:t>hole number relative to half-filling -&gt;</a:t>
            </a:r>
            <a:r>
              <a:rPr lang="en-US" altLang="zh-CN" dirty="0" err="1"/>
              <a:t>holon</a:t>
            </a:r>
            <a:endParaRPr lang="en-US" altLang="zh-CN" dirty="0"/>
          </a:p>
        </p:txBody>
      </p:sp>
      <p:graphicFrame>
        <p:nvGraphicFramePr>
          <p:cNvPr id="705552" name="Object 16"/>
          <p:cNvGraphicFramePr>
            <a:graphicFrameLocks noChangeAspect="1"/>
          </p:cNvGraphicFramePr>
          <p:nvPr/>
        </p:nvGraphicFramePr>
        <p:xfrm>
          <a:off x="6109536" y="5187950"/>
          <a:ext cx="504825" cy="404813"/>
        </p:xfrm>
        <a:graphic>
          <a:graphicData uri="http://schemas.openxmlformats.org/presentationml/2006/ole">
            <p:oleObj spid="_x0000_s901208" name="公式" r:id="rId8" imgW="253780" imgH="203024" progId="Equation.3">
              <p:embed/>
            </p:oleObj>
          </a:graphicData>
        </a:graphic>
      </p:graphicFrame>
      <p:sp>
        <p:nvSpPr>
          <p:cNvPr id="705553" name="Text Box 17"/>
          <p:cNvSpPr txBox="1">
            <a:spLocks noChangeArrowheads="1"/>
          </p:cNvSpPr>
          <p:nvPr/>
        </p:nvSpPr>
        <p:spPr bwMode="auto">
          <a:xfrm>
            <a:off x="5988050" y="41290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05554" name="Text Box 18"/>
          <p:cNvSpPr txBox="1">
            <a:spLocks noChangeArrowheads="1"/>
          </p:cNvSpPr>
          <p:nvPr/>
        </p:nvSpPr>
        <p:spPr bwMode="auto">
          <a:xfrm>
            <a:off x="835025" y="5872163"/>
            <a:ext cx="62479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     </a:t>
            </a:r>
            <a:r>
              <a:rPr lang="en-US" altLang="zh-CN" dirty="0" smtClean="0"/>
              <a:t> is </a:t>
            </a:r>
            <a:r>
              <a:rPr lang="en-US" altLang="zh-CN" dirty="0"/>
              <a:t>a </a:t>
            </a:r>
            <a:r>
              <a:rPr lang="en-US" altLang="zh-CN" dirty="0" err="1"/>
              <a:t>fermionic</a:t>
            </a:r>
            <a:r>
              <a:rPr lang="en-US" altLang="zh-CN" dirty="0"/>
              <a:t> operator which describes the spin state -</a:t>
            </a:r>
            <a:r>
              <a:rPr lang="en-US" altLang="zh-CN" dirty="0" err="1"/>
              <a:t>spinon</a:t>
            </a:r>
            <a:endParaRPr lang="en-US" altLang="zh-CN" dirty="0"/>
          </a:p>
        </p:txBody>
      </p:sp>
      <p:graphicFrame>
        <p:nvGraphicFramePr>
          <p:cNvPr id="705555" name="Object 19"/>
          <p:cNvGraphicFramePr>
            <a:graphicFrameLocks noChangeAspect="1"/>
          </p:cNvGraphicFramePr>
          <p:nvPr/>
        </p:nvGraphicFramePr>
        <p:xfrm>
          <a:off x="839788" y="5868988"/>
          <a:ext cx="371475" cy="393700"/>
        </p:xfrm>
        <a:graphic>
          <a:graphicData uri="http://schemas.openxmlformats.org/presentationml/2006/ole">
            <p:oleObj spid="_x0000_s901209" name="公式" r:id="rId9" imgW="215806" imgH="228501" progId="Equation.3">
              <p:embed/>
            </p:oleObj>
          </a:graphicData>
        </a:graphic>
      </p:graphicFrame>
      <p:cxnSp>
        <p:nvCxnSpPr>
          <p:cNvPr id="18" name="直接连接符 17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901130" name="Object 10"/>
          <p:cNvGraphicFramePr>
            <a:graphicFrameLocks noChangeAspect="1"/>
          </p:cNvGraphicFramePr>
          <p:nvPr/>
        </p:nvGraphicFramePr>
        <p:xfrm>
          <a:off x="6935024" y="1359600"/>
          <a:ext cx="2032000" cy="482600"/>
        </p:xfrm>
        <a:graphic>
          <a:graphicData uri="http://schemas.openxmlformats.org/presentationml/2006/ole">
            <p:oleObj spid="_x0000_s901210" name="Equation" r:id="rId10" imgW="1016000" imgH="2413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6908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4" name="Text Box 4"/>
          <p:cNvSpPr txBox="1">
            <a:spLocks noChangeArrowheads="1"/>
          </p:cNvSpPr>
          <p:nvPr/>
        </p:nvSpPr>
        <p:spPr bwMode="auto">
          <a:xfrm>
            <a:off x="443785" y="663102"/>
            <a:ext cx="36519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The constraint is transformed into</a:t>
            </a:r>
          </a:p>
        </p:txBody>
      </p:sp>
      <p:graphicFrame>
        <p:nvGraphicFramePr>
          <p:cNvPr id="706565" name="Object 5"/>
          <p:cNvGraphicFramePr>
            <a:graphicFrameLocks noChangeAspect="1"/>
          </p:cNvGraphicFramePr>
          <p:nvPr/>
        </p:nvGraphicFramePr>
        <p:xfrm>
          <a:off x="2733675" y="1068375"/>
          <a:ext cx="2224088" cy="646113"/>
        </p:xfrm>
        <a:graphic>
          <a:graphicData uri="http://schemas.openxmlformats.org/presentationml/2006/ole">
            <p:oleObj spid="_x0000_s902227" name="公式" r:id="rId3" imgW="1180588" imgH="342751" progId="Equation.3">
              <p:embed/>
            </p:oleObj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00166" y="71414"/>
            <a:ext cx="66936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Slave-boson mean-field approach to the t-J model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902148" name="Object 4"/>
          <p:cNvGraphicFramePr>
            <a:graphicFrameLocks noChangeAspect="1"/>
          </p:cNvGraphicFramePr>
          <p:nvPr/>
        </p:nvGraphicFramePr>
        <p:xfrm>
          <a:off x="1857356" y="2000240"/>
          <a:ext cx="5770562" cy="1481137"/>
        </p:xfrm>
        <a:graphic>
          <a:graphicData uri="http://schemas.openxmlformats.org/presentationml/2006/ole">
            <p:oleObj spid="_x0000_s902228" name="Equation" r:id="rId4" imgW="3111500" imgH="800100" progId="Equation.3">
              <p:embed/>
            </p:oleObj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71472" y="1785926"/>
            <a:ext cx="16905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Then, we have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02149" name="Object 5"/>
          <p:cNvGraphicFramePr>
            <a:graphicFrameLocks noChangeAspect="1"/>
          </p:cNvGraphicFramePr>
          <p:nvPr/>
        </p:nvGraphicFramePr>
        <p:xfrm>
          <a:off x="1354127" y="3508380"/>
          <a:ext cx="1717675" cy="635000"/>
        </p:xfrm>
        <a:graphic>
          <a:graphicData uri="http://schemas.openxmlformats.org/presentationml/2006/ole">
            <p:oleObj spid="_x0000_s902229" name="Equation" r:id="rId5" imgW="926698" imgH="342751" progId="Equation.3">
              <p:embed/>
            </p:oleObj>
          </a:graphicData>
        </a:graphic>
      </p:graphicFrame>
      <p:graphicFrame>
        <p:nvGraphicFramePr>
          <p:cNvPr id="902150" name="Object 6"/>
          <p:cNvGraphicFramePr>
            <a:graphicFrameLocks noChangeAspect="1"/>
          </p:cNvGraphicFramePr>
          <p:nvPr/>
        </p:nvGraphicFramePr>
        <p:xfrm>
          <a:off x="3714744" y="3579817"/>
          <a:ext cx="2284413" cy="492125"/>
        </p:xfrm>
        <a:graphic>
          <a:graphicData uri="http://schemas.openxmlformats.org/presentationml/2006/ole">
            <p:oleObj spid="_x0000_s902230" name="Equation" r:id="rId6" imgW="1231366" imgH="266584" progId="Equation.3">
              <p:embed/>
            </p:oleObj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71472" y="4214818"/>
            <a:ext cx="21595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Mean-field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antasz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02151" name="Object 7"/>
          <p:cNvGraphicFramePr>
            <a:graphicFrameLocks noChangeAspect="1"/>
          </p:cNvGraphicFramePr>
          <p:nvPr/>
        </p:nvGraphicFramePr>
        <p:xfrm>
          <a:off x="2797175" y="4214813"/>
          <a:ext cx="1341438" cy="446087"/>
        </p:xfrm>
        <a:graphic>
          <a:graphicData uri="http://schemas.openxmlformats.org/presentationml/2006/ole">
            <p:oleObj spid="_x0000_s902231" name="Equation" r:id="rId7" imgW="723586" imgH="241195" progId="Equation.3">
              <p:embed/>
            </p:oleObj>
          </a:graphicData>
        </a:graphic>
      </p:graphicFrame>
      <p:graphicFrame>
        <p:nvGraphicFramePr>
          <p:cNvPr id="902152" name="Object 8"/>
          <p:cNvGraphicFramePr>
            <a:graphicFrameLocks noChangeAspect="1"/>
          </p:cNvGraphicFramePr>
          <p:nvPr/>
        </p:nvGraphicFramePr>
        <p:xfrm>
          <a:off x="2857488" y="4643446"/>
          <a:ext cx="1365250" cy="446088"/>
        </p:xfrm>
        <a:graphic>
          <a:graphicData uri="http://schemas.openxmlformats.org/presentationml/2006/ole">
            <p:oleObj spid="_x0000_s902232" name="Equation" r:id="rId8" imgW="736600" imgH="241300" progId="Equation.3">
              <p:embed/>
            </p:oleObj>
          </a:graphicData>
        </a:graphic>
      </p:graphicFrame>
      <p:graphicFrame>
        <p:nvGraphicFramePr>
          <p:cNvPr id="902153" name="Object 9"/>
          <p:cNvGraphicFramePr>
            <a:graphicFrameLocks noChangeAspect="1"/>
          </p:cNvGraphicFramePr>
          <p:nvPr/>
        </p:nvGraphicFramePr>
        <p:xfrm>
          <a:off x="2851149" y="5072074"/>
          <a:ext cx="1506537" cy="469900"/>
        </p:xfrm>
        <a:graphic>
          <a:graphicData uri="http://schemas.openxmlformats.org/presentationml/2006/ole">
            <p:oleObj spid="_x0000_s902233" name="Equation" r:id="rId9" imgW="812447" imgH="253890" progId="Equation.3">
              <p:embed/>
            </p:oleObj>
          </a:graphicData>
        </a:graphic>
      </p:graphicFrame>
      <p:graphicFrame>
        <p:nvGraphicFramePr>
          <p:cNvPr id="902154" name="Object 10"/>
          <p:cNvGraphicFramePr>
            <a:graphicFrameLocks noChangeAspect="1"/>
          </p:cNvGraphicFramePr>
          <p:nvPr/>
        </p:nvGraphicFramePr>
        <p:xfrm>
          <a:off x="3428992" y="5786454"/>
          <a:ext cx="1860550" cy="446088"/>
        </p:xfrm>
        <a:graphic>
          <a:graphicData uri="http://schemas.openxmlformats.org/presentationml/2006/ole">
            <p:oleObj spid="_x0000_s902234" name="Equation" r:id="rId10" imgW="1002865" imgH="241195" progId="Equation.3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4572000" y="464344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singlet pairing of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(RVB)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3438" y="5072074"/>
            <a:ext cx="19495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hopping of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holon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942" y="4214818"/>
            <a:ext cx="36795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hopping of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(uniform RVB)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1675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84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214422"/>
            <a:ext cx="44481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00166" y="71414"/>
            <a:ext cx="66936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Slave-boson mean-field approach to the t-J model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500298" y="714356"/>
            <a:ext cx="4467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Slave-boson mean-field  phase diagram</a:t>
            </a:r>
            <a:endParaRPr lang="zh-CN" altLang="en-US" sz="20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357950" y="2643182"/>
          <a:ext cx="857256" cy="471490"/>
        </p:xfrm>
        <a:graphic>
          <a:graphicData uri="http://schemas.openxmlformats.org/presentationml/2006/ole">
            <p:oleObj spid="_x0000_s958498" name="Equation" r:id="rId4" imgW="431613" imgH="228501" progId="Equation.3">
              <p:embed/>
            </p:oleObj>
          </a:graphicData>
        </a:graphic>
      </p:graphicFrame>
      <p:graphicFrame>
        <p:nvGraphicFramePr>
          <p:cNvPr id="958469" name="Object 5"/>
          <p:cNvGraphicFramePr>
            <a:graphicFrameLocks noChangeAspect="1"/>
          </p:cNvGraphicFramePr>
          <p:nvPr/>
        </p:nvGraphicFramePr>
        <p:xfrm>
          <a:off x="6029325" y="2052638"/>
          <a:ext cx="1085850" cy="366712"/>
        </p:xfrm>
        <a:graphic>
          <a:graphicData uri="http://schemas.openxmlformats.org/presentationml/2006/ole">
            <p:oleObj spid="_x0000_s958499" name="Equation" r:id="rId5" imgW="545626" imgH="177646" progId="Equation.3">
              <p:embed/>
            </p:oleObj>
          </a:graphicData>
        </a:graphic>
      </p:graphicFrame>
      <p:graphicFrame>
        <p:nvGraphicFramePr>
          <p:cNvPr id="958470" name="Object 6"/>
          <p:cNvGraphicFramePr>
            <a:graphicFrameLocks noChangeAspect="1"/>
          </p:cNvGraphicFramePr>
          <p:nvPr/>
        </p:nvGraphicFramePr>
        <p:xfrm>
          <a:off x="4987925" y="3500438"/>
          <a:ext cx="882650" cy="471487"/>
        </p:xfrm>
        <a:graphic>
          <a:graphicData uri="http://schemas.openxmlformats.org/presentationml/2006/ole">
            <p:oleObj spid="_x0000_s958500" name="Equation" r:id="rId6" imgW="444307" imgH="228501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43042" y="4500570"/>
            <a:ext cx="6412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Phase I:  Fermi liquid                      Phase II: 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Pseudogap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Phase III: d-wave SC                       Phase IV: Stranger  metal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5357826"/>
            <a:ext cx="78774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prediction of </a:t>
            </a:r>
            <a:r>
              <a:rPr lang="en-US" altLang="zh-CN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pesudogap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difficulty when goes beyond the mean-field level</a:t>
            </a:r>
          </a:p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Gauge </a:t>
            </a:r>
            <a:r>
              <a:rPr lang="en-US" altLang="zh-CN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fluctu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…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584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1147748"/>
            <a:ext cx="44100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285984" y="0"/>
            <a:ext cx="4786313" cy="50004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err="1"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lang="en-US" altLang="zh-CN" sz="2400" b="1" dirty="0">
                <a:latin typeface="Times New Roman" pitchFamily="18" charset="0"/>
                <a:ea typeface="+mj-ea"/>
                <a:cs typeface="Times New Roman" pitchFamily="18" charset="0"/>
              </a:rPr>
              <a:t> model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642938"/>
            <a:ext cx="31146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714375"/>
            <a:ext cx="121443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3" y="1428750"/>
            <a:ext cx="47863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3429000"/>
            <a:ext cx="25717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3714750"/>
            <a:ext cx="3657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5"/>
          <p:cNvPicPr>
            <a:picLocks noChangeAspect="1" noChangeArrowheads="1"/>
          </p:cNvPicPr>
          <p:nvPr/>
        </p:nvPicPr>
        <p:blipFill>
          <a:blip r:embed="rId7" cstate="print"/>
          <a:srcRect r="68175"/>
          <a:stretch>
            <a:fillRect/>
          </a:stretch>
        </p:blipFill>
        <p:spPr bwMode="auto">
          <a:xfrm>
            <a:off x="4214813" y="4559970"/>
            <a:ext cx="2143125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3" y="5231482"/>
            <a:ext cx="1049337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7"/>
          <p:cNvPicPr>
            <a:picLocks noChangeAspect="1" noChangeArrowheads="1"/>
          </p:cNvPicPr>
          <p:nvPr/>
        </p:nvPicPr>
        <p:blipFill>
          <a:blip r:embed="rId9" cstate="print"/>
          <a:srcRect r="73613" b="-17654"/>
          <a:stretch>
            <a:fillRect/>
          </a:stretch>
        </p:blipFill>
        <p:spPr bwMode="auto">
          <a:xfrm>
            <a:off x="5311775" y="5231482"/>
            <a:ext cx="13319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"/>
          <p:cNvPicPr>
            <a:picLocks noChangeAspect="1" noChangeArrowheads="1"/>
          </p:cNvPicPr>
          <p:nvPr/>
        </p:nvPicPr>
        <p:blipFill>
          <a:blip r:embed="rId10" cstate="print"/>
          <a:srcRect l="36856"/>
          <a:stretch>
            <a:fillRect/>
          </a:stretch>
        </p:blipFill>
        <p:spPr bwMode="auto">
          <a:xfrm>
            <a:off x="500063" y="1285875"/>
            <a:ext cx="3500437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1" name="TextBox 12"/>
          <p:cNvSpPr txBox="1">
            <a:spLocks noChangeArrowheads="1"/>
          </p:cNvSpPr>
          <p:nvPr/>
        </p:nvSpPr>
        <p:spPr bwMode="auto">
          <a:xfrm>
            <a:off x="1500188" y="1000125"/>
            <a:ext cx="748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A 1/2 spin system defined in the honeycomb lattice with the interaction:</a:t>
            </a:r>
            <a:endParaRPr lang="zh-CN" altLang="en-US"/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3883025" y="3000375"/>
            <a:ext cx="46222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Its ground state can be solved exactly 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via the representation of the </a:t>
            </a:r>
            <a:r>
              <a:rPr lang="en-US" altLang="zh-CN" dirty="0" err="1">
                <a:solidFill>
                  <a:srgbClr val="FF0000"/>
                </a:solidFill>
              </a:rPr>
              <a:t>Majorana</a:t>
            </a:r>
            <a:r>
              <a:rPr lang="en-US" altLang="zh-CN" dirty="0">
                <a:solidFill>
                  <a:srgbClr val="FF0000"/>
                </a:solidFill>
              </a:rPr>
              <a:t> fermion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2543" name="Picture 5"/>
          <p:cNvPicPr>
            <a:picLocks noChangeAspect="1" noChangeArrowheads="1"/>
          </p:cNvPicPr>
          <p:nvPr/>
        </p:nvPicPr>
        <p:blipFill>
          <a:blip r:embed="rId7" cstate="print"/>
          <a:srcRect l="31825" t="-29424"/>
          <a:stretch>
            <a:fillRect/>
          </a:stretch>
        </p:blipFill>
        <p:spPr bwMode="auto">
          <a:xfrm>
            <a:off x="4214813" y="4802857"/>
            <a:ext cx="45910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5" name="TextBox 16"/>
          <p:cNvSpPr txBox="1">
            <a:spLocks noChangeArrowheads="1"/>
          </p:cNvSpPr>
          <p:nvPr/>
        </p:nvSpPr>
        <p:spPr bwMode="auto">
          <a:xfrm>
            <a:off x="3910610" y="3682871"/>
            <a:ext cx="46010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Its ground state is gapped or gapless spin liquid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226177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16632"/>
            <a:ext cx="8229600" cy="273513"/>
          </a:xfrm>
        </p:spPr>
        <p:txBody>
          <a:bodyPr>
            <a:normAutofit fontScale="90000"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Spin-orbit assisted Mott insulator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34" name="组合 1033"/>
          <p:cNvGrpSpPr/>
          <p:nvPr/>
        </p:nvGrpSpPr>
        <p:grpSpPr>
          <a:xfrm>
            <a:off x="5715091" y="1700808"/>
            <a:ext cx="2962672" cy="2288762"/>
            <a:chOff x="5770589" y="4077072"/>
            <a:chExt cx="3205978" cy="2432778"/>
          </a:xfrm>
        </p:grpSpPr>
        <p:grpSp>
          <p:nvGrpSpPr>
            <p:cNvPr id="50" name="组合 49"/>
            <p:cNvGrpSpPr/>
            <p:nvPr/>
          </p:nvGrpSpPr>
          <p:grpSpPr>
            <a:xfrm>
              <a:off x="6012160" y="4797152"/>
              <a:ext cx="576064" cy="499769"/>
              <a:chOff x="6012160" y="4797152"/>
              <a:chExt cx="576064" cy="499769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6012160" y="4797152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012160" y="4941168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012160" y="5059829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6012160" y="5169264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6012160" y="5296921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直接连接符 51"/>
            <p:cNvCxnSpPr/>
            <p:nvPr/>
          </p:nvCxnSpPr>
          <p:spPr>
            <a:xfrm flipV="1">
              <a:off x="6732240" y="4671901"/>
              <a:ext cx="288032" cy="269267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732240" y="4998535"/>
              <a:ext cx="288032" cy="298386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7190488" y="5334456"/>
              <a:ext cx="576064" cy="237092"/>
              <a:chOff x="6012160" y="5059829"/>
              <a:chExt cx="576064" cy="237092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6012160" y="5059829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6012160" y="5169264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6012160" y="5296921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5" name="组合 1024"/>
            <p:cNvGrpSpPr/>
            <p:nvPr/>
          </p:nvGrpSpPr>
          <p:grpSpPr>
            <a:xfrm>
              <a:off x="7190488" y="4564445"/>
              <a:ext cx="576064" cy="144016"/>
              <a:chOff x="7481992" y="4437112"/>
              <a:chExt cx="576064" cy="144016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7481992" y="4437112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7481992" y="4581128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8" name="组合 1027"/>
            <p:cNvGrpSpPr/>
            <p:nvPr/>
          </p:nvGrpSpPr>
          <p:grpSpPr>
            <a:xfrm>
              <a:off x="7782520" y="5163528"/>
              <a:ext cx="288032" cy="625020"/>
              <a:chOff x="6884640" y="4824301"/>
              <a:chExt cx="288032" cy="625020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6884640" y="4824301"/>
                <a:ext cx="288032" cy="269267"/>
              </a:xfrm>
              <a:prstGeom prst="line">
                <a:avLst/>
              </a:prstGeom>
              <a:ln w="15875"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6884640" y="5150935"/>
                <a:ext cx="288032" cy="298386"/>
              </a:xfrm>
              <a:prstGeom prst="line">
                <a:avLst/>
              </a:prstGeom>
              <a:ln w="19050"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>
              <a:off x="8100392" y="5716540"/>
              <a:ext cx="576064" cy="144016"/>
              <a:chOff x="7481992" y="4437112"/>
              <a:chExt cx="576064" cy="144016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7481992" y="4437112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7481992" y="4581128"/>
                <a:ext cx="576064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4" name="直接连接符 73"/>
            <p:cNvCxnSpPr/>
            <p:nvPr/>
          </p:nvCxnSpPr>
          <p:spPr>
            <a:xfrm>
              <a:off x="8100392" y="5085184"/>
              <a:ext cx="576064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1030" name="矩形 1029"/>
                <p:cNvSpPr/>
                <p:nvPr/>
              </p:nvSpPr>
              <p:spPr>
                <a:xfrm>
                  <a:off x="7190488" y="5613341"/>
                  <a:ext cx="546368" cy="3919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i="1">
                                <a:latin typeface="Cambria Math"/>
                              </a:rPr>
                              <m:t>𝑔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1030" name="矩形 10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90488" y="5613341"/>
                  <a:ext cx="546368" cy="391902"/>
                </a:xfrm>
                <a:prstGeom prst="rect">
                  <a:avLst/>
                </a:prstGeom>
                <a:blipFill rotWithShape="1">
                  <a:blip r:embed="rId2" cstate="print"/>
                  <a:stretch>
                    <a:fillRect b="-937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1031" name="矩形 1030"/>
                <p:cNvSpPr/>
                <p:nvPr/>
              </p:nvSpPr>
              <p:spPr>
                <a:xfrm>
                  <a:off x="7190488" y="4077072"/>
                  <a:ext cx="457818" cy="39190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/>
                              </a:rPr>
                              <m:t>𝑔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1031" name="矩形 10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90488" y="4077072"/>
                  <a:ext cx="457818" cy="391902"/>
                </a:xfrm>
                <a:prstGeom prst="rect">
                  <a:avLst/>
                </a:prstGeom>
                <a:blipFill rotWithShape="1">
                  <a:blip r:embed="rId3" cstate="print"/>
                  <a:stretch>
                    <a:fillRect b="-6250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33" name="直接箭头连接符 1032"/>
            <p:cNvCxnSpPr/>
            <p:nvPr/>
          </p:nvCxnSpPr>
          <p:spPr>
            <a:xfrm>
              <a:off x="7308304" y="4725144"/>
              <a:ext cx="0" cy="537304"/>
            </a:xfrm>
            <a:prstGeom prst="straightConnector1">
              <a:avLst/>
            </a:prstGeom>
            <a:ln w="1905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1" name="矩形 80"/>
                <p:cNvSpPr/>
                <p:nvPr/>
              </p:nvSpPr>
              <p:spPr>
                <a:xfrm>
                  <a:off x="5770589" y="5381721"/>
                  <a:ext cx="1255537" cy="3628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CN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1600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en-US" altLang="zh-CN" sz="1600" b="0" i="1" smtClean="0">
                            <a:latin typeface="Cambria Math"/>
                          </a:rPr>
                          <m:t>𝑜𝑟</m:t>
                        </m:r>
                        <m:r>
                          <a:rPr lang="en-US" altLang="zh-CN" sz="1600" b="0" i="1" smtClean="0">
                            <a:latin typeface="Cambria Math"/>
                          </a:rPr>
                          <m:t> 5</m:t>
                        </m:r>
                        <m:sSup>
                          <m:sSupPr>
                            <m:ctrlPr>
                              <a:rPr lang="en-US" altLang="zh-CN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1600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</m:oMath>
                    </m:oMathPara>
                  </a14:m>
                  <a:endParaRPr lang="zh-CN" alt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81" name="矩形 8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589" y="5381721"/>
                  <a:ext cx="1255537" cy="362856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2" name="直接箭头连接符 81"/>
            <p:cNvCxnSpPr/>
            <p:nvPr/>
          </p:nvCxnSpPr>
          <p:spPr>
            <a:xfrm>
              <a:off x="8244408" y="5085184"/>
              <a:ext cx="0" cy="537304"/>
            </a:xfrm>
            <a:prstGeom prst="straightConnector1">
              <a:avLst/>
            </a:prstGeom>
            <a:ln w="1905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3" name="矩形 82"/>
                <p:cNvSpPr/>
                <p:nvPr/>
              </p:nvSpPr>
              <p:spPr>
                <a:xfrm>
                  <a:off x="7926537" y="4491684"/>
                  <a:ext cx="1036973" cy="58817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𝑗</m:t>
                            </m:r>
                          </m:e>
                          <m:sub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𝑒𝑓𝑓</m:t>
                            </m:r>
                          </m:sub>
                        </m:sSub>
                        <m:r>
                          <a:rPr lang="en-US" altLang="zh-CN" sz="1600" b="0" i="1" smtClean="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altLang="zh-CN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6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6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83" name="矩形 8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6537" y="4491684"/>
                  <a:ext cx="1036973" cy="588176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4" name="矩形 83"/>
                <p:cNvSpPr/>
                <p:nvPr/>
              </p:nvSpPr>
              <p:spPr>
                <a:xfrm>
                  <a:off x="7926536" y="5898914"/>
                  <a:ext cx="1050031" cy="61093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𝑗</m:t>
                            </m:r>
                          </m:e>
                          <m:sub>
                            <m:r>
                              <a:rPr lang="en-US" altLang="zh-CN" sz="1600" b="0" i="1" smtClean="0">
                                <a:latin typeface="Cambria Math"/>
                              </a:rPr>
                              <m:t>𝑒𝑓𝑓</m:t>
                            </m:r>
                          </m:sub>
                        </m:sSub>
                        <m:r>
                          <a:rPr lang="en-US" altLang="zh-CN" sz="1600" b="0" i="1" smtClean="0"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altLang="zh-CN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1600" b="0" i="1" smtClean="0"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16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1600" dirty="0"/>
                </a:p>
              </p:txBody>
            </p:sp>
          </mc:Choice>
          <mc:Fallback>
            <p:sp>
              <p:nvSpPr>
                <p:cNvPr id="84" name="矩形 8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6536" y="5898914"/>
                  <a:ext cx="1050031" cy="610936"/>
                </a:xfrm>
                <a:prstGeom prst="rect">
                  <a:avLst/>
                </a:prstGeom>
                <a:blipFill>
                  <a:blip r:embed="rId6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5" name="矩形 84"/>
                <p:cNvSpPr/>
                <p:nvPr/>
              </p:nvSpPr>
              <p:spPr>
                <a:xfrm>
                  <a:off x="8244408" y="5236557"/>
                  <a:ext cx="72008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600" b="0" dirty="0" smtClean="0"/>
                    <a:t>3/2</a:t>
                  </a:r>
                  <a14:m>
                    <m:oMath xmlns:m="http://schemas.openxmlformats.org/officeDocument/2006/math">
                      <m:r>
                        <a:rPr lang="en-US" altLang="zh-CN" sz="1600" b="0" i="1" smtClean="0">
                          <a:latin typeface="Cambria Math"/>
                        </a:rPr>
                        <m:t>𝜆</m:t>
                      </m:r>
                    </m:oMath>
                  </a14:m>
                  <a:endParaRPr lang="zh-CN" altLang="en-US" sz="1600" dirty="0"/>
                </a:p>
              </p:txBody>
            </p:sp>
          </mc:Choice>
          <mc:Fallback>
            <p:sp>
              <p:nvSpPr>
                <p:cNvPr id="85" name="矩形 8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4408" y="5236557"/>
                  <a:ext cx="720080" cy="369332"/>
                </a:xfrm>
                <a:prstGeom prst="rect">
                  <a:avLst/>
                </a:prstGeom>
                <a:blipFill>
                  <a:blip r:embed="rId7" cstate="print"/>
                  <a:stretch>
                    <a:fillRect l="-5505" t="-5263" b="-1929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86" name="矩形 85"/>
                <p:cNvSpPr/>
                <p:nvPr/>
              </p:nvSpPr>
              <p:spPr>
                <a:xfrm>
                  <a:off x="7190488" y="4836104"/>
                  <a:ext cx="78636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1600" i="1" smtClean="0">
                            <a:latin typeface="Cambria Math"/>
                          </a:rPr>
                          <m:t>1</m:t>
                        </m:r>
                        <m:r>
                          <a:rPr lang="en-US" altLang="zh-CN" sz="1600" b="0" i="1" smtClean="0">
                            <a:latin typeface="Cambria Math"/>
                          </a:rPr>
                          <m:t>0</m:t>
                        </m:r>
                        <m:r>
                          <a:rPr lang="en-US" altLang="zh-CN" sz="1600" b="0" i="1" smtClean="0">
                            <a:latin typeface="Cambria Math"/>
                          </a:rPr>
                          <m:t>𝐷𝑞</m:t>
                        </m:r>
                      </m:oMath>
                    </m:oMathPara>
                  </a14:m>
                  <a:endParaRPr lang="zh-CN" altLang="en-US" sz="1600" dirty="0"/>
                </a:p>
              </p:txBody>
            </p:sp>
          </mc:Choice>
          <mc:Fallback>
            <p:sp>
              <p:nvSpPr>
                <p:cNvPr id="86" name="矩形 8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90488" y="4836104"/>
                  <a:ext cx="786369" cy="369332"/>
                </a:xfrm>
                <a:prstGeom prst="rect">
                  <a:avLst/>
                </a:prstGeom>
                <a:blipFill>
                  <a:blip r:embed="rId8" cstate="print"/>
                  <a:stretch>
                    <a:fillRect b="-701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/>
          <a:srcRect t="5972"/>
          <a:stretch>
            <a:fillRect/>
          </a:stretch>
        </p:blipFill>
        <p:spPr>
          <a:xfrm>
            <a:off x="571472" y="1700808"/>
            <a:ext cx="4968150" cy="2249729"/>
          </a:xfrm>
          <a:prstGeom prst="rect">
            <a:avLst/>
          </a:prstGeom>
        </p:spPr>
      </p:pic>
      <p:pic>
        <p:nvPicPr>
          <p:cNvPr id="37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0100" y="4937178"/>
            <a:ext cx="3783216" cy="88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357158" y="4437112"/>
            <a:ext cx="1922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Spin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isospin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8"/>
          <p:cNvSpPr txBox="1">
            <a:spLocks noChangeArrowheads="1"/>
          </p:cNvSpPr>
          <p:nvPr/>
        </p:nvSpPr>
        <p:spPr bwMode="auto">
          <a:xfrm>
            <a:off x="467544" y="6010605"/>
            <a:ext cx="83582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Strong SOC entangle the spin and orbital spaces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altLang="zh-CN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isospin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½ state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5810" y="743707"/>
            <a:ext cx="80676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0628" y="4865740"/>
            <a:ext cx="3654213" cy="106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2428860" y="4527186"/>
            <a:ext cx="58579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600" dirty="0"/>
              <a:t>G. </a:t>
            </a:r>
            <a:r>
              <a:rPr lang="en-US" altLang="zh-CN" sz="1600" dirty="0" err="1"/>
              <a:t>Khaliullin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Prog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Theor</a:t>
            </a:r>
            <a:r>
              <a:rPr lang="en-US" altLang="zh-CN" sz="1600" dirty="0"/>
              <a:t>. Phys. Suppl. 160, 155 (2005)</a:t>
            </a:r>
            <a:endParaRPr lang="zh-CN" altLang="en-US" sz="16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5516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14282" y="586444"/>
            <a:ext cx="8229600" cy="62413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800" spc="-1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Effective</a:t>
            </a:r>
            <a:r>
              <a:rPr kumimoji="0" lang="en-US" altLang="zh-CN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spin</a:t>
            </a:r>
            <a:r>
              <a:rPr kumimoji="0" lang="en-US" altLang="zh-CN" sz="2800" b="0" i="0" u="none" strike="noStrike" kern="1200" cap="none" spc="-1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800" spc="-1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</a:t>
            </a:r>
            <a:r>
              <a:rPr kumimoji="0" lang="en-US" altLang="zh-CN" sz="2800" b="0" i="0" u="none" strike="noStrike" kern="1200" cap="none" spc="-10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odel</a:t>
            </a:r>
            <a:r>
              <a:rPr kumimoji="0" lang="en-US" altLang="zh-CN" sz="2800" b="0" i="0" u="none" strike="noStrike" kern="1200" cap="none" spc="-10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at large U limit  </a:t>
            </a:r>
            <a:r>
              <a:rPr lang="en-US" altLang="zh-CN" sz="2800" spc="-1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of the </a:t>
            </a:r>
            <a:r>
              <a:rPr lang="en-US" altLang="zh-CN" sz="31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100" dirty="0" smtClean="0">
                <a:latin typeface="Times New Roman" pitchFamily="18" charset="0"/>
                <a:cs typeface="Times New Roman" pitchFamily="18" charset="0"/>
              </a:rPr>
              <a:t>pin-orbital </a:t>
            </a:r>
            <a:r>
              <a:rPr lang="en-US" altLang="zh-CN" sz="3100" dirty="0">
                <a:latin typeface="Times New Roman" pitchFamily="18" charset="0"/>
                <a:cs typeface="Times New Roman" pitchFamily="18" charset="0"/>
              </a:rPr>
              <a:t>assisted Mott insulator: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344796" y="1048249"/>
            <a:ext cx="87992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hree-band Hubbard model (one hole in the       orbital) with spin-orbital coupling 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xz,yz,xy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orbitals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   U, U’, J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6240193"/>
              </p:ext>
            </p:extLst>
          </p:nvPr>
        </p:nvGraphicFramePr>
        <p:xfrm>
          <a:off x="4950892" y="1029396"/>
          <a:ext cx="387350" cy="458788"/>
        </p:xfrm>
        <a:graphic>
          <a:graphicData uri="http://schemas.openxmlformats.org/presentationml/2006/ole">
            <p:oleObj spid="_x0000_s962586" name="公式" r:id="rId3" imgW="203112" imgH="241195" progId="Equation.3">
              <p:embed/>
            </p:oleObj>
          </a:graphicData>
        </a:graphic>
      </p:graphicFrame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248662" y="1844824"/>
            <a:ext cx="8215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Under proper geometries of a TM-O-TM bond, the exchange Hamiltonian for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isospins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takes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63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91906462"/>
              </p:ext>
            </p:extLst>
          </p:nvPr>
        </p:nvGraphicFramePr>
        <p:xfrm>
          <a:off x="3036077" y="2685318"/>
          <a:ext cx="3286125" cy="552450"/>
        </p:xfrm>
        <a:graphic>
          <a:graphicData uri="http://schemas.openxmlformats.org/presentationml/2006/ole">
            <p:oleObj spid="_x0000_s962587" name="公式" r:id="rId4" imgW="1586811" imgH="266584" progId="Equation.3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2756670" y="3336144"/>
            <a:ext cx="4283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Kitaev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-Heisenberg(KH) model 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812041" y="2238589"/>
            <a:ext cx="4373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 smtClean="0"/>
              <a:t>G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Jackeli</a:t>
            </a:r>
            <a:r>
              <a:rPr lang="en-US" altLang="zh-CN" sz="1400" dirty="0"/>
              <a:t> and G. </a:t>
            </a:r>
            <a:r>
              <a:rPr lang="en-US" altLang="zh-CN" sz="1400" dirty="0" err="1"/>
              <a:t>Khaliullin</a:t>
            </a:r>
            <a:r>
              <a:rPr lang="en-US" altLang="zh-CN" sz="1400" dirty="0"/>
              <a:t>, PRL 102,017205 (09)</a:t>
            </a:r>
            <a:endParaRPr lang="zh-CN" altLang="en-US" sz="14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标题 1"/>
          <p:cNvSpPr txBox="1">
            <a:spLocks/>
          </p:cNvSpPr>
          <p:nvPr/>
        </p:nvSpPr>
        <p:spPr>
          <a:xfrm>
            <a:off x="2285984" y="0"/>
            <a:ext cx="4786313" cy="50004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-Heisenberg </a:t>
            </a:r>
            <a:r>
              <a:rPr lang="en-US" altLang="zh-CN" sz="2400" b="1" dirty="0">
                <a:latin typeface="Times New Roman" pitchFamily="18" charset="0"/>
                <a:ea typeface="+mj-ea"/>
                <a:cs typeface="Times New Roman" pitchFamily="18" charset="0"/>
              </a:rPr>
              <a:t>model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37043" y="4377914"/>
            <a:ext cx="3214710" cy="2106624"/>
            <a:chOff x="3349783" y="1063102"/>
            <a:chExt cx="3133698" cy="2237440"/>
          </a:xfrm>
        </p:grpSpPr>
        <p:sp>
          <p:nvSpPr>
            <p:cNvPr id="44" name="弧形 43"/>
            <p:cNvSpPr/>
            <p:nvPr/>
          </p:nvSpPr>
          <p:spPr>
            <a:xfrm rot="6684338">
              <a:off x="4053195" y="1690067"/>
              <a:ext cx="1578954" cy="325024"/>
            </a:xfrm>
            <a:prstGeom prst="arc">
              <a:avLst>
                <a:gd name="adj1" fmla="val 16200000"/>
                <a:gd name="adj2" fmla="val 21350425"/>
              </a:avLst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349783" y="1598107"/>
              <a:ext cx="3133698" cy="1702435"/>
              <a:chOff x="3349783" y="1598107"/>
              <a:chExt cx="3133698" cy="1702435"/>
            </a:xfrm>
          </p:grpSpPr>
          <p:cxnSp>
            <p:nvCxnSpPr>
              <p:cNvPr id="46" name="直接箭头连接符 45"/>
              <p:cNvCxnSpPr/>
              <p:nvPr/>
            </p:nvCxnSpPr>
            <p:spPr>
              <a:xfrm flipV="1">
                <a:off x="4987925" y="1604457"/>
                <a:ext cx="0" cy="287857"/>
              </a:xfrm>
              <a:prstGeom prst="straightConnector1">
                <a:avLst/>
              </a:prstGeom>
              <a:ln w="22225" cmpd="sng">
                <a:solidFill>
                  <a:srgbClr val="FF0000"/>
                </a:solidFill>
                <a:headEnd type="stealth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 flipV="1">
                <a:off x="5038725" y="1598107"/>
                <a:ext cx="0" cy="287857"/>
              </a:xfrm>
              <a:prstGeom prst="straightConnector1">
                <a:avLst/>
              </a:prstGeom>
              <a:ln w="22225" cmpd="sng">
                <a:solidFill>
                  <a:srgbClr val="FF0000"/>
                </a:solidFill>
                <a:headEnd type="none" w="sm" len="sm"/>
                <a:tailEnd type="stealth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 flipV="1">
                <a:off x="5013325" y="2495934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 flipV="1">
                <a:off x="5934075" y="2487107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V="1">
                <a:off x="4098925" y="2486039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/>
              <p:cNvCxnSpPr/>
              <p:nvPr/>
            </p:nvCxnSpPr>
            <p:spPr>
              <a:xfrm flipV="1">
                <a:off x="4556125" y="2473339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/>
              <p:nvPr/>
            </p:nvCxnSpPr>
            <p:spPr>
              <a:xfrm flipV="1">
                <a:off x="5476875" y="2474052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 flipV="1">
                <a:off x="3648075" y="2467004"/>
                <a:ext cx="0" cy="287857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3349783" y="1747318"/>
                <a:ext cx="2933323" cy="0"/>
              </a:xfrm>
              <a:prstGeom prst="line">
                <a:avLst/>
              </a:prstGeom>
              <a:ln w="28575">
                <a:solidFill>
                  <a:schemeClr val="accent4"/>
                </a:solidFill>
                <a:prstDash val="sysDot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3349783" y="2623618"/>
                <a:ext cx="2933323" cy="0"/>
              </a:xfrm>
              <a:prstGeom prst="line">
                <a:avLst/>
              </a:prstGeom>
              <a:ln w="28575">
                <a:solidFill>
                  <a:schemeClr val="accent4"/>
                </a:solidFill>
                <a:prstDash val="sysDot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箭头连接符 55"/>
              <p:cNvCxnSpPr/>
              <p:nvPr/>
            </p:nvCxnSpPr>
            <p:spPr>
              <a:xfrm>
                <a:off x="6172199" y="1747318"/>
                <a:ext cx="0" cy="876300"/>
              </a:xfrm>
              <a:prstGeom prst="straightConnector1">
                <a:avLst/>
              </a:prstGeom>
              <a:ln w="254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="" xmlns:a14="http://schemas.microsoft.com/office/drawing/2010/main" Requires="a14">
              <p:sp>
                <p:nvSpPr>
                  <p:cNvPr id="57" name="矩形 56"/>
                  <p:cNvSpPr/>
                  <p:nvPr/>
                </p:nvSpPr>
                <p:spPr>
                  <a:xfrm>
                    <a:off x="6082730" y="2084504"/>
                    <a:ext cx="400751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zh-CN" altLang="en-US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31" name="矩形 3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82730" y="2084504"/>
                    <a:ext cx="400751" cy="369332"/>
                  </a:xfrm>
                  <a:prstGeom prst="rect">
                    <a:avLst/>
                  </a:prstGeom>
                  <a:blipFill rotWithShape="0">
                    <a:blip r:embed="rId5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8" name="椭圆 57"/>
              <p:cNvSpPr/>
              <p:nvPr/>
            </p:nvSpPr>
            <p:spPr>
              <a:xfrm>
                <a:off x="35941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0513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5085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657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229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5880100" y="25696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965700" y="1693343"/>
                <a:ext cx="107950" cy="10795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弧形 64"/>
              <p:cNvSpPr/>
              <p:nvPr/>
            </p:nvSpPr>
            <p:spPr>
              <a:xfrm rot="17565645">
                <a:off x="3896543" y="2348553"/>
                <a:ext cx="1578954" cy="325024"/>
              </a:xfrm>
              <a:prstGeom prst="arc">
                <a:avLst>
                  <a:gd name="adj1" fmla="val 16200000"/>
                  <a:gd name="adj2" fmla="val 21350425"/>
                </a:avLst>
              </a:prstGeom>
              <a:ln>
                <a:prstDash val="dash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mc:AlternateContent xmlns:mc="http://schemas.openxmlformats.org/markup-compatibility/2006">
            <mc:Choice xmlns="" xmlns:a14="http://schemas.microsoft.com/office/drawing/2010/main" Requires="a14">
              <p:sp>
                <p:nvSpPr>
                  <p:cNvPr id="66" name="矩形 65"/>
                  <p:cNvSpPr/>
                  <p:nvPr/>
                </p:nvSpPr>
                <p:spPr>
                  <a:xfrm>
                    <a:off x="4331512" y="1967493"/>
                    <a:ext cx="44922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zh-CN" alt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>
              <p:sp>
                <p:nvSpPr>
                  <p:cNvPr id="3" name="矩形 3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31512" y="1967493"/>
                    <a:ext cx="449226" cy="369332"/>
                  </a:xfrm>
                  <a:prstGeom prst="rect">
                    <a:avLst/>
                  </a:prstGeom>
                  <a:blipFill rotWithShape="0">
                    <a:blip r:embed="rId6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67" name="标题 1"/>
          <p:cNvSpPr txBox="1">
            <a:spLocks/>
          </p:cNvSpPr>
          <p:nvPr/>
        </p:nvSpPr>
        <p:spPr>
          <a:xfrm>
            <a:off x="395536" y="4186127"/>
            <a:ext cx="8229600" cy="62413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2000" spc="-1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method is similar to that used to derive the t-J model from the one-band Hubbard model 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70124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285720" y="500042"/>
            <a:ext cx="8215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+mj-lt"/>
                <a:cs typeface="Times New Roman" pitchFamily="18" charset="0"/>
              </a:rPr>
              <a:t>Under 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what proper </a:t>
            </a:r>
            <a:r>
              <a:rPr lang="en-US" altLang="zh-CN" sz="2400" dirty="0">
                <a:latin typeface="+mj-lt"/>
                <a:cs typeface="Times New Roman" pitchFamily="18" charset="0"/>
              </a:rPr>
              <a:t>geometries of a TM-O-TM 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bond can realize the </a:t>
            </a:r>
            <a:r>
              <a:rPr lang="en-US" altLang="zh-CN" sz="2400" dirty="0" err="1" smtClean="0">
                <a:latin typeface="+mj-lt"/>
                <a:cs typeface="Times New Roman" pitchFamily="18" charset="0"/>
              </a:rPr>
              <a:t>Kitaev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 interaction?</a:t>
            </a:r>
            <a:endParaRPr lang="zh-CN" altLang="en-US" sz="2400" dirty="0">
              <a:latin typeface="+mj-lt"/>
              <a:cs typeface="Times New Roman" pitchFamily="18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14282" y="1571612"/>
            <a:ext cx="67865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en-US" altLang="zh-CN" sz="22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-bond </a:t>
            </a:r>
            <a:r>
              <a:rPr lang="en-US" altLang="zh-CN" sz="2200" dirty="0">
                <a:latin typeface="Times New Roman" pitchFamily="18" charset="0"/>
                <a:cs typeface="Times New Roman" pitchFamily="18" charset="0"/>
              </a:rPr>
              <a:t>formed by edge-shared </a:t>
            </a:r>
            <a:r>
              <a:rPr lang="en-US" altLang="zh-CN" sz="2200" dirty="0" err="1">
                <a:latin typeface="Times New Roman" pitchFamily="18" charset="0"/>
                <a:cs typeface="Times New Roman" pitchFamily="18" charset="0"/>
              </a:rPr>
              <a:t>octahedra</a:t>
            </a:r>
            <a:endParaRPr lang="zh-CN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731780"/>
            <a:ext cx="3286148" cy="291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59459" y="1428736"/>
            <a:ext cx="2055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Na2IrO3 Structure</a:t>
            </a:r>
            <a:endParaRPr lang="zh-CN" altLang="en-US" dirty="0"/>
          </a:p>
        </p:txBody>
      </p:sp>
      <p:pic>
        <p:nvPicPr>
          <p:cNvPr id="6" name="Picture 2" descr="E:\To boss Li\90bo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3116"/>
            <a:ext cx="32861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642910" y="4929198"/>
            <a:ext cx="77300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Three different types of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NN O-assisted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Ir-Ir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bonds: 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example, the exchange coupling  in the red direction is only allowed  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between the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dxz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dxy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orbitals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0" y="600076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G.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Khaliullin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et al., PRL102, 017205 (09); J. </a:t>
            </a:r>
            <a:r>
              <a:rPr lang="en-US" altLang="zh-CN" sz="2000" dirty="0" err="1">
                <a:latin typeface="Times New Roman" pitchFamily="18" charset="0"/>
                <a:cs typeface="Times New Roman" pitchFamily="18" charset="0"/>
              </a:rPr>
              <a:t>Chaloupka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et al.,  PRL105,  027204 (10)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标题 1"/>
          <p:cNvSpPr txBox="1">
            <a:spLocks/>
          </p:cNvSpPr>
          <p:nvPr/>
        </p:nvSpPr>
        <p:spPr>
          <a:xfrm>
            <a:off x="2285984" y="0"/>
            <a:ext cx="4786313" cy="50004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-Heisenberg </a:t>
            </a:r>
            <a:r>
              <a:rPr lang="en-US" altLang="zh-CN" sz="2400" b="1" dirty="0">
                <a:latin typeface="Times New Roman" pitchFamily="18" charset="0"/>
                <a:ea typeface="+mj-ea"/>
                <a:cs typeface="Times New Roman" pitchFamily="18" charset="0"/>
              </a:rPr>
              <a:t>model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3597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761345"/>
            <a:ext cx="3371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428868"/>
            <a:ext cx="357603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415651"/>
            <a:ext cx="10826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1361676" y="1355407"/>
            <a:ext cx="785812" cy="42862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dirty="0">
                <a:latin typeface="+mj-lt"/>
                <a:ea typeface="+mj-ea"/>
                <a:cs typeface="+mj-cs"/>
              </a:rPr>
              <a:t>et al: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pic>
        <p:nvPicPr>
          <p:cNvPr id="103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316" y="1695009"/>
            <a:ext cx="200025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1690677"/>
            <a:ext cx="18573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9" name="Object 21"/>
          <p:cNvGraphicFramePr>
            <a:graphicFrameLocks noChangeAspect="1"/>
          </p:cNvGraphicFramePr>
          <p:nvPr/>
        </p:nvGraphicFramePr>
        <p:xfrm>
          <a:off x="4834577" y="829939"/>
          <a:ext cx="2541588" cy="357187"/>
        </p:xfrm>
        <a:graphic>
          <a:graphicData uri="http://schemas.openxmlformats.org/presentationml/2006/ole">
            <p:oleObj spid="_x0000_s963596" name="公式" r:id="rId8" imgW="1536033" imgH="215806" progId="Equation.3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214249" y="447055"/>
            <a:ext cx="6657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+mj-lt"/>
                <a:cs typeface="Times New Roman" pitchFamily="18" charset="0"/>
              </a:rPr>
              <a:t>Phase diagram of the </a:t>
            </a:r>
            <a:r>
              <a:rPr lang="en-US" altLang="zh-CN" sz="2400" dirty="0" err="1" smtClean="0">
                <a:latin typeface="+mj-lt"/>
                <a:cs typeface="Times New Roman" pitchFamily="18" charset="0"/>
              </a:rPr>
              <a:t>Kitaev</a:t>
            </a:r>
            <a:r>
              <a:rPr lang="en-US" altLang="zh-CN" sz="2400" dirty="0" smtClean="0">
                <a:latin typeface="+mj-lt"/>
                <a:cs typeface="Times New Roman" pitchFamily="18" charset="0"/>
              </a:rPr>
              <a:t>-Heisenberg model</a:t>
            </a:r>
            <a:endParaRPr lang="zh-CN" altLang="en-US" sz="2400" dirty="0">
              <a:latin typeface="+mj-lt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2092541"/>
            <a:ext cx="2714644" cy="255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 l="48454" t="35484" r="4123"/>
          <a:stretch>
            <a:fillRect/>
          </a:stretch>
        </p:blipFill>
        <p:spPr bwMode="auto">
          <a:xfrm>
            <a:off x="4500562" y="4643446"/>
            <a:ext cx="1944216" cy="84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57818" y="1428736"/>
            <a:ext cx="29289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cs typeface="Times New Roman" panose="02020603050405020304" pitchFamily="18" charset="0"/>
              </a:rPr>
              <a:t>K. Li, S. L. Yu and J.X. Li</a:t>
            </a:r>
          </a:p>
          <a:p>
            <a:r>
              <a:rPr lang="en-US" altLang="zh-CN" sz="1400" dirty="0" smtClean="0">
                <a:cs typeface="Times New Roman" panose="02020603050405020304" pitchFamily="18" charset="0"/>
              </a:rPr>
              <a:t>New J. Phys</a:t>
            </a:r>
            <a:r>
              <a:rPr lang="en-US" altLang="zh-CN" sz="1400" dirty="0">
                <a:cs typeface="Times New Roman" panose="02020603050405020304" pitchFamily="18" charset="0"/>
              </a:rPr>
              <a:t>.</a:t>
            </a:r>
            <a:r>
              <a:rPr lang="en-US" altLang="zh-CN" sz="1400" dirty="0" smtClean="0">
                <a:cs typeface="Times New Roman" panose="02020603050405020304" pitchFamily="18" charset="0"/>
              </a:rPr>
              <a:t> 17, 043032 </a:t>
            </a:r>
            <a:r>
              <a:rPr lang="en-US" altLang="zh-CN" sz="1400" dirty="0">
                <a:cs typeface="Times New Roman" panose="02020603050405020304" pitchFamily="18" charset="0"/>
              </a:rPr>
              <a:t>(2015</a:t>
            </a:r>
            <a:r>
              <a:rPr lang="en-US" altLang="zh-CN" sz="1400" dirty="0" smtClean="0">
                <a:cs typeface="Times New Roman" panose="02020603050405020304" pitchFamily="18" charset="0"/>
              </a:rPr>
              <a:t>)</a:t>
            </a:r>
            <a:endParaRPr lang="zh-CN" altLang="en-US" sz="1400" dirty="0"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5852" y="2000240"/>
            <a:ext cx="18710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err="1" smtClean="0">
                <a:cs typeface="Times New Roman" pitchFamily="18" charset="0"/>
              </a:rPr>
              <a:t>Honeycome</a:t>
            </a:r>
            <a:r>
              <a:rPr lang="en-US" altLang="zh-CN" sz="1600" dirty="0" smtClean="0">
                <a:cs typeface="Times New Roman" pitchFamily="18" charset="0"/>
              </a:rPr>
              <a:t> lattice</a:t>
            </a:r>
            <a:endParaRPr lang="zh-CN" altLang="en-US" sz="1600" dirty="0"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86446" y="1928802"/>
            <a:ext cx="16918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cs typeface="Times New Roman" pitchFamily="18" charset="0"/>
              </a:rPr>
              <a:t>Triangular lattice</a:t>
            </a:r>
            <a:endParaRPr lang="zh-CN" altLang="en-US" sz="1600" dirty="0">
              <a:cs typeface="Times New Roman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标题 1"/>
          <p:cNvSpPr txBox="1">
            <a:spLocks/>
          </p:cNvSpPr>
          <p:nvPr/>
        </p:nvSpPr>
        <p:spPr>
          <a:xfrm>
            <a:off x="2285984" y="0"/>
            <a:ext cx="4786313" cy="50004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-Heisenberg </a:t>
            </a:r>
            <a:r>
              <a:rPr lang="en-US" altLang="zh-CN" sz="2400" b="1" dirty="0">
                <a:latin typeface="Times New Roman" pitchFamily="18" charset="0"/>
                <a:ea typeface="+mj-ea"/>
                <a:cs typeface="Times New Roman" pitchFamily="18" charset="0"/>
              </a:rPr>
              <a:t>model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81799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6389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Candidate materials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87" t="7936"/>
          <a:stretch/>
        </p:blipFill>
        <p:spPr bwMode="auto">
          <a:xfrm>
            <a:off x="1122520" y="1685598"/>
            <a:ext cx="837012" cy="190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58" t="2599"/>
          <a:stretch/>
        </p:blipFill>
        <p:spPr bwMode="auto">
          <a:xfrm>
            <a:off x="2123728" y="1491562"/>
            <a:ext cx="1650610" cy="2211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716" y="4293922"/>
            <a:ext cx="1831220" cy="156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080" y="1836990"/>
            <a:ext cx="1917434" cy="160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952" y="1841910"/>
            <a:ext cx="2311372" cy="167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115616" y="5957896"/>
            <a:ext cx="4008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H. </a:t>
            </a:r>
            <a:r>
              <a:rPr lang="en-US" altLang="zh-CN" sz="1400" dirty="0" err="1" smtClean="0"/>
              <a:t>Gretarsson</a:t>
            </a:r>
            <a:r>
              <a:rPr lang="en-US" altLang="zh-CN" sz="1400" dirty="0" smtClean="0"/>
              <a:t> et al PRL 110,076402 </a:t>
            </a:r>
            <a:r>
              <a:rPr lang="en-US" altLang="zh-CN" sz="1400" dirty="0"/>
              <a:t>(2013</a:t>
            </a:r>
            <a:r>
              <a:rPr lang="en-US" altLang="zh-CN" sz="1400" dirty="0" smtClean="0"/>
              <a:t>)</a:t>
            </a:r>
          </a:p>
          <a:p>
            <a:r>
              <a:rPr lang="en-US" altLang="zh-CN" sz="1400" dirty="0"/>
              <a:t>S. K. </a:t>
            </a:r>
            <a:r>
              <a:rPr lang="en-US" altLang="zh-CN" sz="1400" dirty="0" smtClean="0"/>
              <a:t>Choi et al PRL 108, 127204 </a:t>
            </a:r>
            <a:r>
              <a:rPr lang="en-US" altLang="zh-CN" sz="1400" dirty="0"/>
              <a:t>(2012</a:t>
            </a:r>
            <a:r>
              <a:rPr lang="en-US" altLang="zh-CN" sz="1400" dirty="0" smtClean="0"/>
              <a:t>)</a:t>
            </a:r>
          </a:p>
          <a:p>
            <a:r>
              <a:rPr lang="en-US" altLang="zh-CN" sz="1400" dirty="0"/>
              <a:t>FENG </a:t>
            </a:r>
            <a:r>
              <a:rPr lang="en-US" altLang="zh-CN" sz="1400" dirty="0" smtClean="0"/>
              <a:t>YE et al PRB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85, </a:t>
            </a:r>
            <a:r>
              <a:rPr lang="en-US" altLang="zh-CN" sz="1400" dirty="0"/>
              <a:t>180403(R) (</a:t>
            </a:r>
            <a:r>
              <a:rPr lang="en-US" altLang="zh-CN" sz="1400" dirty="0" smtClean="0"/>
              <a:t>2012)</a:t>
            </a:r>
            <a:endParaRPr lang="en-US" altLang="zh-CN" sz="1400" dirty="0"/>
          </a:p>
        </p:txBody>
      </p:sp>
      <p:sp>
        <p:nvSpPr>
          <p:cNvPr id="5" name="矩形 4"/>
          <p:cNvSpPr/>
          <p:nvPr/>
        </p:nvSpPr>
        <p:spPr>
          <a:xfrm>
            <a:off x="714348" y="3929066"/>
            <a:ext cx="34837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J. Kim et al PRL 108,177003 </a:t>
            </a:r>
            <a:r>
              <a:rPr lang="en-US" altLang="zh-CN" sz="1400" dirty="0"/>
              <a:t>(2012</a:t>
            </a:r>
            <a:r>
              <a:rPr lang="en-US" altLang="zh-CN" sz="1400" dirty="0" smtClean="0"/>
              <a:t>)</a:t>
            </a:r>
            <a:endParaRPr lang="en-US" altLang="zh-CN" sz="1400" dirty="0"/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216623" y="2455084"/>
            <a:ext cx="908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Sr2IrO4</a:t>
            </a:r>
            <a:endParaRPr lang="zh-CN" altLang="en-US" dirty="0"/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539552" y="4891045"/>
            <a:ext cx="10070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 smtClean="0"/>
              <a:t>Na2IrO3</a:t>
            </a:r>
            <a:endParaRPr lang="zh-CN" alt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TextBox 21"/>
              <p:cNvSpPr txBox="1">
                <a:spLocks noChangeArrowheads="1"/>
              </p:cNvSpPr>
              <p:nvPr/>
            </p:nvSpPr>
            <p:spPr bwMode="auto">
              <a:xfrm>
                <a:off x="4739693" y="1468690"/>
                <a:ext cx="113620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𝛼</m:t>
                    </m:r>
                    <m:r>
                      <a:rPr lang="en-US" altLang="zh-CN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zh-CN" dirty="0" smtClean="0"/>
                  <a:t>RuCl3</a:t>
                </a:r>
                <a:endParaRPr lang="zh-CN" altLang="en-US" dirty="0"/>
              </a:p>
            </p:txBody>
          </p:sp>
        </mc:Choice>
        <mc:Fallback>
          <p:sp>
            <p:nvSpPr>
              <p:cNvPr id="15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39693" y="1468690"/>
                <a:ext cx="1136208" cy="36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t="-8197" r="-9140" b="-2459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307797" y="3604374"/>
            <a:ext cx="36150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A. Banerjee et al </a:t>
            </a:r>
            <a:r>
              <a:rPr lang="en-US" altLang="zh-CN" sz="1400" dirty="0" smtClean="0"/>
              <a:t>10.1038/nmat4604 (2016)</a:t>
            </a:r>
            <a:endParaRPr lang="zh-CN" alt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466191" y="3657606"/>
            <a:ext cx="953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RIXS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493538" y="1467658"/>
            <a:ext cx="526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INS</a:t>
            </a:r>
            <a:endParaRPr lang="zh-CN" altLang="en-US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标题 1"/>
          <p:cNvSpPr txBox="1">
            <a:spLocks/>
          </p:cNvSpPr>
          <p:nvPr/>
        </p:nvSpPr>
        <p:spPr>
          <a:xfrm>
            <a:off x="2285984" y="0"/>
            <a:ext cx="4786313" cy="50004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24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lang="en-US" altLang="zh-CN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-Heisenberg </a:t>
            </a:r>
            <a:r>
              <a:rPr lang="en-US" altLang="zh-CN" sz="2400" b="1" dirty="0">
                <a:latin typeface="Times New Roman" pitchFamily="18" charset="0"/>
                <a:ea typeface="+mj-ea"/>
                <a:cs typeface="Times New Roman" pitchFamily="18" charset="0"/>
              </a:rPr>
              <a:t>model</a:t>
            </a:r>
            <a:endParaRPr lang="zh-CN" altLang="en-US" sz="24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39693" y="4394118"/>
            <a:ext cx="3775627" cy="173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9" cstate="print"/>
          <a:srcRect t="17857"/>
          <a:stretch>
            <a:fillRect/>
          </a:stretch>
        </p:blipFill>
        <p:spPr bwMode="auto">
          <a:xfrm>
            <a:off x="4483281" y="4143231"/>
            <a:ext cx="1096831" cy="24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6"/>
          <p:cNvSpPr txBox="1"/>
          <p:nvPr/>
        </p:nvSpPr>
        <p:spPr>
          <a:xfrm>
            <a:off x="4891739" y="6331401"/>
            <a:ext cx="19644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Calibri" panose="020F0502020204030204" pitchFamily="34" charset="0"/>
                <a:cs typeface="Times New Roman" pitchFamily="18" charset="0"/>
              </a:rPr>
              <a:t>M. Becker et al. PRB (2015)</a:t>
            </a:r>
            <a:endParaRPr lang="zh-CN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4882054" y="6126636"/>
            <a:ext cx="26830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Calibri" panose="020F0502020204030204" pitchFamily="34" charset="0"/>
                <a:cs typeface="Times New Roman" pitchFamily="18" charset="0"/>
              </a:rPr>
              <a:t>T. </a:t>
            </a:r>
            <a:r>
              <a:rPr lang="en-US" altLang="zh-CN" sz="1400" dirty="0" err="1" smtClean="0">
                <a:latin typeface="Calibri" panose="020F0502020204030204" pitchFamily="34" charset="0"/>
                <a:cs typeface="Times New Roman" pitchFamily="18" charset="0"/>
              </a:rPr>
              <a:t>Dey</a:t>
            </a:r>
            <a:r>
              <a:rPr lang="en-US" altLang="zh-CN" sz="1400" dirty="0" smtClean="0">
                <a:latin typeface="Calibri" panose="020F0502020204030204" pitchFamily="34" charset="0"/>
                <a:cs typeface="Times New Roman" pitchFamily="18" charset="0"/>
              </a:rPr>
              <a:t> et al. PRB86, 140405 (2012)</a:t>
            </a:r>
            <a:endParaRPr lang="zh-CN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931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57158" y="857232"/>
            <a:ext cx="878684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Conventional superconductor:</a:t>
            </a:r>
            <a:endParaRPr lang="en-US" altLang="zh-CN" sz="3600" dirty="0"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  <a:p>
            <a:r>
              <a:rPr lang="en-US" altLang="zh-CN" sz="2400" dirty="0" err="1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Wavefunction</a:t>
            </a:r>
            <a:r>
              <a:rPr lang="en-US" altLang="zh-CN" sz="24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does not change sign </a:t>
            </a:r>
            <a:r>
              <a:rPr lang="en-US" altLang="zh-CN" sz="24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around </a:t>
            </a:r>
          </a:p>
          <a:p>
            <a:r>
              <a:rPr lang="en-US" altLang="zh-CN" sz="24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the </a:t>
            </a:r>
            <a:r>
              <a:rPr lang="en-US" altLang="zh-CN" sz="2400" dirty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Fermi surface (s-wave)</a:t>
            </a:r>
          </a:p>
          <a:p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What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we are knowing:</a:t>
            </a:r>
          </a:p>
          <a:p>
            <a:r>
              <a:rPr lang="zh-CN" altLang="en-US" sz="2400" dirty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  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s-wave superconductivity can be understood by the phonon-mediated BCS mechanism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32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标题 1"/>
          <p:cNvSpPr txBox="1">
            <a:spLocks/>
          </p:cNvSpPr>
          <p:nvPr/>
        </p:nvSpPr>
        <p:spPr>
          <a:xfrm>
            <a:off x="428596" y="0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 smtClean="0">
                <a:latin typeface="+mj-lt"/>
                <a:ea typeface="+mj-ea"/>
                <a:cs typeface="+mj-cs"/>
              </a:rPr>
              <a:t>Unconventional Superconductor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图片 6" descr="b4cd084a3a5c6e0b1f99c6ddb6d28608_r.jpg"/>
          <p:cNvPicPr>
            <a:picLocks noChangeAspect="1"/>
          </p:cNvPicPr>
          <p:nvPr/>
        </p:nvPicPr>
        <p:blipFill>
          <a:blip r:embed="rId2" cstate="print"/>
          <a:srcRect l="45133" r="44248" b="81593"/>
          <a:stretch>
            <a:fillRect/>
          </a:stretch>
        </p:blipFill>
        <p:spPr>
          <a:xfrm>
            <a:off x="6786578" y="1357298"/>
            <a:ext cx="1214446" cy="13156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86578" y="928670"/>
            <a:ext cx="1048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s-wave</a:t>
            </a:r>
            <a:endParaRPr lang="zh-CN" altLang="en-US" sz="2400" dirty="0"/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3" cstate="print"/>
          <a:srcRect l="48567" t="49147" r="25951" b="14708"/>
          <a:stretch>
            <a:fillRect/>
          </a:stretch>
        </p:blipFill>
        <p:spPr bwMode="auto">
          <a:xfrm>
            <a:off x="3357554" y="4143380"/>
            <a:ext cx="227965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357818" y="3857628"/>
            <a:ext cx="1156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</a:rPr>
              <a:t>phonon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28" name="曲线连接符 27"/>
          <p:cNvCxnSpPr/>
          <p:nvPr/>
        </p:nvCxnSpPr>
        <p:spPr>
          <a:xfrm rot="5400000">
            <a:off x="4500562" y="4357694"/>
            <a:ext cx="1143008" cy="571504"/>
          </a:xfrm>
          <a:prstGeom prst="curvedConnector3">
            <a:avLst>
              <a:gd name="adj1" fmla="val 50000"/>
            </a:avLst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00034" y="4929198"/>
            <a:ext cx="2752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Retarded interaction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b="85007"/>
          <a:stretch>
            <a:fillRect/>
          </a:stretch>
        </p:blipFill>
        <p:spPr bwMode="auto">
          <a:xfrm>
            <a:off x="279400" y="1587500"/>
            <a:ext cx="856615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8"/>
          <p:cNvPicPr>
            <a:picLocks noChangeAspect="1" noChangeArrowheads="1"/>
          </p:cNvPicPr>
          <p:nvPr/>
        </p:nvPicPr>
        <p:blipFill>
          <a:blip r:embed="rId2" cstate="print"/>
          <a:srcRect t="67717"/>
          <a:stretch>
            <a:fillRect/>
          </a:stretch>
        </p:blipFill>
        <p:spPr bwMode="auto">
          <a:xfrm>
            <a:off x="323850" y="1270000"/>
            <a:ext cx="856615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9"/>
          <p:cNvSpPr txBox="1">
            <a:spLocks noChangeArrowheads="1"/>
          </p:cNvSpPr>
          <p:nvPr/>
        </p:nvSpPr>
        <p:spPr bwMode="auto">
          <a:xfrm>
            <a:off x="1958612" y="21492"/>
            <a:ext cx="6103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/>
              <a:t>Spin Fluctuations and Superconductivity</a:t>
            </a:r>
          </a:p>
        </p:txBody>
      </p:sp>
      <p:sp>
        <p:nvSpPr>
          <p:cNvPr id="38917" name="Rectangle 10"/>
          <p:cNvSpPr>
            <a:spLocks noChangeArrowheads="1"/>
          </p:cNvSpPr>
          <p:nvPr/>
        </p:nvSpPr>
        <p:spPr bwMode="auto">
          <a:xfrm>
            <a:off x="419100" y="898525"/>
            <a:ext cx="538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1" lang="en-US" altLang="zh-CN"/>
              <a:t> </a:t>
            </a:r>
            <a:r>
              <a:rPr kumimoji="1" lang="en-US" altLang="zh-CN" sz="2000"/>
              <a:t>Berk-Schrieffer weak coupling theory</a:t>
            </a:r>
            <a:r>
              <a:rPr kumimoji="1" lang="en-US" altLang="zh-CN"/>
              <a:t> </a:t>
            </a:r>
            <a:endParaRPr kumimoji="1" lang="en-US" altLang="zh-CN" i="1"/>
          </a:p>
        </p:txBody>
      </p:sp>
      <p:sp>
        <p:nvSpPr>
          <p:cNvPr id="38918" name="Rectangle 13"/>
          <p:cNvSpPr>
            <a:spLocks noChangeArrowheads="1"/>
          </p:cNvSpPr>
          <p:nvPr/>
        </p:nvSpPr>
        <p:spPr bwMode="auto">
          <a:xfrm>
            <a:off x="482600" y="5765800"/>
            <a:ext cx="60452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kumimoji="1" lang="en-US" altLang="zh-CN" sz="2000"/>
              <a:t>AF spin flu. leads to d-wave pairing</a:t>
            </a:r>
          </a:p>
          <a:p>
            <a:r>
              <a:rPr kumimoji="1" lang="en-US" altLang="zh-CN"/>
              <a:t>   Scalapino-Loh,Jr.-Hirsch,   </a:t>
            </a:r>
            <a:r>
              <a:rPr kumimoji="1" lang="en-US" altLang="zh-CN" i="1"/>
              <a:t>PRB34, 8190 (1986)</a:t>
            </a:r>
            <a:r>
              <a:rPr kumimoji="1" lang="en-US" altLang="zh-CN"/>
              <a:t> 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65113" y="2457450"/>
            <a:ext cx="5195887" cy="3087688"/>
            <a:chOff x="1287" y="2084"/>
            <a:chExt cx="3273" cy="1945"/>
          </a:xfrm>
        </p:grpSpPr>
        <p:pic>
          <p:nvPicPr>
            <p:cNvPr id="38925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7" y="2084"/>
              <a:ext cx="3273" cy="19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6" name="Line 17"/>
            <p:cNvSpPr>
              <a:spLocks noChangeShapeType="1"/>
            </p:cNvSpPr>
            <p:nvPr/>
          </p:nvSpPr>
          <p:spPr bwMode="auto">
            <a:xfrm flipV="1">
              <a:off x="1511" y="2544"/>
              <a:ext cx="2720" cy="8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7" name="Line 18"/>
            <p:cNvSpPr>
              <a:spLocks noChangeShapeType="1"/>
            </p:cNvSpPr>
            <p:nvPr/>
          </p:nvSpPr>
          <p:spPr bwMode="auto">
            <a:xfrm>
              <a:off x="1408" y="2728"/>
              <a:ext cx="2888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8" name="Line 19"/>
            <p:cNvSpPr>
              <a:spLocks noChangeShapeType="1"/>
            </p:cNvSpPr>
            <p:nvPr/>
          </p:nvSpPr>
          <p:spPr bwMode="auto">
            <a:xfrm>
              <a:off x="1424" y="2880"/>
              <a:ext cx="2888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9" name="Line 20"/>
            <p:cNvSpPr>
              <a:spLocks noChangeShapeType="1"/>
            </p:cNvSpPr>
            <p:nvPr/>
          </p:nvSpPr>
          <p:spPr bwMode="auto">
            <a:xfrm>
              <a:off x="1432" y="3032"/>
              <a:ext cx="992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38920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8350" y="4284663"/>
            <a:ext cx="32956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Line 18"/>
          <p:cNvSpPr>
            <a:spLocks noChangeShapeType="1"/>
          </p:cNvSpPr>
          <p:nvPr/>
        </p:nvSpPr>
        <p:spPr bwMode="auto">
          <a:xfrm>
            <a:off x="566738" y="2963863"/>
            <a:ext cx="4584700" cy="0"/>
          </a:xfrm>
          <a:prstGeom prst="line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cxnSp>
        <p:nvCxnSpPr>
          <p:cNvPr id="38922" name="直接连接符 15"/>
          <p:cNvCxnSpPr>
            <a:cxnSpLocks noChangeShapeType="1"/>
          </p:cNvCxnSpPr>
          <p:nvPr/>
        </p:nvCxnSpPr>
        <p:spPr bwMode="auto">
          <a:xfrm flipV="1">
            <a:off x="4205288" y="4910138"/>
            <a:ext cx="719137" cy="4762"/>
          </a:xfrm>
          <a:prstGeom prst="line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38923" name="直接连接符 32"/>
          <p:cNvCxnSpPr>
            <a:cxnSpLocks noChangeShapeType="1"/>
          </p:cNvCxnSpPr>
          <p:nvPr/>
        </p:nvCxnSpPr>
        <p:spPr bwMode="auto">
          <a:xfrm>
            <a:off x="495300" y="5210175"/>
            <a:ext cx="4429125" cy="1588"/>
          </a:xfrm>
          <a:prstGeom prst="line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38924" name="直接连接符 33"/>
          <p:cNvCxnSpPr>
            <a:cxnSpLocks noChangeShapeType="1"/>
          </p:cNvCxnSpPr>
          <p:nvPr/>
        </p:nvCxnSpPr>
        <p:spPr bwMode="auto">
          <a:xfrm flipV="1">
            <a:off x="500063" y="5457825"/>
            <a:ext cx="1176337" cy="0"/>
          </a:xfrm>
          <a:prstGeom prst="line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18" name="直接连接符 17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Text Box 5"/>
          <p:cNvSpPr txBox="1">
            <a:spLocks noChangeArrowheads="1"/>
          </p:cNvSpPr>
          <p:nvPr/>
        </p:nvSpPr>
        <p:spPr bwMode="auto">
          <a:xfrm>
            <a:off x="733458" y="71414"/>
            <a:ext cx="85534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 dirty="0"/>
              <a:t>What causes Cooper pairings in the repulsive Hubbard model?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593725" y="798513"/>
            <a:ext cx="6805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Let us first review two approaches to the Cooper instability</a:t>
            </a:r>
            <a:r>
              <a:rPr lang="en-US" altLang="zh-CN"/>
              <a:t> 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504825" y="2643188"/>
            <a:ext cx="3822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2000" dirty="0"/>
              <a:t> </a:t>
            </a:r>
            <a:r>
              <a:rPr lang="en-US" altLang="zh-CN" sz="2400" b="1" dirty="0" smtClean="0"/>
              <a:t>Wave function </a:t>
            </a:r>
            <a:r>
              <a:rPr lang="en-US" altLang="zh-CN" sz="2400" b="1" dirty="0"/>
              <a:t>method: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631825" y="1585913"/>
            <a:ext cx="1597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Hamiltonian:</a:t>
            </a:r>
          </a:p>
        </p:txBody>
      </p:sp>
      <p:graphicFrame>
        <p:nvGraphicFramePr>
          <p:cNvPr id="119816" name="Object 8"/>
          <p:cNvGraphicFramePr>
            <a:graphicFrameLocks noChangeAspect="1"/>
          </p:cNvGraphicFramePr>
          <p:nvPr/>
        </p:nvGraphicFramePr>
        <p:xfrm>
          <a:off x="2324100" y="1504950"/>
          <a:ext cx="4492625" cy="723900"/>
        </p:xfrm>
        <a:graphic>
          <a:graphicData uri="http://schemas.openxmlformats.org/presentationml/2006/ole">
            <p:oleObj spid="_x0000_s770126" name="公式" r:id="rId3" imgW="2286000" imgH="368300" progId="Equation.3">
              <p:embed/>
            </p:oleObj>
          </a:graphicData>
        </a:graphic>
      </p:graphicFrame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1177925" y="3325813"/>
            <a:ext cx="1370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Assuming:</a:t>
            </a:r>
          </a:p>
        </p:txBody>
      </p:sp>
      <p:graphicFrame>
        <p:nvGraphicFramePr>
          <p:cNvPr id="119818" name="Object 10"/>
          <p:cNvGraphicFramePr>
            <a:graphicFrameLocks noChangeAspect="1"/>
          </p:cNvGraphicFramePr>
          <p:nvPr/>
        </p:nvGraphicFramePr>
        <p:xfrm>
          <a:off x="2855913" y="3286125"/>
          <a:ext cx="2957512" cy="746125"/>
        </p:xfrm>
        <a:graphic>
          <a:graphicData uri="http://schemas.openxmlformats.org/presentationml/2006/ole">
            <p:oleObj spid="_x0000_s770127" name="公式" r:id="rId4" imgW="1460500" imgH="368300" progId="Equation.3">
              <p:embed/>
            </p:oleObj>
          </a:graphicData>
        </a:graphic>
      </p:graphicFrame>
      <p:sp>
        <p:nvSpPr>
          <p:cNvPr id="119819" name="Text Box 11"/>
          <p:cNvSpPr txBox="1">
            <a:spLocks noChangeArrowheads="1"/>
          </p:cNvSpPr>
          <p:nvPr/>
        </p:nvSpPr>
        <p:spPr bwMode="auto">
          <a:xfrm>
            <a:off x="835025" y="4189413"/>
            <a:ext cx="2940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Solving the eigen equation:</a:t>
            </a: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4083050" y="4133850"/>
          <a:ext cx="1281113" cy="387350"/>
        </p:xfrm>
        <a:graphic>
          <a:graphicData uri="http://schemas.openxmlformats.org/presentationml/2006/ole">
            <p:oleObj spid="_x0000_s770128" name="公式" r:id="rId5" imgW="672808" imgH="203112" progId="Equation.3">
              <p:embed/>
            </p:oleObj>
          </a:graphicData>
        </a:graphic>
      </p:graphicFrame>
      <p:graphicFrame>
        <p:nvGraphicFramePr>
          <p:cNvPr id="119821" name="Object 13"/>
          <p:cNvGraphicFramePr>
            <a:graphicFrameLocks noChangeAspect="1"/>
          </p:cNvGraphicFramePr>
          <p:nvPr/>
        </p:nvGraphicFramePr>
        <p:xfrm>
          <a:off x="800100" y="4864100"/>
          <a:ext cx="3402013" cy="838200"/>
        </p:xfrm>
        <a:graphic>
          <a:graphicData uri="http://schemas.openxmlformats.org/presentationml/2006/ole">
            <p:oleObj spid="_x0000_s770129" name="公式" r:id="rId6" imgW="1752600" imgH="431800" progId="Equation.3">
              <p:embed/>
            </p:oleObj>
          </a:graphicData>
        </a:graphic>
      </p:graphicFrame>
      <p:sp>
        <p:nvSpPr>
          <p:cNvPr id="119822" name="Text Box 14"/>
          <p:cNvSpPr txBox="1">
            <a:spLocks noChangeArrowheads="1"/>
          </p:cNvSpPr>
          <p:nvPr/>
        </p:nvSpPr>
        <p:spPr bwMode="auto">
          <a:xfrm>
            <a:off x="4181475" y="4989513"/>
            <a:ext cx="4810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è"/>
            </a:pPr>
            <a:r>
              <a:rPr lang="en-US" altLang="zh-CN" sz="2000">
                <a:sym typeface="Wingdings" pitchFamily="2" charset="2"/>
              </a:rPr>
              <a:t>A pair of electrons forms a bound state</a:t>
            </a:r>
          </a:p>
          <a:p>
            <a:pPr>
              <a:buFont typeface="Wingdings" pitchFamily="2" charset="2"/>
              <a:buNone/>
            </a:pPr>
            <a:r>
              <a:rPr lang="en-US" altLang="zh-CN" sz="2000"/>
              <a:t>    Cooper pair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644525" y="356882"/>
            <a:ext cx="8142317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</a:t>
            </a:r>
            <a:r>
              <a:rPr lang="en-US" altLang="zh-CN" sz="2400" b="1" dirty="0"/>
              <a:t>Perturbation method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/>
              <a:t>   </a:t>
            </a:r>
            <a:r>
              <a:rPr lang="en-US" altLang="zh-CN" sz="2000" dirty="0" smtClean="0"/>
              <a:t>Underlying </a:t>
            </a:r>
            <a:r>
              <a:rPr lang="en-US" altLang="zh-CN" sz="2000" dirty="0"/>
              <a:t>physics: starting from the normal state, we can do </a:t>
            </a:r>
            <a:r>
              <a:rPr lang="en-US" altLang="zh-CN" sz="2000" dirty="0" smtClean="0"/>
              <a:t>perturbation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   </a:t>
            </a:r>
            <a:r>
              <a:rPr lang="en-US" altLang="zh-CN" sz="2000" dirty="0"/>
              <a:t>calculations. If the perturbation is broken down, </a:t>
            </a:r>
            <a:r>
              <a:rPr lang="en-US" altLang="zh-CN" sz="2000" dirty="0" smtClean="0"/>
              <a:t>it means </a:t>
            </a:r>
            <a:r>
              <a:rPr lang="en-US" altLang="zh-CN" sz="2000" dirty="0"/>
              <a:t>that the </a:t>
            </a:r>
            <a:r>
              <a:rPr lang="en-US" altLang="zh-CN" sz="2000" dirty="0" smtClean="0"/>
              <a:t>system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 smtClean="0"/>
              <a:t>    </a:t>
            </a:r>
            <a:r>
              <a:rPr lang="en-US" altLang="zh-CN" sz="2000" dirty="0"/>
              <a:t>will undergo an instability.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/>
              <a:t>    </a:t>
            </a:r>
            <a:r>
              <a:rPr lang="en-US" altLang="zh-CN" sz="2000" dirty="0" smtClean="0"/>
              <a:t>It </a:t>
            </a:r>
            <a:r>
              <a:rPr lang="en-US" altLang="zh-CN" sz="2000" dirty="0"/>
              <a:t>has been known that the Cooper instability arises in the </a:t>
            </a:r>
          </a:p>
          <a:p>
            <a:pPr>
              <a:buFont typeface="Wingdings" pitchFamily="2" charset="2"/>
              <a:buNone/>
            </a:pPr>
            <a:r>
              <a:rPr lang="en-US" altLang="zh-CN" sz="2000" dirty="0"/>
              <a:t>    particle-particle scattering channel with zero total momentum</a:t>
            </a:r>
          </a:p>
        </p:txBody>
      </p:sp>
      <p:pic>
        <p:nvPicPr>
          <p:cNvPr id="1218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0" y="2600325"/>
            <a:ext cx="89662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898525" y="4760913"/>
            <a:ext cx="2327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Scattering T-matrix</a:t>
            </a:r>
          </a:p>
        </p:txBody>
      </p:sp>
      <p:graphicFrame>
        <p:nvGraphicFramePr>
          <p:cNvPr id="121864" name="Object 8"/>
          <p:cNvGraphicFramePr>
            <a:graphicFrameLocks noChangeAspect="1"/>
          </p:cNvGraphicFramePr>
          <p:nvPr/>
        </p:nvGraphicFramePr>
        <p:xfrm>
          <a:off x="3732213" y="4508500"/>
          <a:ext cx="1570037" cy="889000"/>
        </p:xfrm>
        <a:graphic>
          <a:graphicData uri="http://schemas.openxmlformats.org/presentationml/2006/ole">
            <p:oleObj spid="_x0000_s771150" name="公式" r:id="rId4" imgW="761669" imgH="431613" progId="Equation.3">
              <p:embed/>
            </p:oleObj>
          </a:graphicData>
        </a:graphic>
      </p:graphicFrame>
      <p:sp>
        <p:nvSpPr>
          <p:cNvPr id="121865" name="Text Box 9"/>
          <p:cNvSpPr txBox="1">
            <a:spLocks noChangeArrowheads="1"/>
          </p:cNvSpPr>
          <p:nvPr/>
        </p:nvSpPr>
        <p:spPr bwMode="auto">
          <a:xfrm>
            <a:off x="822325" y="5268913"/>
            <a:ext cx="5272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/>
              <a:t>When T-matrix divergent, then Cooper forms:</a:t>
            </a:r>
          </a:p>
        </p:txBody>
      </p:sp>
      <p:graphicFrame>
        <p:nvGraphicFramePr>
          <p:cNvPr id="121866" name="Object 10"/>
          <p:cNvGraphicFramePr>
            <a:graphicFrameLocks noChangeAspect="1"/>
          </p:cNvGraphicFramePr>
          <p:nvPr/>
        </p:nvGraphicFramePr>
        <p:xfrm>
          <a:off x="1055688" y="5716588"/>
          <a:ext cx="1573212" cy="506412"/>
        </p:xfrm>
        <a:graphic>
          <a:graphicData uri="http://schemas.openxmlformats.org/presentationml/2006/ole">
            <p:oleObj spid="_x0000_s771151" name="公式" r:id="rId5" imgW="711200" imgH="228600" progId="Equation.3">
              <p:embed/>
            </p:oleObj>
          </a:graphicData>
        </a:graphic>
      </p:graphicFrame>
      <p:sp>
        <p:nvSpPr>
          <p:cNvPr id="121867" name="Text Box 11"/>
          <p:cNvSpPr txBox="1">
            <a:spLocks noChangeArrowheads="1"/>
          </p:cNvSpPr>
          <p:nvPr/>
        </p:nvSpPr>
        <p:spPr bwMode="auto">
          <a:xfrm>
            <a:off x="2714625" y="5776913"/>
            <a:ext cx="428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sym typeface="Wingdings" pitchFamily="2" charset="2"/>
              </a:rPr>
              <a:t></a:t>
            </a:r>
            <a:endParaRPr lang="en-US" altLang="zh-CN"/>
          </a:p>
        </p:txBody>
      </p:sp>
      <p:graphicFrame>
        <p:nvGraphicFramePr>
          <p:cNvPr id="121868" name="Object 12"/>
          <p:cNvGraphicFramePr>
            <a:graphicFrameLocks noChangeAspect="1"/>
          </p:cNvGraphicFramePr>
          <p:nvPr/>
        </p:nvGraphicFramePr>
        <p:xfrm>
          <a:off x="3251200" y="5537200"/>
          <a:ext cx="3427413" cy="838200"/>
        </p:xfrm>
        <a:graphic>
          <a:graphicData uri="http://schemas.openxmlformats.org/presentationml/2006/ole">
            <p:oleObj spid="_x0000_s771152" name="公式" r:id="rId6" imgW="1765300" imgH="431800" progId="Equation.3">
              <p:embed/>
            </p:oleObj>
          </a:graphicData>
        </a:graphic>
      </p:graphicFrame>
      <p:graphicFrame>
        <p:nvGraphicFramePr>
          <p:cNvPr id="121870" name="Object 14"/>
          <p:cNvGraphicFramePr>
            <a:graphicFrameLocks noChangeAspect="1"/>
          </p:cNvGraphicFramePr>
          <p:nvPr/>
        </p:nvGraphicFramePr>
        <p:xfrm>
          <a:off x="4768850" y="3810000"/>
          <a:ext cx="3863975" cy="863600"/>
        </p:xfrm>
        <a:graphic>
          <a:graphicData uri="http://schemas.openxmlformats.org/presentationml/2006/ole">
            <p:oleObj spid="_x0000_s771153" name="公式" r:id="rId7" imgW="2400300" imgH="482600" progId="Equation.3">
              <p:embed/>
            </p:oleObj>
          </a:graphicData>
        </a:graphic>
      </p:graphicFrame>
      <p:sp>
        <p:nvSpPr>
          <p:cNvPr id="121871" name="Line 15"/>
          <p:cNvSpPr>
            <a:spLocks noChangeShapeType="1"/>
          </p:cNvSpPr>
          <p:nvPr/>
        </p:nvSpPr>
        <p:spPr bwMode="auto">
          <a:xfrm>
            <a:off x="3276600" y="3187700"/>
            <a:ext cx="1549400" cy="81280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0" y="28572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554188" y="71414"/>
            <a:ext cx="6589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/>
              <a:t>What causes Cooper pairings in the Hubbard model?</a:t>
            </a: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427019" y="823206"/>
            <a:ext cx="788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For a bare interaction, the electron-electron interaction is just the Hubbard U</a:t>
            </a:r>
          </a:p>
          <a:p>
            <a:r>
              <a:rPr lang="en-US" altLang="zh-CN" dirty="0"/>
              <a:t>which is repulsive.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857224" y="4071942"/>
            <a:ext cx="6877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If we include the interaction </a:t>
            </a:r>
            <a:r>
              <a:rPr lang="en-US" altLang="zh-CN" dirty="0" err="1"/>
              <a:t>perturbatively</a:t>
            </a:r>
            <a:r>
              <a:rPr lang="en-US" altLang="zh-CN" dirty="0"/>
              <a:t>, i.e., in the form of RPA </a:t>
            </a:r>
          </a:p>
          <a:p>
            <a:r>
              <a:rPr lang="en-US" altLang="zh-CN" dirty="0"/>
              <a:t>Then, the effective interaction will gain a q-dependence           via</a:t>
            </a:r>
          </a:p>
          <a:p>
            <a:r>
              <a:rPr lang="en-US" altLang="zh-CN" dirty="0"/>
              <a:t>the exchange of spin excitations</a:t>
            </a:r>
          </a:p>
        </p:txBody>
      </p:sp>
      <p:pic>
        <p:nvPicPr>
          <p:cNvPr id="694282" name="Picture 10"/>
          <p:cNvPicPr>
            <a:picLocks noChangeAspect="1" noChangeArrowheads="1"/>
          </p:cNvPicPr>
          <p:nvPr/>
        </p:nvPicPr>
        <p:blipFill>
          <a:blip r:embed="rId3" cstate="print"/>
          <a:srcRect l="30716" t="32375" r="29285" b="46875"/>
          <a:stretch>
            <a:fillRect/>
          </a:stretch>
        </p:blipFill>
        <p:spPr bwMode="auto">
          <a:xfrm>
            <a:off x="1928794" y="5000636"/>
            <a:ext cx="48768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11"/>
          <p:cNvGraphicFramePr>
            <a:graphicFrameLocks noChangeAspect="1"/>
          </p:cNvGraphicFramePr>
          <p:nvPr/>
        </p:nvGraphicFramePr>
        <p:xfrm>
          <a:off x="6093714" y="4386626"/>
          <a:ext cx="560387" cy="317500"/>
        </p:xfrm>
        <a:graphic>
          <a:graphicData uri="http://schemas.openxmlformats.org/presentationml/2006/ole">
            <p:oleObj spid="_x0000_s1041410" name="公式" r:id="rId4" imgW="380835" imgH="215806" progId="Equation.3">
              <p:embed/>
            </p:oleObj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03648" y="521178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For a review, see </a:t>
            </a:r>
            <a:r>
              <a:rPr lang="en-US" altLang="zh-CN" dirty="0" err="1" smtClean="0"/>
              <a:t>S.L.Yu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J.X.Li</a:t>
            </a:r>
            <a:r>
              <a:rPr lang="en-US" altLang="zh-CN" dirty="0" smtClean="0"/>
              <a:t>,  Chin. Phys. B 22, 087411</a:t>
            </a:r>
            <a:r>
              <a:rPr lang="zh-CN" altLang="en-US" dirty="0" smtClean="0"/>
              <a:t> </a:t>
            </a:r>
            <a:r>
              <a:rPr lang="en-US" altLang="zh-CN" dirty="0" smtClean="0"/>
              <a:t>(2013)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t="62387"/>
          <a:stretch/>
        </p:blipFill>
        <p:spPr>
          <a:xfrm>
            <a:off x="1475656" y="5065203"/>
            <a:ext cx="5411532" cy="14760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r="48255" b="70159"/>
          <a:stretch/>
        </p:blipFill>
        <p:spPr>
          <a:xfrm>
            <a:off x="1267735" y="1537897"/>
            <a:ext cx="2800209" cy="11710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b="36358"/>
          <a:stretch/>
        </p:blipFill>
        <p:spPr>
          <a:xfrm>
            <a:off x="1267735" y="1541829"/>
            <a:ext cx="5411532" cy="249748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 l="8554" t="27396" r="40651" b="59375"/>
          <a:stretch>
            <a:fillRect/>
          </a:stretch>
        </p:blipFill>
        <p:spPr bwMode="auto">
          <a:xfrm>
            <a:off x="2387537" y="1154030"/>
            <a:ext cx="3816424" cy="62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10890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142844" y="571480"/>
            <a:ext cx="6260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However, the effective particle-particle interaction is still </a:t>
            </a:r>
            <a:r>
              <a:rPr lang="en-US" altLang="zh-CN" dirty="0">
                <a:solidFill>
                  <a:srgbClr val="FF0000"/>
                </a:solidFill>
              </a:rPr>
              <a:t>positive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3995936" y="1185422"/>
            <a:ext cx="50988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Can such an interaction cause pairing?  </a:t>
            </a:r>
            <a:endParaRPr lang="en-US" altLang="zh-CN" sz="2400" dirty="0" smtClean="0"/>
          </a:p>
          <a:p>
            <a:r>
              <a:rPr lang="en-US" altLang="zh-CN" sz="2400" dirty="0" smtClean="0"/>
              <a:t> </a:t>
            </a:r>
            <a:r>
              <a:rPr lang="en-US" altLang="zh-CN" sz="2400" dirty="0"/>
              <a:t>The answer is </a:t>
            </a:r>
            <a:r>
              <a:rPr lang="en-US" altLang="zh-CN" sz="2400" dirty="0" smtClean="0">
                <a:solidFill>
                  <a:srgbClr val="FF0000"/>
                </a:solidFill>
              </a:rPr>
              <a:t>yes!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graphicFrame>
        <p:nvGraphicFramePr>
          <p:cNvPr id="717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70029438"/>
              </p:ext>
            </p:extLst>
          </p:nvPr>
        </p:nvGraphicFramePr>
        <p:xfrm>
          <a:off x="1475656" y="4426524"/>
          <a:ext cx="2198688" cy="685800"/>
        </p:xfrm>
        <a:graphic>
          <a:graphicData uri="http://schemas.openxmlformats.org/presentationml/2006/ole">
            <p:oleObj spid="_x0000_s776214" name="公式" r:id="rId4" imgW="1384300" imgH="431800" progId="Equation.3">
              <p:embed/>
            </p:oleObj>
          </a:graphicData>
        </a:graphic>
      </p:graphicFrame>
      <p:sp>
        <p:nvSpPr>
          <p:cNvPr id="695306" name="Text Box 10"/>
          <p:cNvSpPr txBox="1">
            <a:spLocks noChangeArrowheads="1"/>
          </p:cNvSpPr>
          <p:nvPr/>
        </p:nvSpPr>
        <p:spPr bwMode="auto">
          <a:xfrm>
            <a:off x="179512" y="5373216"/>
            <a:ext cx="5492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If the two electrons can spatially arrange themselves</a:t>
            </a:r>
          </a:p>
          <a:p>
            <a:r>
              <a:rPr lang="en-US" altLang="zh-CN" dirty="0"/>
              <a:t>to take advantage of the attractive regions of the </a:t>
            </a:r>
          </a:p>
          <a:p>
            <a:r>
              <a:rPr lang="en-US" altLang="zh-CN" dirty="0"/>
              <a:t>interactions, then it is possible that they can pair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54188" y="71414"/>
            <a:ext cx="6589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/>
              <a:t>What causes Cooper pairings in the Hubbard model?</a:t>
            </a:r>
          </a:p>
        </p:txBody>
      </p:sp>
      <p:pic>
        <p:nvPicPr>
          <p:cNvPr id="776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874617"/>
            <a:ext cx="3143272" cy="236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61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089493"/>
            <a:ext cx="3571900" cy="345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502900" y="372021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It is useful to look at the  interaction at real </a:t>
            </a:r>
            <a:r>
              <a:rPr lang="en-US" altLang="zh-CN" dirty="0" smtClean="0"/>
              <a:t>space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695306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952996" y="71414"/>
            <a:ext cx="697659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200" b="1" dirty="0">
                <a:latin typeface="Tahoma" pitchFamily="34" charset="0"/>
                <a:ea typeface="方正舒体" pitchFamily="2" charset="-122"/>
              </a:rPr>
              <a:t>Pairing symmetry mediated by spin </a:t>
            </a:r>
            <a:r>
              <a:rPr kumimoji="1" lang="en-US" altLang="zh-CN" sz="2200" b="1" dirty="0" smtClean="0">
                <a:latin typeface="Tahoma" pitchFamily="34" charset="0"/>
                <a:ea typeface="方正舒体" pitchFamily="2" charset="-122"/>
              </a:rPr>
              <a:t>fluctuations</a:t>
            </a:r>
            <a:endParaRPr kumimoji="1" lang="en-US" altLang="zh-CN" sz="2200" b="1" dirty="0">
              <a:latin typeface="Tahoma" pitchFamily="34" charset="0"/>
              <a:ea typeface="方正舒体" pitchFamily="2" charset="-122"/>
            </a:endParaRPr>
          </a:p>
        </p:txBody>
      </p:sp>
      <p:sp>
        <p:nvSpPr>
          <p:cNvPr id="125960" name="TextBox 17"/>
          <p:cNvSpPr txBox="1">
            <a:spLocks noChangeArrowheads="1"/>
          </p:cNvSpPr>
          <p:nvPr/>
        </p:nvSpPr>
        <p:spPr bwMode="auto">
          <a:xfrm>
            <a:off x="571500" y="785794"/>
            <a:ext cx="721864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The pairing function is given by the eigenvector        </a:t>
            </a:r>
            <a:r>
              <a:rPr kumimoji="1" lang="en-US" altLang="zh-CN" sz="2000" dirty="0" smtClean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  corresponding</a:t>
            </a:r>
            <a:endParaRPr kumimoji="1" lang="en-US" altLang="zh-CN" sz="2000" dirty="0">
              <a:latin typeface="Times New Roman" pitchFamily="18" charset="0"/>
              <a:ea typeface="方正舒体" pitchFamily="2" charset="-122"/>
              <a:cs typeface="Times New Roman" pitchFamily="18" charset="0"/>
            </a:endParaRPr>
          </a:p>
          <a:p>
            <a:pPr eaLnBrk="1" hangingPunct="1"/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to the largest </a:t>
            </a:r>
            <a:r>
              <a:rPr kumimoji="1" lang="en-US" altLang="zh-CN" sz="2000" dirty="0" err="1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eigenvalue</a:t>
            </a:r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     of  the linear “</a:t>
            </a:r>
            <a:r>
              <a:rPr kumimoji="1" lang="en-US" altLang="zh-CN" sz="2000" dirty="0" err="1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Eliashberg</a:t>
            </a:r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 equation”</a:t>
            </a:r>
          </a:p>
          <a:p>
            <a:pPr eaLnBrk="1" hangingPunct="1"/>
            <a:endParaRPr kumimoji="1" lang="zh-CN" altLang="en-US" sz="2000" dirty="0">
              <a:latin typeface="Tahoma" pitchFamily="34" charset="0"/>
              <a:ea typeface="方正舒体" pitchFamily="2" charset="-122"/>
              <a:cs typeface="Tahoma" pitchFamily="34" charset="0"/>
            </a:endParaRPr>
          </a:p>
        </p:txBody>
      </p:sp>
      <p:graphicFrame>
        <p:nvGraphicFramePr>
          <p:cNvPr id="125961" name="Object 17"/>
          <p:cNvGraphicFramePr>
            <a:graphicFrameLocks noChangeAspect="1"/>
          </p:cNvGraphicFramePr>
          <p:nvPr/>
        </p:nvGraphicFramePr>
        <p:xfrm>
          <a:off x="5600028" y="840904"/>
          <a:ext cx="536575" cy="330200"/>
        </p:xfrm>
        <a:graphic>
          <a:graphicData uri="http://schemas.openxmlformats.org/presentationml/2006/ole">
            <p:oleObj spid="_x0000_s773305" name="公式" r:id="rId4" imgW="330057" imgH="203112" progId="Equation.3">
              <p:embed/>
            </p:oleObj>
          </a:graphicData>
        </a:graphic>
      </p:graphicFrame>
      <p:graphicFrame>
        <p:nvGraphicFramePr>
          <p:cNvPr id="125962" name="Object 18"/>
          <p:cNvGraphicFramePr>
            <a:graphicFrameLocks noChangeAspect="1"/>
          </p:cNvGraphicFramePr>
          <p:nvPr/>
        </p:nvGraphicFramePr>
        <p:xfrm>
          <a:off x="3156622" y="1128470"/>
          <a:ext cx="282575" cy="358775"/>
        </p:xfrm>
        <a:graphic>
          <a:graphicData uri="http://schemas.openxmlformats.org/presentationml/2006/ole">
            <p:oleObj spid="_x0000_s773306" name="Equation" r:id="rId5" imgW="139579" imgH="177646" progId="">
              <p:embed/>
            </p:oleObj>
          </a:graphicData>
        </a:graphic>
      </p:graphicFrame>
      <p:pic>
        <p:nvPicPr>
          <p:cNvPr id="125967" name="Picture 20"/>
          <p:cNvPicPr>
            <a:picLocks noChangeAspect="1" noChangeArrowheads="1"/>
          </p:cNvPicPr>
          <p:nvPr/>
        </p:nvPicPr>
        <p:blipFill>
          <a:blip r:embed="rId6" cstate="print"/>
          <a:srcRect l="23033" t="23625" r="52162" b="39520"/>
          <a:stretch>
            <a:fillRect/>
          </a:stretch>
        </p:blipFill>
        <p:spPr bwMode="auto">
          <a:xfrm>
            <a:off x="6019800" y="2806700"/>
            <a:ext cx="2808288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5968" name="Object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773307" name="Equation" r:id="rId7" imgW="114102" imgH="177492" progId="">
              <p:embed/>
            </p:oleObj>
          </a:graphicData>
        </a:graphic>
      </p:graphicFrame>
      <p:sp>
        <p:nvSpPr>
          <p:cNvPr id="125969" name="Text Box 18"/>
          <p:cNvSpPr txBox="1">
            <a:spLocks noChangeArrowheads="1"/>
          </p:cNvSpPr>
          <p:nvPr/>
        </p:nvSpPr>
        <p:spPr bwMode="auto">
          <a:xfrm>
            <a:off x="6875463" y="2954338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>
                <a:latin typeface="Times New Roman" pitchFamily="18" charset="0"/>
                <a:ea typeface="方正舒体" pitchFamily="2" charset="-122"/>
              </a:rPr>
              <a:t>k’</a:t>
            </a:r>
          </a:p>
        </p:txBody>
      </p:sp>
      <p:sp>
        <p:nvSpPr>
          <p:cNvPr id="125970" name="Text Box 20"/>
          <p:cNvSpPr txBox="1">
            <a:spLocks noChangeArrowheads="1"/>
          </p:cNvSpPr>
          <p:nvPr/>
        </p:nvSpPr>
        <p:spPr bwMode="auto">
          <a:xfrm>
            <a:off x="7726363" y="475456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>
                <a:latin typeface="Times New Roman" pitchFamily="18" charset="0"/>
                <a:ea typeface="方正舒体" pitchFamily="2" charset="-122"/>
              </a:rPr>
              <a:t>-k’</a:t>
            </a:r>
          </a:p>
        </p:txBody>
      </p:sp>
      <p:sp>
        <p:nvSpPr>
          <p:cNvPr id="125971" name="Text Box 21"/>
          <p:cNvSpPr txBox="1">
            <a:spLocks noChangeArrowheads="1"/>
          </p:cNvSpPr>
          <p:nvPr/>
        </p:nvSpPr>
        <p:spPr bwMode="auto">
          <a:xfrm>
            <a:off x="6453188" y="43608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>
                <a:latin typeface="Times New Roman" pitchFamily="18" charset="0"/>
                <a:ea typeface="方正舒体" pitchFamily="2" charset="-122"/>
              </a:rPr>
              <a:t>k</a:t>
            </a:r>
          </a:p>
        </p:txBody>
      </p:sp>
      <p:sp>
        <p:nvSpPr>
          <p:cNvPr id="125972" name="Text Box 22"/>
          <p:cNvSpPr txBox="1">
            <a:spLocks noChangeArrowheads="1"/>
          </p:cNvSpPr>
          <p:nvPr/>
        </p:nvSpPr>
        <p:spPr bwMode="auto">
          <a:xfrm>
            <a:off x="8185150" y="3355975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>
                <a:latin typeface="Times New Roman" pitchFamily="18" charset="0"/>
                <a:ea typeface="方正舒体" pitchFamily="2" charset="-122"/>
              </a:rPr>
              <a:t>-k</a:t>
            </a:r>
          </a:p>
        </p:txBody>
      </p:sp>
      <p:sp>
        <p:nvSpPr>
          <p:cNvPr id="125973" name="Text Box 10"/>
          <p:cNvSpPr txBox="1">
            <a:spLocks noChangeArrowheads="1"/>
          </p:cNvSpPr>
          <p:nvPr/>
        </p:nvSpPr>
        <p:spPr bwMode="auto">
          <a:xfrm>
            <a:off x="357188" y="2760663"/>
            <a:ext cx="5572134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It describes a pair of electrons k and –k </a:t>
            </a:r>
            <a:r>
              <a:rPr kumimoji="1" lang="en-US" altLang="zh-CN" sz="2000" dirty="0" smtClean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is scattered </a:t>
            </a:r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into the pair of k’ and –k’ via </a:t>
            </a:r>
            <a:r>
              <a:rPr kumimoji="1" lang="en-US" altLang="zh-CN" sz="2000" dirty="0" smtClean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the exchange </a:t>
            </a:r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of spin fluctuations</a:t>
            </a:r>
          </a:p>
          <a:p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If    is equal to 1, then a bound state f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orms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--Cooper pair</a:t>
            </a:r>
          </a:p>
        </p:txBody>
      </p:sp>
      <p:graphicFrame>
        <p:nvGraphicFramePr>
          <p:cNvPr id="125974" name="Object 18"/>
          <p:cNvGraphicFramePr>
            <a:graphicFrameLocks noChangeAspect="1"/>
          </p:cNvGraphicFramePr>
          <p:nvPr/>
        </p:nvGraphicFramePr>
        <p:xfrm>
          <a:off x="600075" y="3703638"/>
          <a:ext cx="282575" cy="358775"/>
        </p:xfrm>
        <a:graphic>
          <a:graphicData uri="http://schemas.openxmlformats.org/presentationml/2006/ole">
            <p:oleObj spid="_x0000_s773308" name="Equation" r:id="rId8" imgW="139579" imgH="177646" progId="">
              <p:embed/>
            </p:oleObj>
          </a:graphicData>
        </a:graphic>
      </p:graphicFrame>
      <p:graphicFrame>
        <p:nvGraphicFramePr>
          <p:cNvPr id="125976" name="Object 24"/>
          <p:cNvGraphicFramePr>
            <a:graphicFrameLocks noChangeAspect="1"/>
          </p:cNvGraphicFramePr>
          <p:nvPr/>
        </p:nvGraphicFramePr>
        <p:xfrm>
          <a:off x="1714480" y="1571612"/>
          <a:ext cx="5145088" cy="889000"/>
        </p:xfrm>
        <a:graphic>
          <a:graphicData uri="http://schemas.openxmlformats.org/presentationml/2006/ole">
            <p:oleObj spid="_x0000_s773309" name="公式" r:id="rId9" imgW="2425700" imgH="419100" progId="Equation.3">
              <p:embed/>
            </p:oleObj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-32" y="52907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571472" y="5643578"/>
            <a:ext cx="7310437" cy="1028788"/>
            <a:chOff x="1142975" y="4985104"/>
            <a:chExt cx="7310388" cy="1028605"/>
          </a:xfrm>
        </p:grpSpPr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1142975" y="4985104"/>
              <a:ext cx="7310388" cy="1015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kumimoji="1" lang="en-US" altLang="zh-CN" sz="2000" dirty="0">
                  <a:solidFill>
                    <a:srgbClr val="FF0000"/>
                  </a:solidFill>
                  <a:latin typeface="Tahoma" pitchFamily="34" charset="0"/>
                  <a:ea typeface="方正舒体" pitchFamily="2" charset="-122"/>
                </a:rPr>
                <a:t>Condition</a:t>
              </a:r>
              <a:r>
                <a:rPr kumimoji="1" lang="en-US" altLang="zh-CN" dirty="0">
                  <a:solidFill>
                    <a:srgbClr val="FF0000"/>
                  </a:solidFill>
                  <a:latin typeface="Tahoma" pitchFamily="34" charset="0"/>
                  <a:ea typeface="方正舒体" pitchFamily="2" charset="-122"/>
                </a:rPr>
                <a:t>:</a:t>
              </a:r>
              <a:r>
                <a:rPr kumimoji="1" lang="en-US" altLang="zh-CN" dirty="0">
                  <a:latin typeface="Tahoma" pitchFamily="34" charset="0"/>
                  <a:ea typeface="方正舒体" pitchFamily="2" charset="-122"/>
                </a:rPr>
                <a:t>                                  </a:t>
              </a:r>
              <a:r>
                <a:rPr kumimoji="1" lang="en-US" altLang="zh-CN" sz="2000" dirty="0">
                  <a:latin typeface="Tahoma" pitchFamily="34" charset="0"/>
                  <a:ea typeface="方正舒体" pitchFamily="2" charset="-122"/>
                </a:rPr>
                <a:t> </a:t>
              </a:r>
              <a:r>
                <a:rPr kumimoji="1" lang="en-US" altLang="zh-CN" sz="2000" dirty="0" smtClean="0">
                  <a:latin typeface="Tahoma" pitchFamily="34" charset="0"/>
                  <a:ea typeface="方正舒体" pitchFamily="2" charset="-122"/>
                </a:rPr>
                <a:t>  </a:t>
              </a:r>
            </a:p>
            <a:p>
              <a:pPr eaLnBrk="1" hangingPunct="1"/>
              <a:endParaRPr kumimoji="1" lang="en-US" altLang="zh-CN" sz="2000" dirty="0" smtClean="0">
                <a:latin typeface="Tahoma" pitchFamily="34" charset="0"/>
                <a:ea typeface="方正舒体" pitchFamily="2" charset="-122"/>
              </a:endParaRPr>
            </a:p>
            <a:p>
              <a:pPr eaLnBrk="1" hangingPunct="1"/>
              <a:r>
                <a:rPr kumimoji="1" lang="en-US" altLang="zh-CN" sz="2000" dirty="0" smtClean="0">
                  <a:latin typeface="Times New Roman" pitchFamily="18" charset="0"/>
                  <a:ea typeface="方正舒体" pitchFamily="2" charset="-122"/>
                  <a:cs typeface="Times New Roman" pitchFamily="18" charset="0"/>
                </a:rPr>
                <a:t>Q  </a:t>
              </a:r>
              <a:r>
                <a:rPr kumimoji="1" lang="en-US" altLang="zh-CN" sz="2000" dirty="0">
                  <a:latin typeface="Times New Roman" pitchFamily="18" charset="0"/>
                  <a:ea typeface="方正舒体" pitchFamily="2" charset="-122"/>
                  <a:cs typeface="Times New Roman" pitchFamily="18" charset="0"/>
                </a:rPr>
                <a:t>the </a:t>
              </a:r>
              <a:r>
                <a:rPr kumimoji="1" lang="en-US" altLang="zh-CN" sz="2000" dirty="0" err="1">
                  <a:latin typeface="Times New Roman" pitchFamily="18" charset="0"/>
                  <a:ea typeface="方正舒体" pitchFamily="2" charset="-122"/>
                  <a:cs typeface="Times New Roman" pitchFamily="18" charset="0"/>
                </a:rPr>
                <a:t>wavevector</a:t>
              </a:r>
              <a:r>
                <a:rPr kumimoji="1" lang="en-US" altLang="zh-CN" sz="2000" dirty="0">
                  <a:latin typeface="Times New Roman" pitchFamily="18" charset="0"/>
                  <a:ea typeface="方正舒体" pitchFamily="2" charset="-122"/>
                  <a:cs typeface="Times New Roman" pitchFamily="18" charset="0"/>
                </a:rPr>
                <a:t> at which      </a:t>
              </a:r>
              <a:r>
                <a:rPr kumimoji="1" lang="en-US" altLang="zh-CN" sz="2000" dirty="0" smtClean="0">
                  <a:latin typeface="Times New Roman" pitchFamily="18" charset="0"/>
                  <a:ea typeface="方正舒体" pitchFamily="2" charset="-122"/>
                  <a:cs typeface="Times New Roman" pitchFamily="18" charset="0"/>
                </a:rPr>
                <a:t> peaks</a:t>
              </a:r>
              <a:endParaRPr kumimoji="1" lang="en-US" altLang="zh-CN" sz="2400" dirty="0">
                <a:latin typeface="Times New Roman" pitchFamily="18" charset="0"/>
                <a:ea typeface="方正舒体" pitchFamily="2" charset="-122"/>
                <a:cs typeface="Times New Roman" pitchFamily="18" charset="0"/>
              </a:endParaRPr>
            </a:p>
          </p:txBody>
        </p:sp>
        <p:graphicFrame>
          <p:nvGraphicFramePr>
            <p:cNvPr id="20" name="Object 22"/>
            <p:cNvGraphicFramePr>
              <a:graphicFrameLocks noChangeAspect="1"/>
            </p:cNvGraphicFramePr>
            <p:nvPr/>
          </p:nvGraphicFramePr>
          <p:xfrm>
            <a:off x="4071913" y="5556506"/>
            <a:ext cx="381003" cy="457203"/>
          </p:xfrm>
          <a:graphic>
            <a:graphicData uri="http://schemas.openxmlformats.org/presentationml/2006/ole">
              <p:oleObj spid="_x0000_s773310" name="公式" r:id="rId10" imgW="190500" imgH="228600" progId="Equation.3">
                <p:embed/>
              </p:oleObj>
            </a:graphicData>
          </a:graphic>
        </p:graphicFrame>
        <p:graphicFrame>
          <p:nvGraphicFramePr>
            <p:cNvPr id="21" name="Object 24"/>
            <p:cNvGraphicFramePr>
              <a:graphicFrameLocks noChangeAspect="1"/>
            </p:cNvGraphicFramePr>
            <p:nvPr/>
          </p:nvGraphicFramePr>
          <p:xfrm>
            <a:off x="2500298" y="5000636"/>
            <a:ext cx="2262203" cy="428628"/>
          </p:xfrm>
          <a:graphic>
            <a:graphicData uri="http://schemas.openxmlformats.org/presentationml/2006/ole">
              <p:oleObj spid="_x0000_s773311" name="公式" r:id="rId11" imgW="1206500" imgH="228600" progId="Equation.3">
                <p:embed/>
              </p:oleObj>
            </a:graphicData>
          </a:graphic>
        </p:graphicFrame>
      </p:grp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500034" y="5072074"/>
            <a:ext cx="48333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so, the favorable gap function        </a:t>
            </a:r>
            <a:r>
              <a:rPr kumimoji="1" lang="en-US" altLang="zh-CN" sz="2000" dirty="0" smtClean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   satisfies</a:t>
            </a:r>
            <a:r>
              <a:rPr kumimoji="1" lang="en-US" altLang="zh-CN" sz="2000" dirty="0">
                <a:latin typeface="Times New Roman" pitchFamily="18" charset="0"/>
                <a:ea typeface="方正舒体" pitchFamily="2" charset="-122"/>
                <a:cs typeface="Times New Roman" pitchFamily="18" charset="0"/>
              </a:rPr>
              <a:t>:</a:t>
            </a:r>
            <a:endParaRPr kumimoji="1" lang="zh-CN" altLang="en-US" sz="2000" dirty="0">
              <a:latin typeface="Times New Roman" pitchFamily="18" charset="0"/>
              <a:ea typeface="方正舒体" pitchFamily="2" charset="-122"/>
              <a:cs typeface="Times New Roman" pitchFamily="18" charset="0"/>
            </a:endParaRPr>
          </a:p>
        </p:txBody>
      </p:sp>
      <p:graphicFrame>
        <p:nvGraphicFramePr>
          <p:cNvPr id="23" name="Object 20"/>
          <p:cNvGraphicFramePr>
            <a:graphicFrameLocks noChangeAspect="1"/>
          </p:cNvGraphicFramePr>
          <p:nvPr/>
        </p:nvGraphicFramePr>
        <p:xfrm>
          <a:off x="3500430" y="4731662"/>
          <a:ext cx="912812" cy="331788"/>
        </p:xfrm>
        <a:graphic>
          <a:graphicData uri="http://schemas.openxmlformats.org/presentationml/2006/ole">
            <p:oleObj spid="_x0000_s773312" name="公式" r:id="rId12" imgW="558558" imgH="203112" progId="Equation.3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56492" y="4671964"/>
            <a:ext cx="3090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the spin-singlet pairing,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73133" name="Object 9"/>
          <p:cNvGraphicFramePr>
            <a:graphicFrameLocks noChangeAspect="1"/>
          </p:cNvGraphicFramePr>
          <p:nvPr/>
        </p:nvGraphicFramePr>
        <p:xfrm>
          <a:off x="3672334" y="5143512"/>
          <a:ext cx="571500" cy="352425"/>
        </p:xfrm>
        <a:graphic>
          <a:graphicData uri="http://schemas.openxmlformats.org/presentationml/2006/ole">
            <p:oleObj spid="_x0000_s773313" name="公式" r:id="rId13" imgW="330057" imgH="203112" progId="Equation.3">
              <p:embed/>
            </p:oleObj>
          </a:graphicData>
        </a:graphic>
      </p:graphicFrame>
      <p:pic>
        <p:nvPicPr>
          <p:cNvPr id="773134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739033" y="2857496"/>
            <a:ext cx="3404967" cy="281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TextBox 29"/>
          <p:cNvSpPr txBox="1"/>
          <p:nvPr/>
        </p:nvSpPr>
        <p:spPr>
          <a:xfrm>
            <a:off x="6286512" y="2529334"/>
            <a:ext cx="2275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For high-</a:t>
            </a:r>
            <a:r>
              <a:rPr lang="en-US" altLang="zh-CN" sz="2000" dirty="0" err="1" smtClean="0"/>
              <a:t>Tc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cuprates</a:t>
            </a:r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7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7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9" name="Object 2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74262" name="公式" r:id="rId4" imgW="114151" imgH="215619" progId="Equation.3">
              <p:embed/>
            </p:oleObj>
          </a:graphicData>
        </a:graphic>
      </p:graphicFrame>
      <p:sp>
        <p:nvSpPr>
          <p:cNvPr id="144404" name="TextBox 18"/>
          <p:cNvSpPr txBox="1">
            <a:spLocks noChangeArrowheads="1"/>
          </p:cNvSpPr>
          <p:nvPr/>
        </p:nvSpPr>
        <p:spPr bwMode="auto">
          <a:xfrm>
            <a:off x="785786" y="1643050"/>
            <a:ext cx="4598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 dirty="0">
                <a:latin typeface="Tahoma" pitchFamily="34" charset="0"/>
                <a:ea typeface="方正舒体" pitchFamily="2" charset="-122"/>
                <a:cs typeface="Tahoma" pitchFamily="34" charset="0"/>
              </a:rPr>
              <a:t>For the phonon mediated pairing</a:t>
            </a:r>
            <a:endParaRPr kumimoji="1" lang="zh-CN" altLang="en-US" sz="2400" dirty="0">
              <a:latin typeface="Tahoma" pitchFamily="34" charset="0"/>
              <a:ea typeface="方正舒体" pitchFamily="2" charset="-122"/>
              <a:cs typeface="Tahoma" pitchFamily="34" charset="0"/>
            </a:endParaRPr>
          </a:p>
        </p:txBody>
      </p:sp>
      <p:graphicFrame>
        <p:nvGraphicFramePr>
          <p:cNvPr id="144405" name="Object 21"/>
          <p:cNvGraphicFramePr>
            <a:graphicFrameLocks noChangeAspect="1"/>
          </p:cNvGraphicFramePr>
          <p:nvPr/>
        </p:nvGraphicFramePr>
        <p:xfrm>
          <a:off x="857224" y="2143116"/>
          <a:ext cx="2547938" cy="381000"/>
        </p:xfrm>
        <a:graphic>
          <a:graphicData uri="http://schemas.openxmlformats.org/presentationml/2006/ole">
            <p:oleObj spid="_x0000_s774263" name="公式" r:id="rId5" imgW="1358310" imgH="203112" progId="Equation.3">
              <p:embed/>
            </p:oleObj>
          </a:graphicData>
        </a:graphic>
      </p:graphicFrame>
      <p:sp>
        <p:nvSpPr>
          <p:cNvPr id="144408" name="Text Box 22"/>
          <p:cNvSpPr txBox="1">
            <a:spLocks noChangeArrowheads="1"/>
          </p:cNvSpPr>
          <p:nvPr/>
        </p:nvSpPr>
        <p:spPr bwMode="auto">
          <a:xfrm>
            <a:off x="928662" y="1000108"/>
            <a:ext cx="1868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CN" sz="2000" dirty="0">
                <a:latin typeface="Tahoma" pitchFamily="34" charset="0"/>
                <a:ea typeface="方正舒体" pitchFamily="2" charset="-122"/>
              </a:rPr>
              <a:t>For spin triplet:</a:t>
            </a:r>
          </a:p>
        </p:txBody>
      </p:sp>
      <p:graphicFrame>
        <p:nvGraphicFramePr>
          <p:cNvPr id="7186" name="Object 6"/>
          <p:cNvGraphicFramePr>
            <a:graphicFrameLocks noChangeAspect="1"/>
          </p:cNvGraphicFramePr>
          <p:nvPr/>
        </p:nvGraphicFramePr>
        <p:xfrm>
          <a:off x="2955921" y="1000108"/>
          <a:ext cx="973137" cy="393700"/>
        </p:xfrm>
        <a:graphic>
          <a:graphicData uri="http://schemas.openxmlformats.org/presentationml/2006/ole">
            <p:oleObj spid="_x0000_s774264" name="公式" r:id="rId6" imgW="596900" imgH="241300" progId="Equation.3">
              <p:embed/>
            </p:oleObj>
          </a:graphicData>
        </a:graphic>
      </p:graphicFrame>
      <p:sp>
        <p:nvSpPr>
          <p:cNvPr id="144410" name="Rectangle 26"/>
          <p:cNvSpPr>
            <a:spLocks noChangeArrowheads="1"/>
          </p:cNvSpPr>
          <p:nvPr/>
        </p:nvSpPr>
        <p:spPr bwMode="auto">
          <a:xfrm>
            <a:off x="785786" y="2643182"/>
            <a:ext cx="6129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000">
                <a:latin typeface="Tahoma" pitchFamily="34" charset="0"/>
              </a:rPr>
              <a:t>Eliashberg equation is reduced to the usual BCS gap:</a:t>
            </a:r>
            <a:endParaRPr kumimoji="1" lang="zh-CN" altLang="en-US" sz="2000">
              <a:latin typeface="Tahoma" pitchFamily="34" charset="0"/>
            </a:endParaRPr>
          </a:p>
        </p:txBody>
      </p:sp>
      <p:graphicFrame>
        <p:nvGraphicFramePr>
          <p:cNvPr id="144412" name="Object 28"/>
          <p:cNvGraphicFramePr>
            <a:graphicFrameLocks noChangeAspect="1"/>
          </p:cNvGraphicFramePr>
          <p:nvPr/>
        </p:nvGraphicFramePr>
        <p:xfrm>
          <a:off x="3143240" y="3214686"/>
          <a:ext cx="2306637" cy="927100"/>
        </p:xfrm>
        <a:graphic>
          <a:graphicData uri="http://schemas.openxmlformats.org/presentationml/2006/ole">
            <p:oleObj spid="_x0000_s774265" name="公式" r:id="rId7" imgW="1168400" imgH="469900" progId="Equation.3">
              <p:embed/>
            </p:oleObj>
          </a:graphicData>
        </a:graphic>
      </p:graphicFrame>
      <p:sp>
        <p:nvSpPr>
          <p:cNvPr id="144413" name="Text Box 29"/>
          <p:cNvSpPr txBox="1">
            <a:spLocks noChangeArrowheads="1"/>
          </p:cNvSpPr>
          <p:nvPr/>
        </p:nvSpPr>
        <p:spPr bwMode="auto">
          <a:xfrm>
            <a:off x="4500562" y="2143116"/>
            <a:ext cx="1455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>
                <a:latin typeface="Tahoma" pitchFamily="34" charset="0"/>
              </a:rPr>
              <a:t>is isotropic </a:t>
            </a:r>
          </a:p>
        </p:txBody>
      </p:sp>
      <p:graphicFrame>
        <p:nvGraphicFramePr>
          <p:cNvPr id="144414" name="Object 30"/>
          <p:cNvGraphicFramePr>
            <a:graphicFrameLocks noChangeAspect="1"/>
          </p:cNvGraphicFramePr>
          <p:nvPr/>
        </p:nvGraphicFramePr>
        <p:xfrm>
          <a:off x="3595687" y="2136766"/>
          <a:ext cx="939800" cy="457200"/>
        </p:xfrm>
        <a:graphic>
          <a:graphicData uri="http://schemas.openxmlformats.org/presentationml/2006/ole">
            <p:oleObj spid="_x0000_s774266" name="公式" r:id="rId8" imgW="469900" imgH="228600" progId="Equation.3">
              <p:embed/>
            </p:oleObj>
          </a:graphicData>
        </a:graphic>
      </p:graphicFrame>
      <p:graphicFrame>
        <p:nvGraphicFramePr>
          <p:cNvPr id="144415" name="Object 24"/>
          <p:cNvGraphicFramePr>
            <a:graphicFrameLocks noChangeAspect="1"/>
          </p:cNvGraphicFramePr>
          <p:nvPr/>
        </p:nvGraphicFramePr>
        <p:xfrm>
          <a:off x="4357686" y="1028004"/>
          <a:ext cx="2286000" cy="428625"/>
        </p:xfrm>
        <a:graphic>
          <a:graphicData uri="http://schemas.openxmlformats.org/presentationml/2006/ole">
            <p:oleObj spid="_x0000_s774267" name="公式" r:id="rId9" imgW="1219200" imgH="228600" progId="Equation.3">
              <p:embed/>
            </p:oleObj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539552" y="1700808"/>
            <a:ext cx="7856537" cy="4219575"/>
            <a:chOff x="482" y="2153"/>
            <a:chExt cx="4590" cy="2658"/>
          </a:xfrm>
        </p:grpSpPr>
        <p:sp>
          <p:nvSpPr>
            <p:cNvPr id="8202" name="Text Box 11"/>
            <p:cNvSpPr txBox="1">
              <a:spLocks noChangeArrowheads="1"/>
            </p:cNvSpPr>
            <p:nvPr/>
          </p:nvSpPr>
          <p:spPr bwMode="auto">
            <a:xfrm>
              <a:off x="482" y="4094"/>
              <a:ext cx="4590" cy="7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rgbClr val="000000"/>
                  </a:solidFill>
                  <a:ea typeface="隶书" pitchFamily="49" charset="-122"/>
                </a:rPr>
                <a:t>The on-site Coulomb Interactions</a:t>
              </a:r>
              <a:r>
                <a:rPr lang="en-US" altLang="zh-CN" sz="2400" b="1">
                  <a:solidFill>
                    <a:srgbClr val="000000"/>
                  </a:solidFill>
                  <a:ea typeface="隶书" pitchFamily="49" charset="-122"/>
                </a:rPr>
                <a:t>:   </a:t>
              </a:r>
              <a:r>
                <a:rPr lang="en-US" altLang="zh-CN" sz="2400">
                  <a:solidFill>
                    <a:srgbClr val="000000"/>
                  </a:solidFill>
                  <a:ea typeface="隶书" pitchFamily="49" charset="-122"/>
                </a:rPr>
                <a:t>U, U’, J, J’</a:t>
              </a:r>
            </a:p>
            <a:p>
              <a:r>
                <a:rPr lang="en-US" altLang="zh-CN" sz="2400">
                  <a:solidFill>
                    <a:srgbClr val="000000"/>
                  </a:solidFill>
                  <a:ea typeface="隶书" pitchFamily="49" charset="-122"/>
                </a:rPr>
                <a:t> </a:t>
              </a:r>
              <a:r>
                <a:rPr lang="en-US" altLang="zh-CN" sz="2000">
                  <a:solidFill>
                    <a:srgbClr val="000000"/>
                  </a:solidFill>
                  <a:ea typeface="隶书" pitchFamily="49" charset="-122"/>
                </a:rPr>
                <a:t>Intra-band, inter-band, Hund’s coupling, Pair hopping </a:t>
              </a:r>
              <a:endParaRPr lang="en-US" altLang="zh-CN" sz="2000" b="1">
                <a:solidFill>
                  <a:srgbClr val="000000"/>
                </a:solidFill>
                <a:latin typeface="Tahoma" pitchFamily="34" charset="0"/>
                <a:ea typeface="黑体" pitchFamily="2" charset="-122"/>
              </a:endParaRPr>
            </a:p>
            <a:p>
              <a:endParaRPr lang="en-US" altLang="zh-CN" sz="2000" b="1">
                <a:solidFill>
                  <a:srgbClr val="000000"/>
                </a:solidFill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8203" name="Rectangle 6"/>
            <p:cNvSpPr>
              <a:spLocks noChangeArrowheads="1"/>
            </p:cNvSpPr>
            <p:nvPr/>
          </p:nvSpPr>
          <p:spPr bwMode="auto">
            <a:xfrm>
              <a:off x="505" y="2153"/>
              <a:ext cx="43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rgbClr val="000000"/>
                  </a:solidFill>
                  <a:ea typeface="黑体" pitchFamily="2" charset="-122"/>
                  <a:cs typeface="Arial" charset="0"/>
                </a:rPr>
                <a:t>Effective two-band Hubbard model</a:t>
              </a:r>
            </a:p>
          </p:txBody>
        </p:sp>
        <p:graphicFrame>
          <p:nvGraphicFramePr>
            <p:cNvPr id="109576" name="Object 4"/>
            <p:cNvGraphicFramePr>
              <a:graphicFrameLocks noChangeAspect="1"/>
            </p:cNvGraphicFramePr>
            <p:nvPr/>
          </p:nvGraphicFramePr>
          <p:xfrm>
            <a:off x="2796" y="2459"/>
            <a:ext cx="779" cy="315"/>
          </p:xfrm>
          <a:graphic>
            <a:graphicData uri="http://schemas.openxmlformats.org/presentationml/2006/ole">
              <p:oleObj spid="_x0000_s404502" name="Equation" r:id="rId3" imgW="596900" imgH="241300" progId="">
                <p:embed/>
              </p:oleObj>
            </a:graphicData>
          </a:graphic>
        </p:graphicFrame>
        <p:sp>
          <p:nvSpPr>
            <p:cNvPr id="8204" name="Text Box 10"/>
            <p:cNvSpPr txBox="1">
              <a:spLocks noChangeArrowheads="1"/>
            </p:cNvSpPr>
            <p:nvPr/>
          </p:nvSpPr>
          <p:spPr bwMode="auto">
            <a:xfrm>
              <a:off x="547" y="2465"/>
              <a:ext cx="219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rgbClr val="000000"/>
                  </a:solidFill>
                  <a:latin typeface="Tahoma" pitchFamily="34" charset="0"/>
                  <a:ea typeface="黑体" pitchFamily="2" charset="-122"/>
                </a:rPr>
                <a:t> </a:t>
              </a:r>
              <a:r>
                <a:rPr lang="en-US" altLang="zh-CN" sz="2000" b="1">
                  <a:solidFill>
                    <a:srgbClr val="000000"/>
                  </a:solidFill>
                  <a:ea typeface="黑体" pitchFamily="2" charset="-122"/>
                  <a:cs typeface="Arial" charset="0"/>
                </a:rPr>
                <a:t>Tight binding energy bands</a:t>
              </a:r>
            </a:p>
          </p:txBody>
        </p:sp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043608" y="76904"/>
            <a:ext cx="72220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airing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symmetry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mediated by spin fluctuations in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iron </a:t>
            </a:r>
            <a:r>
              <a:rPr lang="en-US" altLang="zh-CN" sz="2000" b="1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arsenide</a:t>
            </a:r>
          </a:p>
        </p:txBody>
      </p:sp>
      <p:sp>
        <p:nvSpPr>
          <p:cNvPr id="8199" name="矩形 14"/>
          <p:cNvSpPr>
            <a:spLocks noChangeArrowheads="1"/>
          </p:cNvSpPr>
          <p:nvPr/>
        </p:nvSpPr>
        <p:spPr bwMode="auto">
          <a:xfrm>
            <a:off x="434975" y="760413"/>
            <a:ext cx="8680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Tahoma" pitchFamily="34" charset="0"/>
                <a:ea typeface="黑体" pitchFamily="2" charset="-122"/>
              </a:rPr>
              <a:t>Z. J. Yao, J. X. Li and Z. D. Wang</a:t>
            </a:r>
            <a:r>
              <a:rPr lang="zh-CN" altLang="en-US" sz="1600" b="1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>
                <a:latin typeface="Tahoma" pitchFamily="34" charset="0"/>
                <a:ea typeface="黑体" pitchFamily="2" charset="-122"/>
              </a:rPr>
              <a:t>arXiv:0804.4166</a:t>
            </a:r>
            <a:r>
              <a:rPr lang="en-US" altLang="zh-CN" b="1">
                <a:latin typeface="黑体" pitchFamily="2" charset="-122"/>
                <a:ea typeface="黑体" pitchFamily="2" charset="-122"/>
              </a:rPr>
              <a:t>; </a:t>
            </a:r>
            <a:r>
              <a:rPr lang="en-US" altLang="zh-CN">
                <a:latin typeface="Tahoma" pitchFamily="34" charset="0"/>
                <a:cs typeface="Tahoma" pitchFamily="34" charset="0"/>
              </a:rPr>
              <a:t>New J. Phys.</a:t>
            </a:r>
            <a:r>
              <a:rPr lang="en-US" altLang="zh-CN" b="1"/>
              <a:t>11, </a:t>
            </a:r>
            <a:r>
              <a:rPr lang="en-US" altLang="zh-CN"/>
              <a:t>025009 (2009)</a:t>
            </a:r>
            <a:endParaRPr lang="zh-CN" altLang="en-US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564904"/>
            <a:ext cx="2182813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706080"/>
            <a:ext cx="2251075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" name="Text Box 5"/>
          <p:cNvSpPr txBox="1">
            <a:spLocks noChangeArrowheads="1"/>
          </p:cNvSpPr>
          <p:nvPr/>
        </p:nvSpPr>
        <p:spPr bwMode="auto">
          <a:xfrm>
            <a:off x="1544667" y="71414"/>
            <a:ext cx="696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Tahoma" pitchFamily="34" charset="0"/>
              </a:rPr>
              <a:t>     Brief introduction to the FLEX Calculation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84213" y="126841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(1)</a:t>
            </a:r>
          </a:p>
        </p:txBody>
      </p:sp>
      <p:graphicFrame>
        <p:nvGraphicFramePr>
          <p:cNvPr id="9218" name="Object 10"/>
          <p:cNvGraphicFramePr>
            <a:graphicFrameLocks noChangeAspect="1"/>
          </p:cNvGraphicFramePr>
          <p:nvPr/>
        </p:nvGraphicFramePr>
        <p:xfrm>
          <a:off x="1403350" y="1844675"/>
          <a:ext cx="1651000" cy="533400"/>
        </p:xfrm>
        <a:graphic>
          <a:graphicData uri="http://schemas.openxmlformats.org/presentationml/2006/ole">
            <p:oleObj spid="_x0000_s405620" name="Equation" r:id="rId4" imgW="825142" imgH="266584" progId="">
              <p:embed/>
            </p:oleObj>
          </a:graphicData>
        </a:graphic>
      </p:graphicFrame>
      <p:sp>
        <p:nvSpPr>
          <p:cNvPr id="9226" name="Text Box 11"/>
          <p:cNvSpPr txBox="1">
            <a:spLocks noChangeArrowheads="1"/>
          </p:cNvSpPr>
          <p:nvPr/>
        </p:nvSpPr>
        <p:spPr bwMode="auto">
          <a:xfrm>
            <a:off x="684213" y="1844675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(2)</a:t>
            </a:r>
          </a:p>
        </p:txBody>
      </p:sp>
      <p:pic>
        <p:nvPicPr>
          <p:cNvPr id="9227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3284538"/>
            <a:ext cx="288131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Text Box 13"/>
          <p:cNvSpPr txBox="1">
            <a:spLocks noChangeArrowheads="1"/>
          </p:cNvSpPr>
          <p:nvPr/>
        </p:nvSpPr>
        <p:spPr bwMode="auto">
          <a:xfrm>
            <a:off x="4427538" y="3357563"/>
            <a:ext cx="43830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Tx/>
              <a:buAutoNum type="alphaLcParenBoth"/>
            </a:pPr>
            <a:r>
              <a:rPr lang="en-US" altLang="zh-CN" sz="2000">
                <a:latin typeface="Tahoma" pitchFamily="34" charset="0"/>
              </a:rPr>
              <a:t>Hartree-Fock term</a:t>
            </a:r>
          </a:p>
          <a:p>
            <a:pPr marL="457200" indent="-457200">
              <a:buFontTx/>
              <a:buAutoNum type="alphaLcParenBoth"/>
            </a:pPr>
            <a:endParaRPr lang="en-US" altLang="zh-CN" sz="2000">
              <a:latin typeface="Tahoma" pitchFamily="34" charset="0"/>
            </a:endParaRPr>
          </a:p>
          <a:p>
            <a:pPr marL="457200" indent="-457200">
              <a:buFontTx/>
              <a:buAutoNum type="alphaLcParenBoth"/>
            </a:pPr>
            <a:r>
              <a:rPr lang="en-US" altLang="zh-CN" sz="2000">
                <a:latin typeface="Tahoma" pitchFamily="34" charset="0"/>
              </a:rPr>
              <a:t>Longitudinal Spin and charge Flu.</a:t>
            </a:r>
          </a:p>
          <a:p>
            <a:pPr marL="457200" indent="-457200">
              <a:buFontTx/>
              <a:buAutoNum type="alphaLcParenBoth"/>
            </a:pPr>
            <a:endParaRPr lang="en-US" altLang="zh-CN" sz="2000">
              <a:latin typeface="Tahoma" pitchFamily="34" charset="0"/>
            </a:endParaRPr>
          </a:p>
          <a:p>
            <a:pPr marL="457200" indent="-457200">
              <a:buFontTx/>
              <a:buAutoNum type="alphaLcParenBoth"/>
            </a:pPr>
            <a:r>
              <a:rPr lang="en-US" altLang="zh-CN" sz="2000">
                <a:latin typeface="Tahoma" pitchFamily="34" charset="0"/>
              </a:rPr>
              <a:t>Transverse Spin Flu.</a:t>
            </a:r>
          </a:p>
          <a:p>
            <a:pPr marL="457200" indent="-457200">
              <a:buFontTx/>
              <a:buAutoNum type="alphaLcParenBoth"/>
            </a:pPr>
            <a:endParaRPr lang="en-US" altLang="zh-CN" sz="2000">
              <a:latin typeface="Tahoma" pitchFamily="34" charset="0"/>
            </a:endParaRPr>
          </a:p>
          <a:p>
            <a:pPr marL="457200" indent="-457200">
              <a:buFontTx/>
              <a:buAutoNum type="alphaLcParenBoth"/>
            </a:pPr>
            <a:r>
              <a:rPr lang="en-US" altLang="zh-CN" sz="2000">
                <a:latin typeface="Tahoma" pitchFamily="34" charset="0"/>
              </a:rPr>
              <a:t>Particel-particle Flu. </a:t>
            </a:r>
          </a:p>
        </p:txBody>
      </p:sp>
      <p:sp>
        <p:nvSpPr>
          <p:cNvPr id="9229" name="Text Box 14"/>
          <p:cNvSpPr txBox="1">
            <a:spLocks noChangeArrowheads="1"/>
          </p:cNvSpPr>
          <p:nvPr/>
        </p:nvSpPr>
        <p:spPr bwMode="auto">
          <a:xfrm>
            <a:off x="336550" y="808038"/>
            <a:ext cx="818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ahoma" pitchFamily="34" charset="0"/>
              </a:rPr>
              <a:t>Set of Equations for the renormalization Green’s Function G</a:t>
            </a:r>
          </a:p>
        </p:txBody>
      </p:sp>
      <p:sp>
        <p:nvSpPr>
          <p:cNvPr id="9230" name="Text Box 15"/>
          <p:cNvSpPr txBox="1">
            <a:spLocks noChangeArrowheads="1"/>
          </p:cNvSpPr>
          <p:nvPr/>
        </p:nvSpPr>
        <p:spPr bwMode="auto">
          <a:xfrm>
            <a:off x="684213" y="2827338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(3)</a:t>
            </a:r>
          </a:p>
        </p:txBody>
      </p:sp>
      <p:sp>
        <p:nvSpPr>
          <p:cNvPr id="9231" name="Text Box 17"/>
          <p:cNvSpPr txBox="1">
            <a:spLocks noChangeArrowheads="1"/>
          </p:cNvSpPr>
          <p:nvPr/>
        </p:nvSpPr>
        <p:spPr bwMode="auto">
          <a:xfrm>
            <a:off x="1692275" y="2852738"/>
            <a:ext cx="2613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is a function of G’s </a:t>
            </a:r>
          </a:p>
        </p:txBody>
      </p:sp>
      <p:pic>
        <p:nvPicPr>
          <p:cNvPr id="9232" name="Picture 18" descr="未命名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1700213"/>
            <a:ext cx="1582737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FM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773238"/>
            <a:ext cx="142875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9" name="Object 19"/>
          <p:cNvGraphicFramePr>
            <a:graphicFrameLocks noChangeAspect="1"/>
          </p:cNvGraphicFramePr>
          <p:nvPr/>
        </p:nvGraphicFramePr>
        <p:xfrm>
          <a:off x="3851275" y="2457450"/>
          <a:ext cx="357188" cy="466725"/>
        </p:xfrm>
        <a:graphic>
          <a:graphicData uri="http://schemas.openxmlformats.org/presentationml/2006/ole">
            <p:oleObj spid="_x0000_s405621" name="公式" r:id="rId8" imgW="164885" imgH="215619" progId="Equation.3">
              <p:embed/>
            </p:oleObj>
          </a:graphicData>
        </a:graphic>
      </p:graphicFrame>
      <p:graphicFrame>
        <p:nvGraphicFramePr>
          <p:cNvPr id="9220" name="Object 20"/>
          <p:cNvGraphicFramePr>
            <a:graphicFrameLocks noChangeAspect="1"/>
          </p:cNvGraphicFramePr>
          <p:nvPr/>
        </p:nvGraphicFramePr>
        <p:xfrm>
          <a:off x="4067175" y="1484313"/>
          <a:ext cx="461963" cy="466725"/>
        </p:xfrm>
        <a:graphic>
          <a:graphicData uri="http://schemas.openxmlformats.org/presentationml/2006/ole">
            <p:oleObj spid="_x0000_s405622" name="公式" r:id="rId9" imgW="152268" imgH="215713" progId="Equation.3">
              <p:embed/>
            </p:oleObj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1331913" y="1268413"/>
          <a:ext cx="2143125" cy="487362"/>
        </p:xfrm>
        <a:graphic>
          <a:graphicData uri="http://schemas.openxmlformats.org/presentationml/2006/ole">
            <p:oleObj spid="_x0000_s405623" name="公式" r:id="rId10" imgW="977476" imgH="253890" progId="Equation.3">
              <p:embed/>
            </p:oleObj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50" y="2852738"/>
          <a:ext cx="285750" cy="404812"/>
        </p:xfrm>
        <a:graphic>
          <a:graphicData uri="http://schemas.openxmlformats.org/presentationml/2006/ole">
            <p:oleObj spid="_x0000_s405624" name="公式" r:id="rId11" imgW="152268" imgH="215713" progId="Equation.3">
              <p:embed/>
            </p:oleObj>
          </a:graphicData>
        </a:graphic>
      </p:graphicFrame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663575" y="6092825"/>
            <a:ext cx="8039100" cy="701675"/>
            <a:chOff x="418" y="3838"/>
            <a:chExt cx="5064" cy="442"/>
          </a:xfrm>
        </p:grpSpPr>
        <p:sp>
          <p:nvSpPr>
            <p:cNvPr id="9235" name="Text Box 21"/>
            <p:cNvSpPr txBox="1">
              <a:spLocks noChangeArrowheads="1"/>
            </p:cNvSpPr>
            <p:nvPr/>
          </p:nvSpPr>
          <p:spPr bwMode="auto">
            <a:xfrm>
              <a:off x="418" y="3838"/>
              <a:ext cx="506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>
                  <a:latin typeface="Tahoma" pitchFamily="34" charset="0"/>
                </a:rPr>
                <a:t>Eqs.(1)-(3) form a closed set of Eqs. and be sloved self-consistently </a:t>
              </a:r>
            </a:p>
            <a:p>
              <a:r>
                <a:rPr lang="en-US" altLang="zh-CN" sz="2000">
                  <a:latin typeface="Tahoma" pitchFamily="34" charset="0"/>
                </a:rPr>
                <a:t>using 32    32 k-space lattice and 1024 Matsubara frequency to get G.</a:t>
              </a:r>
            </a:p>
          </p:txBody>
        </p:sp>
        <p:graphicFrame>
          <p:nvGraphicFramePr>
            <p:cNvPr id="9223" name="Object 22"/>
            <p:cNvGraphicFramePr>
              <a:graphicFrameLocks noChangeAspect="1"/>
            </p:cNvGraphicFramePr>
            <p:nvPr/>
          </p:nvGraphicFramePr>
          <p:xfrm>
            <a:off x="1111" y="4065"/>
            <a:ext cx="174" cy="193"/>
          </p:xfrm>
          <a:graphic>
            <a:graphicData uri="http://schemas.openxmlformats.org/presentationml/2006/ole">
              <p:oleObj spid="_x0000_s405625" name="Equation" r:id="rId12" imgW="114102" imgH="126780" progId="Equation.3">
                <p:embed/>
              </p:oleObj>
            </a:graphicData>
          </a:graphic>
        </p:graphicFrame>
      </p:grpSp>
      <p:cxnSp>
        <p:nvCxnSpPr>
          <p:cNvPr id="22" name="直接连接符 21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Text Box 5"/>
          <p:cNvSpPr txBox="1">
            <a:spLocks noChangeArrowheads="1"/>
          </p:cNvSpPr>
          <p:nvPr/>
        </p:nvSpPr>
        <p:spPr bwMode="auto">
          <a:xfrm>
            <a:off x="1643042" y="0"/>
            <a:ext cx="59243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400" b="1" dirty="0">
                <a:latin typeface="+mj-lt"/>
                <a:ea typeface="方正舒体" pitchFamily="2" charset="-122"/>
              </a:rPr>
              <a:t>Our FLEX Calculation on the two-band Model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77825" y="687388"/>
            <a:ext cx="3384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</a:rPr>
              <a:t>For U=5.5, U’=4.0, J=J’=1.0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7100" y="1316038"/>
            <a:ext cx="2303463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900113" y="3500438"/>
            <a:ext cx="7775575" cy="2522537"/>
            <a:chOff x="612" y="2523"/>
            <a:chExt cx="4898" cy="1589"/>
          </a:xfrm>
        </p:grpSpPr>
        <p:pic>
          <p:nvPicPr>
            <p:cNvPr id="11278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62" y="2523"/>
              <a:ext cx="2948" cy="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9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2" y="2568"/>
              <a:ext cx="1633" cy="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218" name="Object 13"/>
          <p:cNvGraphicFramePr>
            <a:graphicFrameLocks noChangeAspect="1"/>
          </p:cNvGraphicFramePr>
          <p:nvPr/>
        </p:nvGraphicFramePr>
        <p:xfrm>
          <a:off x="4859338" y="3071813"/>
          <a:ext cx="576262" cy="576262"/>
        </p:xfrm>
        <a:graphic>
          <a:graphicData uri="http://schemas.openxmlformats.org/presentationml/2006/ole">
            <p:oleObj spid="_x0000_s407630" name="Equation" r:id="rId7" imgW="228600" imgH="228600" progId="">
              <p:embed/>
            </p:oleObj>
          </a:graphicData>
        </a:graphic>
      </p:graphicFrame>
      <p:graphicFrame>
        <p:nvGraphicFramePr>
          <p:cNvPr id="9219" name="Object 14"/>
          <p:cNvGraphicFramePr>
            <a:graphicFrameLocks noChangeAspect="1"/>
          </p:cNvGraphicFramePr>
          <p:nvPr/>
        </p:nvGraphicFramePr>
        <p:xfrm>
          <a:off x="7107238" y="3067050"/>
          <a:ext cx="608012" cy="576263"/>
        </p:xfrm>
        <a:graphic>
          <a:graphicData uri="http://schemas.openxmlformats.org/presentationml/2006/ole">
            <p:oleObj spid="_x0000_s407631" name="Equation" r:id="rId8" imgW="241300" imgH="228600" progId="">
              <p:embed/>
            </p:oleObj>
          </a:graphicData>
        </a:graphic>
      </p:graphicFrame>
      <p:sp>
        <p:nvSpPr>
          <p:cNvPr id="9226" name="Text Box 17"/>
          <p:cNvSpPr txBox="1">
            <a:spLocks noChangeArrowheads="1"/>
          </p:cNvSpPr>
          <p:nvPr/>
        </p:nvSpPr>
        <p:spPr bwMode="auto">
          <a:xfrm>
            <a:off x="611188" y="6040438"/>
            <a:ext cx="8134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</a:rPr>
              <a:t>It has no nodes around each Fermi pockets, but changes sign between</a:t>
            </a:r>
          </a:p>
          <a:p>
            <a:pPr eaLnBrk="1" hangingPunct="1"/>
            <a:r>
              <a:rPr kumimoji="1" lang="en-US" altLang="zh-CN" sz="2000">
                <a:latin typeface="Tahoma" pitchFamily="34" charset="0"/>
                <a:ea typeface="方正舒体" pitchFamily="2" charset="-122"/>
              </a:rPr>
              <a:t>the electronic and hole Fermi pockets-&gt; extended s-wave (    </a:t>
            </a:r>
            <a:r>
              <a:rPr kumimoji="1" lang="en-US" altLang="zh-CN" sz="2000">
                <a:solidFill>
                  <a:srgbClr val="FF0000"/>
                </a:solidFill>
                <a:latin typeface="Tahoma" pitchFamily="34" charset="0"/>
                <a:ea typeface="方正舒体" pitchFamily="2" charset="-122"/>
              </a:rPr>
              <a:t>-wave</a:t>
            </a:r>
            <a:r>
              <a:rPr kumimoji="1" lang="en-US" altLang="zh-CN" sz="2000">
                <a:latin typeface="Tahoma" pitchFamily="34" charset="0"/>
                <a:ea typeface="方正舒体" pitchFamily="2" charset="-122"/>
              </a:rPr>
              <a:t>)</a:t>
            </a:r>
          </a:p>
        </p:txBody>
      </p:sp>
      <p:graphicFrame>
        <p:nvGraphicFramePr>
          <p:cNvPr id="9220" name="Object 9"/>
          <p:cNvGraphicFramePr>
            <a:graphicFrameLocks noChangeAspect="1"/>
          </p:cNvGraphicFramePr>
          <p:nvPr/>
        </p:nvGraphicFramePr>
        <p:xfrm>
          <a:off x="7308850" y="6381750"/>
          <a:ext cx="360363" cy="431800"/>
        </p:xfrm>
        <a:graphic>
          <a:graphicData uri="http://schemas.openxmlformats.org/presentationml/2006/ole">
            <p:oleObj spid="_x0000_s407632" name="Equation" r:id="rId9" imgW="190500" imgH="228600" progId="">
              <p:embed/>
            </p:oleObj>
          </a:graphicData>
        </a:graphic>
      </p:graphicFrame>
      <p:pic>
        <p:nvPicPr>
          <p:cNvPr id="11275" name="Picture 4"/>
          <p:cNvPicPr>
            <a:picLocks noChangeAspect="1" noChangeArrowheads="1"/>
          </p:cNvPicPr>
          <p:nvPr/>
        </p:nvPicPr>
        <p:blipFill>
          <a:blip r:embed="rId10" cstate="print"/>
          <a:srcRect l="7176" t="27560" r="69727" b="44481"/>
          <a:stretch>
            <a:fillRect/>
          </a:stretch>
        </p:blipFill>
        <p:spPr bwMode="auto">
          <a:xfrm>
            <a:off x="5224463" y="1452563"/>
            <a:ext cx="18240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8"/>
          <p:cNvSpPr txBox="1">
            <a:spLocks noChangeArrowheads="1"/>
          </p:cNvSpPr>
          <p:nvPr/>
        </p:nvSpPr>
        <p:spPr bwMode="auto">
          <a:xfrm>
            <a:off x="4102100" y="887413"/>
            <a:ext cx="5041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Tahoma" pitchFamily="34" charset="0"/>
              </a:rPr>
              <a:t>The interband SF near</a:t>
            </a:r>
            <a:r>
              <a:rPr lang="en-US" altLang="zh-CN"/>
              <a:t>            </a:t>
            </a:r>
            <a:r>
              <a:rPr lang="en-US" altLang="zh-CN">
                <a:latin typeface="Tahoma" pitchFamily="34" charset="0"/>
              </a:rPr>
              <a:t>comes from the </a:t>
            </a:r>
          </a:p>
          <a:p>
            <a:r>
              <a:rPr lang="en-US" altLang="zh-CN">
                <a:latin typeface="Tahoma" pitchFamily="34" charset="0"/>
              </a:rPr>
              <a:t> FS nesting between the electron-hole pockets</a:t>
            </a:r>
            <a:endParaRPr lang="en-US" altLang="zh-CN"/>
          </a:p>
        </p:txBody>
      </p:sp>
      <p:graphicFrame>
        <p:nvGraphicFramePr>
          <p:cNvPr id="11269" name="Object 5"/>
          <p:cNvGraphicFramePr>
            <a:graphicFrameLocks noChangeAspect="1"/>
          </p:cNvGraphicFramePr>
          <p:nvPr/>
        </p:nvGraphicFramePr>
        <p:xfrm>
          <a:off x="6488113" y="887413"/>
          <a:ext cx="647700" cy="346075"/>
        </p:xfrm>
        <a:graphic>
          <a:graphicData uri="http://schemas.openxmlformats.org/presentationml/2006/ole">
            <p:oleObj spid="_x0000_s407633" name="Equation" r:id="rId11" imgW="380835" imgH="203112" progId="">
              <p:embed/>
            </p:oleObj>
          </a:graphicData>
        </a:graphic>
      </p:graphicFrame>
      <p:sp>
        <p:nvSpPr>
          <p:cNvPr id="11277" name="矩形 16"/>
          <p:cNvSpPr>
            <a:spLocks noChangeArrowheads="1"/>
          </p:cNvSpPr>
          <p:nvPr/>
        </p:nvSpPr>
        <p:spPr bwMode="auto">
          <a:xfrm>
            <a:off x="1250950" y="1066800"/>
            <a:ext cx="2136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ahoma" pitchFamily="34" charset="0"/>
              </a:rPr>
              <a:t>Spin susceptibility </a:t>
            </a: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357158" y="857232"/>
            <a:ext cx="878684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Unconventional superconductor:</a:t>
            </a:r>
            <a:endParaRPr lang="en-US" altLang="zh-CN" sz="3600" dirty="0"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  <a:p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Wavefunction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changes sign around the Fermi surface (extended s-wave, d-wave, p-wave, f-wave)</a:t>
            </a: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we are knowing:</a:t>
            </a:r>
          </a:p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unconventional SC is realized due to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the formation of Cooper pairs, but the 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glue to form pair is still under investigation  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32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标题 1"/>
          <p:cNvSpPr txBox="1">
            <a:spLocks/>
          </p:cNvSpPr>
          <p:nvPr/>
        </p:nvSpPr>
        <p:spPr>
          <a:xfrm>
            <a:off x="428596" y="0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 smtClean="0">
                <a:latin typeface="+mj-lt"/>
                <a:ea typeface="+mj-ea"/>
                <a:cs typeface="+mj-cs"/>
              </a:rPr>
              <a:t>Unconventional Superconductor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图片 5" descr="b4cd084a3a5c6e0b1f99c6ddb6d28608_r.jpg"/>
          <p:cNvPicPr>
            <a:picLocks noChangeAspect="1"/>
          </p:cNvPicPr>
          <p:nvPr/>
        </p:nvPicPr>
        <p:blipFill>
          <a:blip r:embed="rId2" cstate="print"/>
          <a:srcRect l="29204" t="23540" r="55752" b="59469"/>
          <a:stretch>
            <a:fillRect/>
          </a:stretch>
        </p:blipFill>
        <p:spPr>
          <a:xfrm>
            <a:off x="642910" y="2643182"/>
            <a:ext cx="1214446" cy="857256"/>
          </a:xfrm>
          <a:prstGeom prst="rect">
            <a:avLst/>
          </a:prstGeom>
        </p:spPr>
      </p:pic>
      <p:pic>
        <p:nvPicPr>
          <p:cNvPr id="7" name="图片 6" descr="b4cd084a3a5c6e0b1f99c6ddb6d28608_r.jpg"/>
          <p:cNvPicPr>
            <a:picLocks noChangeAspect="1"/>
          </p:cNvPicPr>
          <p:nvPr/>
        </p:nvPicPr>
        <p:blipFill>
          <a:blip r:embed="rId2" cstate="print"/>
          <a:srcRect l="29204" t="46195" r="55752" b="29734"/>
          <a:stretch>
            <a:fillRect/>
          </a:stretch>
        </p:blipFill>
        <p:spPr>
          <a:xfrm>
            <a:off x="2928926" y="2571744"/>
            <a:ext cx="1214446" cy="1214446"/>
          </a:xfrm>
          <a:prstGeom prst="rect">
            <a:avLst/>
          </a:prstGeom>
        </p:spPr>
      </p:pic>
      <p:pic>
        <p:nvPicPr>
          <p:cNvPr id="8" name="图片 7" descr="b4cd084a3a5c6e0b1f99c6ddb6d28608_r.jpg"/>
          <p:cNvPicPr>
            <a:picLocks noChangeAspect="1"/>
          </p:cNvPicPr>
          <p:nvPr/>
        </p:nvPicPr>
        <p:blipFill>
          <a:blip r:embed="rId2" cstate="print"/>
          <a:srcRect l="30089" t="70266" r="55752" b="2831"/>
          <a:stretch>
            <a:fillRect/>
          </a:stretch>
        </p:blipFill>
        <p:spPr>
          <a:xfrm>
            <a:off x="5500694" y="2500306"/>
            <a:ext cx="1143008" cy="13573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348" y="2153621"/>
            <a:ext cx="1089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p-wave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2143116"/>
            <a:ext cx="1089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d-wave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86646" y="2087324"/>
            <a:ext cx="1022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f-wave</a:t>
            </a:r>
            <a:endParaRPr lang="zh-CN" altLang="en-US" sz="2400" dirty="0"/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3" cstate="print"/>
          <a:srcRect l="52706" t="49147" r="25951" b="14708"/>
          <a:stretch>
            <a:fillRect/>
          </a:stretch>
        </p:blipFill>
        <p:spPr bwMode="auto">
          <a:xfrm>
            <a:off x="6000760" y="4643446"/>
            <a:ext cx="190935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313408" y="4270610"/>
            <a:ext cx="1529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</a:rPr>
              <a:t>Unknown?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14" name="曲线连接符 13"/>
          <p:cNvCxnSpPr/>
          <p:nvPr/>
        </p:nvCxnSpPr>
        <p:spPr>
          <a:xfrm rot="5400000">
            <a:off x="6929454" y="4714884"/>
            <a:ext cx="928694" cy="785818"/>
          </a:xfrm>
          <a:prstGeom prst="curvedConnector3">
            <a:avLst>
              <a:gd name="adj1" fmla="val 50000"/>
            </a:avLst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4" name="Object 8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815192" name="Equation" r:id="rId4" imgW="114102" imgH="177492" progId="">
              <p:embed/>
            </p:oleObj>
          </a:graphicData>
        </a:graphic>
      </p:graphicFrame>
      <p:pic>
        <p:nvPicPr>
          <p:cNvPr id="10250" name="Picture 4"/>
          <p:cNvPicPr>
            <a:picLocks noChangeAspect="1" noChangeArrowheads="1"/>
          </p:cNvPicPr>
          <p:nvPr/>
        </p:nvPicPr>
        <p:blipFill>
          <a:blip r:embed="rId5" cstate="print"/>
          <a:srcRect l="7176" t="27560" r="69727" b="44481"/>
          <a:stretch>
            <a:fillRect/>
          </a:stretch>
        </p:blipFill>
        <p:spPr bwMode="auto">
          <a:xfrm>
            <a:off x="971600" y="857232"/>
            <a:ext cx="242887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854290" y="1316797"/>
            <a:ext cx="714375" cy="1482725"/>
            <a:chOff x="885" y="976"/>
            <a:chExt cx="498" cy="963"/>
          </a:xfrm>
        </p:grpSpPr>
        <p:sp>
          <p:nvSpPr>
            <p:cNvPr id="10258" name="Text Box 27"/>
            <p:cNvSpPr txBox="1">
              <a:spLocks noChangeArrowheads="1"/>
            </p:cNvSpPr>
            <p:nvPr/>
          </p:nvSpPr>
          <p:spPr bwMode="auto">
            <a:xfrm>
              <a:off x="885" y="1679"/>
              <a:ext cx="453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00CC"/>
                  </a:solidFill>
                  <a:ea typeface="隶书" pitchFamily="49" charset="-122"/>
                </a:rPr>
                <a:t>-k’</a:t>
              </a:r>
            </a:p>
          </p:txBody>
        </p:sp>
        <p:sp>
          <p:nvSpPr>
            <p:cNvPr id="10259" name="Text Box 26"/>
            <p:cNvSpPr txBox="1">
              <a:spLocks noChangeArrowheads="1"/>
            </p:cNvSpPr>
            <p:nvPr/>
          </p:nvSpPr>
          <p:spPr bwMode="auto">
            <a:xfrm>
              <a:off x="930" y="976"/>
              <a:ext cx="453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rgbClr val="0000CC"/>
                  </a:solidFill>
                  <a:ea typeface="隶书" pitchFamily="49" charset="-122"/>
                </a:rPr>
                <a:t>k’</a:t>
              </a:r>
            </a:p>
          </p:txBody>
        </p:sp>
        <p:sp>
          <p:nvSpPr>
            <p:cNvPr id="10260" name="Freeform 21"/>
            <p:cNvSpPr>
              <a:spLocks/>
            </p:cNvSpPr>
            <p:nvPr/>
          </p:nvSpPr>
          <p:spPr bwMode="auto">
            <a:xfrm>
              <a:off x="1046" y="1182"/>
              <a:ext cx="67" cy="134"/>
            </a:xfrm>
            <a:custGeom>
              <a:avLst/>
              <a:gdLst>
                <a:gd name="T0" fmla="*/ 0 w 67"/>
                <a:gd name="T1" fmla="*/ 134 h 134"/>
                <a:gd name="T2" fmla="*/ 67 w 67"/>
                <a:gd name="T3" fmla="*/ 0 h 134"/>
                <a:gd name="T4" fmla="*/ 0 60000 65536"/>
                <a:gd name="T5" fmla="*/ 0 60000 65536"/>
                <a:gd name="T6" fmla="*/ 0 w 67"/>
                <a:gd name="T7" fmla="*/ 0 h 134"/>
                <a:gd name="T8" fmla="*/ 67 w 67"/>
                <a:gd name="T9" fmla="*/ 134 h 13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" h="134">
                  <a:moveTo>
                    <a:pt x="0" y="134"/>
                  </a:moveTo>
                  <a:lnTo>
                    <a:pt x="67" y="0"/>
                  </a:lnTo>
                </a:path>
              </a:pathLst>
            </a:custGeom>
            <a:noFill/>
            <a:ln w="3175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37"/>
            <p:cNvSpPr>
              <a:spLocks/>
            </p:cNvSpPr>
            <p:nvPr/>
          </p:nvSpPr>
          <p:spPr bwMode="auto">
            <a:xfrm>
              <a:off x="1015" y="1560"/>
              <a:ext cx="67" cy="134"/>
            </a:xfrm>
            <a:custGeom>
              <a:avLst/>
              <a:gdLst>
                <a:gd name="T0" fmla="*/ 0 w 67"/>
                <a:gd name="T1" fmla="*/ 134 h 134"/>
                <a:gd name="T2" fmla="*/ 67 w 67"/>
                <a:gd name="T3" fmla="*/ 0 h 134"/>
                <a:gd name="T4" fmla="*/ 0 60000 65536"/>
                <a:gd name="T5" fmla="*/ 0 60000 65536"/>
                <a:gd name="T6" fmla="*/ 0 w 67"/>
                <a:gd name="T7" fmla="*/ 0 h 134"/>
                <a:gd name="T8" fmla="*/ 67 w 67"/>
                <a:gd name="T9" fmla="*/ 134 h 13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" h="134">
                  <a:moveTo>
                    <a:pt x="0" y="134"/>
                  </a:moveTo>
                  <a:lnTo>
                    <a:pt x="67" y="0"/>
                  </a:lnTo>
                </a:path>
              </a:pathLst>
            </a:custGeom>
            <a:noFill/>
            <a:ln w="31750">
              <a:solidFill>
                <a:srgbClr val="0000FF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2882990" y="1442209"/>
            <a:ext cx="554037" cy="1236663"/>
            <a:chOff x="1565" y="981"/>
            <a:chExt cx="498" cy="915"/>
          </a:xfrm>
        </p:grpSpPr>
        <p:sp>
          <p:nvSpPr>
            <p:cNvPr id="10254" name="Text Box 52"/>
            <p:cNvSpPr txBox="1">
              <a:spLocks noChangeArrowheads="1"/>
            </p:cNvSpPr>
            <p:nvPr/>
          </p:nvSpPr>
          <p:spPr bwMode="auto">
            <a:xfrm>
              <a:off x="1565" y="1600"/>
              <a:ext cx="453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rgbClr val="0000CC"/>
                  </a:solidFill>
                  <a:ea typeface="隶书" pitchFamily="49" charset="-122"/>
                </a:rPr>
                <a:t>-k</a:t>
              </a:r>
            </a:p>
          </p:txBody>
        </p:sp>
        <p:sp>
          <p:nvSpPr>
            <p:cNvPr id="10255" name="Text Box 53"/>
            <p:cNvSpPr txBox="1">
              <a:spLocks noChangeArrowheads="1"/>
            </p:cNvSpPr>
            <p:nvPr/>
          </p:nvSpPr>
          <p:spPr bwMode="auto">
            <a:xfrm>
              <a:off x="1610" y="981"/>
              <a:ext cx="453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rgbClr val="0000CC"/>
                  </a:solidFill>
                  <a:ea typeface="隶书" pitchFamily="49" charset="-122"/>
                </a:rPr>
                <a:t>k</a:t>
              </a:r>
            </a:p>
          </p:txBody>
        </p:sp>
        <p:sp>
          <p:nvSpPr>
            <p:cNvPr id="10256" name="Freeform 54"/>
            <p:cNvSpPr>
              <a:spLocks/>
            </p:cNvSpPr>
            <p:nvPr/>
          </p:nvSpPr>
          <p:spPr bwMode="auto">
            <a:xfrm>
              <a:off x="1709" y="1210"/>
              <a:ext cx="67" cy="134"/>
            </a:xfrm>
            <a:custGeom>
              <a:avLst/>
              <a:gdLst>
                <a:gd name="T0" fmla="*/ 0 w 67"/>
                <a:gd name="T1" fmla="*/ 134 h 134"/>
                <a:gd name="T2" fmla="*/ 67 w 67"/>
                <a:gd name="T3" fmla="*/ 0 h 134"/>
                <a:gd name="T4" fmla="*/ 0 60000 65536"/>
                <a:gd name="T5" fmla="*/ 0 60000 65536"/>
                <a:gd name="T6" fmla="*/ 0 w 67"/>
                <a:gd name="T7" fmla="*/ 0 h 134"/>
                <a:gd name="T8" fmla="*/ 67 w 67"/>
                <a:gd name="T9" fmla="*/ 134 h 13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" h="134">
                  <a:moveTo>
                    <a:pt x="0" y="134"/>
                  </a:moveTo>
                  <a:lnTo>
                    <a:pt x="67" y="0"/>
                  </a:lnTo>
                </a:path>
              </a:pathLst>
            </a:custGeom>
            <a:noFill/>
            <a:ln w="31750">
              <a:solidFill>
                <a:srgbClr val="0000FF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Freeform 55"/>
            <p:cNvSpPr>
              <a:spLocks/>
            </p:cNvSpPr>
            <p:nvPr/>
          </p:nvSpPr>
          <p:spPr bwMode="auto">
            <a:xfrm>
              <a:off x="1695" y="1525"/>
              <a:ext cx="67" cy="134"/>
            </a:xfrm>
            <a:custGeom>
              <a:avLst/>
              <a:gdLst>
                <a:gd name="T0" fmla="*/ 0 w 67"/>
                <a:gd name="T1" fmla="*/ 134 h 134"/>
                <a:gd name="T2" fmla="*/ 67 w 67"/>
                <a:gd name="T3" fmla="*/ 0 h 134"/>
                <a:gd name="T4" fmla="*/ 0 60000 65536"/>
                <a:gd name="T5" fmla="*/ 0 60000 65536"/>
                <a:gd name="T6" fmla="*/ 0 w 67"/>
                <a:gd name="T7" fmla="*/ 0 h 134"/>
                <a:gd name="T8" fmla="*/ 67 w 67"/>
                <a:gd name="T9" fmla="*/ 134 h 13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" h="134">
                  <a:moveTo>
                    <a:pt x="0" y="134"/>
                  </a:moveTo>
                  <a:lnTo>
                    <a:pt x="67" y="0"/>
                  </a:lnTo>
                </a:path>
              </a:pathLst>
            </a:custGeom>
            <a:noFill/>
            <a:ln w="3175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0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707904" y="129200"/>
            <a:ext cx="19369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picture</a:t>
            </a:r>
            <a:endParaRPr lang="en-US" altLang="zh-CN" sz="2000" b="1" dirty="0">
              <a:latin typeface="Times New Roman" panose="02020603050405020304" pitchFamily="18" charset="0"/>
              <a:ea typeface="MS Gothic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893948"/>
            <a:ext cx="2357454" cy="231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510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14615233"/>
              </p:ext>
            </p:extLst>
          </p:nvPr>
        </p:nvGraphicFramePr>
        <p:xfrm>
          <a:off x="4472068" y="1690134"/>
          <a:ext cx="1536700" cy="417513"/>
        </p:xfrm>
        <a:graphic>
          <a:graphicData uri="http://schemas.openxmlformats.org/presentationml/2006/ole">
            <p:oleObj spid="_x0000_s815193" name="公式" r:id="rId7" imgW="748975" imgH="203112" progId="Equation.3">
              <p:embed/>
            </p:oleObj>
          </a:graphicData>
        </a:graphic>
      </p:graphicFrame>
      <p:graphicFrame>
        <p:nvGraphicFramePr>
          <p:cNvPr id="81510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40432187"/>
              </p:ext>
            </p:extLst>
          </p:nvPr>
        </p:nvGraphicFramePr>
        <p:xfrm>
          <a:off x="5043572" y="2118762"/>
          <a:ext cx="936625" cy="417513"/>
        </p:xfrm>
        <a:graphic>
          <a:graphicData uri="http://schemas.openxmlformats.org/presentationml/2006/ole">
            <p:oleObj spid="_x0000_s815194" name="公式" r:id="rId8" imgW="457002" imgH="203112" progId="Equation.3">
              <p:embed/>
            </p:oleObj>
          </a:graphicData>
        </a:graphic>
      </p:graphicFrame>
      <p:graphicFrame>
        <p:nvGraphicFramePr>
          <p:cNvPr id="81510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52173840"/>
              </p:ext>
            </p:extLst>
          </p:nvPr>
        </p:nvGraphicFramePr>
        <p:xfrm>
          <a:off x="4186316" y="1118630"/>
          <a:ext cx="1858963" cy="598487"/>
        </p:xfrm>
        <a:graphic>
          <a:graphicData uri="http://schemas.openxmlformats.org/presentationml/2006/ole">
            <p:oleObj spid="_x0000_s815195" name="公式" r:id="rId9" imgW="748975" imgH="241195" progId="Equation.3">
              <p:embed/>
            </p:oleObj>
          </a:graphicData>
        </a:graphic>
      </p:graphicFrame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90703" y="3861048"/>
            <a:ext cx="2795092" cy="230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375691" y="4509120"/>
            <a:ext cx="5137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d-wave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pairing state in high-Tc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cuprates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     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pairing state in iron-based SC can be understood 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spin-fluctuation mediated SC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39553350"/>
              </p:ext>
            </p:extLst>
          </p:nvPr>
        </p:nvGraphicFramePr>
        <p:xfrm>
          <a:off x="428596" y="4725144"/>
          <a:ext cx="312926" cy="402332"/>
        </p:xfrm>
        <a:graphic>
          <a:graphicData uri="http://schemas.openxmlformats.org/presentationml/2006/ole">
            <p:oleObj spid="_x0000_s815196" name="公式" r:id="rId11" imgW="177480" imgH="228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5.55112E-17 L 0.1158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1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6"/>
          <p:cNvSpPr txBox="1">
            <a:spLocks noChangeArrowheads="1"/>
          </p:cNvSpPr>
          <p:nvPr/>
        </p:nvSpPr>
        <p:spPr bwMode="auto">
          <a:xfrm>
            <a:off x="539750" y="1628775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altLang="zh-CN"/>
          </a:p>
          <a:p>
            <a:pPr marL="342900" indent="-342900">
              <a:buFontTx/>
              <a:buAutoNum type="arabicPeriod"/>
            </a:pPr>
            <a:endParaRPr lang="en-US" altLang="zh-CN"/>
          </a:p>
        </p:txBody>
      </p:sp>
      <p:sp>
        <p:nvSpPr>
          <p:cNvPr id="5123" name="矩形 17"/>
          <p:cNvSpPr>
            <a:spLocks noChangeArrowheads="1"/>
          </p:cNvSpPr>
          <p:nvPr/>
        </p:nvSpPr>
        <p:spPr bwMode="auto">
          <a:xfrm>
            <a:off x="214313" y="5732463"/>
            <a:ext cx="3062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/>
              <a:t>F. Ye et al., PRB </a:t>
            </a:r>
            <a:r>
              <a:rPr lang="en-US" altLang="zh-CN" sz="1600" b="1"/>
              <a:t>87</a:t>
            </a:r>
            <a:r>
              <a:rPr lang="en-US" altLang="zh-CN" sz="1600"/>
              <a:t>,140406 (13)</a:t>
            </a:r>
          </a:p>
          <a:p>
            <a:r>
              <a:rPr lang="en-US" altLang="zh-CN" sz="1600"/>
              <a:t>H. Das etal.,PRB </a:t>
            </a:r>
            <a:r>
              <a:rPr lang="en-US" altLang="zh-CN" sz="1600" b="1"/>
              <a:t>79</a:t>
            </a:r>
            <a:r>
              <a:rPr lang="en-US" altLang="zh-CN" sz="1600"/>
              <a:t>, 134522 (09)</a:t>
            </a:r>
            <a:endParaRPr lang="zh-CN" altLang="en-US" sz="1600"/>
          </a:p>
        </p:txBody>
      </p:sp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716338"/>
            <a:ext cx="13700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Box 21"/>
          <p:cNvSpPr txBox="1">
            <a:spLocks noChangeArrowheads="1"/>
          </p:cNvSpPr>
          <p:nvPr/>
        </p:nvSpPr>
        <p:spPr bwMode="auto">
          <a:xfrm>
            <a:off x="0" y="2339975"/>
            <a:ext cx="90805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Sr2IrO4</a:t>
            </a:r>
            <a:endParaRPr lang="zh-CN" altLang="en-US"/>
          </a:p>
        </p:txBody>
      </p:sp>
      <p:sp>
        <p:nvSpPr>
          <p:cNvPr id="5126" name="TextBox 23"/>
          <p:cNvSpPr txBox="1">
            <a:spLocks noChangeArrowheads="1"/>
          </p:cNvSpPr>
          <p:nvPr/>
        </p:nvSpPr>
        <p:spPr bwMode="auto">
          <a:xfrm>
            <a:off x="0" y="4356100"/>
            <a:ext cx="1030288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La2CuO4</a:t>
            </a:r>
            <a:endParaRPr lang="zh-CN" altLang="en-US"/>
          </a:p>
        </p:txBody>
      </p:sp>
      <p:pic>
        <p:nvPicPr>
          <p:cNvPr id="512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704975"/>
            <a:ext cx="1152525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3860800"/>
            <a:ext cx="242411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1785938"/>
            <a:ext cx="27003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3933825"/>
            <a:ext cx="29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3873500"/>
            <a:ext cx="1800225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矩形 34"/>
          <p:cNvSpPr>
            <a:spLocks noChangeArrowheads="1"/>
          </p:cNvSpPr>
          <p:nvPr/>
        </p:nvSpPr>
        <p:spPr bwMode="auto">
          <a:xfrm>
            <a:off x="3143250" y="5643563"/>
            <a:ext cx="3071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/>
              <a:t>Coldea et al PRL </a:t>
            </a:r>
            <a:r>
              <a:rPr lang="en-US" altLang="zh-CN" sz="1600" b="1"/>
              <a:t>86</a:t>
            </a:r>
            <a:r>
              <a:rPr lang="en-US" altLang="zh-CN" sz="1600"/>
              <a:t>, 5377 (01)</a:t>
            </a:r>
          </a:p>
          <a:p>
            <a:r>
              <a:rPr lang="en-US" altLang="zh-CN" sz="1600"/>
              <a:t>Kim et al. PRL </a:t>
            </a:r>
            <a:r>
              <a:rPr lang="en-US" altLang="zh-CN" sz="1600" b="1"/>
              <a:t>108</a:t>
            </a:r>
            <a:r>
              <a:rPr lang="en-US" altLang="zh-CN" sz="1600"/>
              <a:t>, 177003 (12)</a:t>
            </a:r>
          </a:p>
        </p:txBody>
      </p:sp>
      <p:sp>
        <p:nvSpPr>
          <p:cNvPr id="5133" name="矩形 35"/>
          <p:cNvSpPr>
            <a:spLocks noChangeArrowheads="1"/>
          </p:cNvSpPr>
          <p:nvPr/>
        </p:nvSpPr>
        <p:spPr bwMode="auto">
          <a:xfrm>
            <a:off x="6413500" y="5715000"/>
            <a:ext cx="2736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/>
              <a:t>Liu et al, Arxiv: 1501.04687v1</a:t>
            </a:r>
          </a:p>
          <a:p>
            <a:r>
              <a:rPr lang="en-US" altLang="zh-CN" sz="1600"/>
              <a:t>Inosov PRL </a:t>
            </a:r>
            <a:r>
              <a:rPr lang="en-US" altLang="zh-CN" sz="1600" b="1"/>
              <a:t>99</a:t>
            </a:r>
            <a:r>
              <a:rPr lang="en-US" altLang="zh-CN" sz="1600"/>
              <a:t>, 237002 (2007)</a:t>
            </a:r>
            <a:endParaRPr lang="zh-CN" altLang="en-US" sz="1600"/>
          </a:p>
        </p:txBody>
      </p:sp>
      <p:sp>
        <p:nvSpPr>
          <p:cNvPr id="5134" name="TextBox 39"/>
          <p:cNvSpPr txBox="1">
            <a:spLocks noChangeArrowheads="1"/>
          </p:cNvSpPr>
          <p:nvPr/>
        </p:nvSpPr>
        <p:spPr bwMode="auto">
          <a:xfrm>
            <a:off x="285750" y="857250"/>
            <a:ext cx="2767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C2504"/>
                </a:solidFill>
              </a:rPr>
              <a:t>Sr2IrO4 </a:t>
            </a:r>
            <a:r>
              <a:rPr lang="en-US" altLang="zh-CN" b="1" i="1">
                <a:solidFill>
                  <a:srgbClr val="CC2504"/>
                </a:solidFill>
              </a:rPr>
              <a:t>vs</a:t>
            </a:r>
            <a:r>
              <a:rPr lang="en-US" altLang="zh-CN" b="1">
                <a:solidFill>
                  <a:srgbClr val="CC2504"/>
                </a:solidFill>
              </a:rPr>
              <a:t> La2CuO4:</a:t>
            </a:r>
            <a:endParaRPr lang="zh-CN" altLang="en-US" b="1">
              <a:solidFill>
                <a:srgbClr val="CC2504"/>
              </a:solidFill>
            </a:endParaRPr>
          </a:p>
        </p:txBody>
      </p:sp>
      <p:sp>
        <p:nvSpPr>
          <p:cNvPr id="5135" name="矩形 24"/>
          <p:cNvSpPr>
            <a:spLocks noChangeArrowheads="1"/>
          </p:cNvSpPr>
          <p:nvPr/>
        </p:nvSpPr>
        <p:spPr bwMode="auto">
          <a:xfrm>
            <a:off x="6286500" y="1214438"/>
            <a:ext cx="2325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waterfall features</a:t>
            </a:r>
            <a:endParaRPr lang="zh-CN" altLang="en-US"/>
          </a:p>
        </p:txBody>
      </p:sp>
      <p:sp>
        <p:nvSpPr>
          <p:cNvPr id="5136" name="TextBox 2"/>
          <p:cNvSpPr txBox="1">
            <a:spLocks noChangeArrowheads="1"/>
          </p:cNvSpPr>
          <p:nvPr/>
        </p:nvSpPr>
        <p:spPr bwMode="auto">
          <a:xfrm>
            <a:off x="2252685" y="38080"/>
            <a:ext cx="56054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ahoma" pitchFamily="34" charset="0"/>
                <a:cs typeface="Tahoma" pitchFamily="34" charset="0"/>
              </a:rPr>
              <a:t>5d transition-metal oxides Sr2IrO4</a:t>
            </a:r>
            <a:endParaRPr lang="zh-CN" altLang="en-US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38" name="Picture 2"/>
          <p:cNvPicPr>
            <a:picLocks noChangeAspect="1" noChangeArrowheads="1"/>
          </p:cNvPicPr>
          <p:nvPr/>
        </p:nvPicPr>
        <p:blipFill>
          <a:blip r:embed="rId9" cstate="print"/>
          <a:srcRect l="17027" r="69269" b="67706"/>
          <a:stretch>
            <a:fillRect/>
          </a:stretch>
        </p:blipFill>
        <p:spPr bwMode="auto">
          <a:xfrm>
            <a:off x="6072188" y="1643063"/>
            <a:ext cx="12985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2"/>
          <p:cNvPicPr>
            <a:picLocks noChangeAspect="1" noChangeArrowheads="1"/>
          </p:cNvPicPr>
          <p:nvPr/>
        </p:nvPicPr>
        <p:blipFill>
          <a:blip r:embed="rId9" cstate="print"/>
          <a:srcRect l="17027" t="32294" r="69269" b="38049"/>
          <a:stretch>
            <a:fillRect/>
          </a:stretch>
        </p:blipFill>
        <p:spPr bwMode="auto">
          <a:xfrm>
            <a:off x="7429500" y="1643063"/>
            <a:ext cx="13620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0" name="矩形 30"/>
          <p:cNvSpPr>
            <a:spLocks noChangeArrowheads="1"/>
          </p:cNvSpPr>
          <p:nvPr/>
        </p:nvSpPr>
        <p:spPr bwMode="auto">
          <a:xfrm>
            <a:off x="3214688" y="1285875"/>
            <a:ext cx="27638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Magnetic dispersion </a:t>
            </a: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-32" y="42860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1928813" y="109538"/>
            <a:ext cx="5797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latin typeface="Tahoma" pitchFamily="34" charset="0"/>
                <a:cs typeface="Tahoma" pitchFamily="34" charset="0"/>
              </a:rPr>
              <a:t>Pseudogap</a:t>
            </a:r>
            <a:r>
              <a:rPr lang="en-US" altLang="zh-CN" sz="2400" b="1" dirty="0">
                <a:latin typeface="Tahoma" pitchFamily="34" charset="0"/>
                <a:cs typeface="Tahoma" pitchFamily="34" charset="0"/>
              </a:rPr>
              <a:t> and Fermi arc in Sr2IrO4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172" name="TextBox 8"/>
          <p:cNvSpPr txBox="1">
            <a:spLocks noChangeArrowheads="1"/>
          </p:cNvSpPr>
          <p:nvPr/>
        </p:nvSpPr>
        <p:spPr bwMode="auto">
          <a:xfrm>
            <a:off x="5056188" y="1000125"/>
            <a:ext cx="358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/>
              <a:t>Y. K. Kim et al., Science </a:t>
            </a:r>
            <a:r>
              <a:rPr lang="en-US" altLang="zh-CN" sz="1600" b="1"/>
              <a:t>345</a:t>
            </a:r>
            <a:r>
              <a:rPr lang="en-US" altLang="zh-CN" sz="1600"/>
              <a:t>, 187 (2014)</a:t>
            </a:r>
          </a:p>
          <a:p>
            <a:endParaRPr lang="zh-CN" altLang="en-US" sz="1600"/>
          </a:p>
        </p:txBody>
      </p:sp>
      <p:pic>
        <p:nvPicPr>
          <p:cNvPr id="717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142984"/>
            <a:ext cx="3213100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0"/>
          <p:cNvSpPr txBox="1">
            <a:spLocks noChangeArrowheads="1"/>
          </p:cNvSpPr>
          <p:nvPr/>
        </p:nvSpPr>
        <p:spPr bwMode="auto">
          <a:xfrm>
            <a:off x="1285875" y="642938"/>
            <a:ext cx="66976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Electron doping via in situ surface doping technique</a:t>
            </a:r>
            <a:endParaRPr lang="zh-CN" altLang="en-US" dirty="0"/>
          </a:p>
        </p:txBody>
      </p:sp>
      <p:pic>
        <p:nvPicPr>
          <p:cNvPr id="7175" name="Picture 11"/>
          <p:cNvPicPr>
            <a:picLocks noChangeAspect="1" noChangeArrowheads="1"/>
          </p:cNvPicPr>
          <p:nvPr/>
        </p:nvPicPr>
        <p:blipFill>
          <a:blip r:embed="rId4" cstate="print"/>
          <a:srcRect r="71765"/>
          <a:stretch>
            <a:fillRect/>
          </a:stretch>
        </p:blipFill>
        <p:spPr bwMode="auto">
          <a:xfrm>
            <a:off x="4572000" y="1389063"/>
            <a:ext cx="17145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1"/>
          <p:cNvPicPr>
            <a:picLocks noChangeAspect="1" noChangeArrowheads="1"/>
          </p:cNvPicPr>
          <p:nvPr/>
        </p:nvPicPr>
        <p:blipFill>
          <a:blip r:embed="rId4" cstate="print"/>
          <a:srcRect l="76471"/>
          <a:stretch>
            <a:fillRect/>
          </a:stretch>
        </p:blipFill>
        <p:spPr bwMode="auto">
          <a:xfrm>
            <a:off x="6643688" y="1389063"/>
            <a:ext cx="142875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 cstate="print"/>
          <a:srcRect l="16667" t="25000" r="40105" b="34166"/>
          <a:stretch>
            <a:fillRect/>
          </a:stretch>
        </p:blipFill>
        <p:spPr bwMode="auto">
          <a:xfrm>
            <a:off x="857224" y="4833938"/>
            <a:ext cx="342900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2143108" y="4500570"/>
            <a:ext cx="56436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altLang="zh-CN" b="1" dirty="0" smtClean="0"/>
              <a:t>High-Tc cuprates:   </a:t>
            </a:r>
            <a:r>
              <a:rPr lang="fr-FR" altLang="zh-CN" dirty="0" smtClean="0"/>
              <a:t>A.Kanigel </a:t>
            </a:r>
            <a:r>
              <a:rPr lang="fr-FR" altLang="zh-CN" dirty="0"/>
              <a:t>et al., Nature Physics (2006) </a:t>
            </a:r>
            <a:endParaRPr lang="zh-CN" altLang="en-US" dirty="0"/>
          </a:p>
        </p:txBody>
      </p:sp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6" cstate="print"/>
          <a:srcRect l="19766" t="32375" r="59648" b="39250"/>
          <a:stretch>
            <a:fillRect/>
          </a:stretch>
        </p:blipFill>
        <p:spPr bwMode="auto">
          <a:xfrm>
            <a:off x="5143504" y="4857760"/>
            <a:ext cx="2012290" cy="173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000364" y="109538"/>
            <a:ext cx="30604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Model and method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3568" y="2348880"/>
            <a:ext cx="709687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en-US" altLang="zh-CN" sz="2400" b="1" dirty="0" smtClean="0"/>
              <a:t>t2g </a:t>
            </a:r>
            <a:r>
              <a:rPr lang="en-US" altLang="zh-CN" sz="2400" b="1" dirty="0"/>
              <a:t>three-orbital model </a:t>
            </a:r>
            <a:r>
              <a:rPr lang="en-US" altLang="zh-CN" sz="2400" b="1" dirty="0" smtClean="0"/>
              <a:t>(</a:t>
            </a:r>
            <a:r>
              <a:rPr lang="en-US" altLang="zh-CN" sz="2400" b="1" dirty="0" err="1" smtClean="0"/>
              <a:t>xz,yz,xy</a:t>
            </a:r>
            <a:r>
              <a:rPr lang="en-US" altLang="zh-CN" sz="2400" b="1" dirty="0" smtClean="0"/>
              <a:t>) including </a:t>
            </a:r>
          </a:p>
          <a:p>
            <a:r>
              <a:rPr lang="en-US" altLang="zh-CN" sz="2400" b="1" dirty="0" smtClean="0"/>
              <a:t>      the spin-orbital coupling and </a:t>
            </a:r>
            <a:r>
              <a:rPr lang="en-US" altLang="zh-CN" sz="2400" b="1" dirty="0"/>
              <a:t>interactions 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 U,U</a:t>
            </a:r>
            <a:r>
              <a:rPr lang="en-US" altLang="zh-CN" sz="2400" b="1" dirty="0"/>
              <a:t>’,J,J’</a:t>
            </a:r>
            <a:endParaRPr lang="zh-CN" altLang="en-US" sz="2400" b="1" dirty="0"/>
          </a:p>
        </p:txBody>
      </p:sp>
      <p:sp>
        <p:nvSpPr>
          <p:cNvPr id="5" name="TextBox 44"/>
          <p:cNvSpPr txBox="1">
            <a:spLocks noChangeArrowheads="1"/>
          </p:cNvSpPr>
          <p:nvPr/>
        </p:nvSpPr>
        <p:spPr bwMode="auto">
          <a:xfrm>
            <a:off x="1178711" y="692696"/>
            <a:ext cx="6786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/>
              <a:t>Sr2IrO4: </a:t>
            </a:r>
            <a:r>
              <a:rPr lang="en-US" altLang="zh-CN" sz="2400" dirty="0" smtClean="0"/>
              <a:t> </a:t>
            </a:r>
            <a:r>
              <a:rPr lang="en-US" altLang="zh-CN" sz="2400" b="1" dirty="0" smtClean="0"/>
              <a:t>5d</a:t>
            </a:r>
            <a:r>
              <a:rPr lang="en-US" altLang="zh-CN" sz="2400" b="1" baseline="30000" dirty="0" smtClean="0"/>
              <a:t>5</a:t>
            </a:r>
            <a:r>
              <a:rPr lang="en-US" altLang="zh-CN" sz="2400" b="1" dirty="0" smtClean="0"/>
              <a:t>, t2g Configuration, weak correlation</a:t>
            </a:r>
          </a:p>
          <a:p>
            <a:endParaRPr lang="en-US" altLang="zh-CN" sz="2400" b="1" dirty="0"/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The FLEX method is suitable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2"/>
          <p:cNvSpPr txBox="1">
            <a:spLocks noChangeArrowheads="1"/>
          </p:cNvSpPr>
          <p:nvPr/>
        </p:nvSpPr>
        <p:spPr bwMode="auto">
          <a:xfrm>
            <a:off x="2572451" y="109538"/>
            <a:ext cx="39998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Results for susceptibility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755576" y="1646541"/>
            <a:ext cx="4357687" cy="1676400"/>
            <a:chOff x="4208685" y="1614777"/>
            <a:chExt cx="4742543" cy="1782382"/>
          </a:xfrm>
        </p:grpSpPr>
        <p:pic>
          <p:nvPicPr>
            <p:cNvPr id="103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t="50494"/>
            <a:stretch>
              <a:fillRect/>
            </a:stretch>
          </p:blipFill>
          <p:spPr bwMode="auto">
            <a:xfrm>
              <a:off x="4208685" y="1614777"/>
              <a:ext cx="4742543" cy="1782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0" name="TextBox 13"/>
            <p:cNvSpPr txBox="1">
              <a:spLocks noChangeArrowheads="1"/>
            </p:cNvSpPr>
            <p:nvPr/>
          </p:nvSpPr>
          <p:spPr bwMode="auto">
            <a:xfrm>
              <a:off x="5514611" y="1816778"/>
              <a:ext cx="495311" cy="345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TO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041" name="TextBox 14"/>
            <p:cNvSpPr txBox="1">
              <a:spLocks noChangeArrowheads="1"/>
            </p:cNvSpPr>
            <p:nvPr/>
          </p:nvSpPr>
          <p:spPr bwMode="auto">
            <a:xfrm>
              <a:off x="7645332" y="1816778"/>
              <a:ext cx="499169" cy="345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LO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1030" name="TextBox 16"/>
          <p:cNvSpPr txBox="1">
            <a:spLocks noChangeArrowheads="1"/>
          </p:cNvSpPr>
          <p:nvPr/>
        </p:nvSpPr>
        <p:spPr bwMode="auto">
          <a:xfrm>
            <a:off x="1691680" y="567785"/>
            <a:ext cx="52805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Orbital susceptibility</a:t>
            </a:r>
            <a:r>
              <a:rPr lang="en-US" altLang="zh-CN" sz="2400" b="1" dirty="0">
                <a:solidFill>
                  <a:srgbClr val="FF0000"/>
                </a:solidFill>
              </a:rPr>
              <a:t> &gt; </a:t>
            </a:r>
            <a:r>
              <a:rPr lang="en-US" altLang="zh-CN" sz="2400" dirty="0"/>
              <a:t>Spin susceptibility</a:t>
            </a:r>
            <a:endParaRPr lang="zh-CN" altLang="en-US" sz="2400" dirty="0"/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827584" y="3286137"/>
            <a:ext cx="4187825" cy="1857375"/>
            <a:chOff x="233332" y="3338512"/>
            <a:chExt cx="4414091" cy="1928802"/>
          </a:xfrm>
        </p:grpSpPr>
        <p:pic>
          <p:nvPicPr>
            <p:cNvPr id="103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63307"/>
            <a:stretch>
              <a:fillRect/>
            </a:stretch>
          </p:blipFill>
          <p:spPr bwMode="auto">
            <a:xfrm>
              <a:off x="233332" y="3338512"/>
              <a:ext cx="4414091" cy="1928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TextBox 17"/>
            <p:cNvSpPr txBox="1">
              <a:spLocks noChangeArrowheads="1"/>
            </p:cNvSpPr>
            <p:nvPr/>
          </p:nvSpPr>
          <p:spPr bwMode="auto">
            <a:xfrm>
              <a:off x="1527722" y="3500438"/>
              <a:ext cx="401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TI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038" name="TextBox 18"/>
            <p:cNvSpPr txBox="1">
              <a:spLocks noChangeArrowheads="1"/>
            </p:cNvSpPr>
            <p:nvPr/>
          </p:nvSpPr>
          <p:spPr bwMode="auto">
            <a:xfrm>
              <a:off x="3499292" y="3500438"/>
              <a:ext cx="4010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LI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092408" y="3279762"/>
            <a:ext cx="4068763" cy="400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FF0000"/>
                </a:solidFill>
              </a:rPr>
              <a:t>Define J</a:t>
            </a:r>
            <a:r>
              <a:rPr lang="en-US" altLang="zh-CN" sz="2000" b="1" baseline="-25000" dirty="0">
                <a:solidFill>
                  <a:srgbClr val="FF0000"/>
                </a:solidFill>
              </a:rPr>
              <a:t>eff</a:t>
            </a:r>
            <a:r>
              <a:rPr lang="en-US" altLang="zh-CN" sz="2000" b="1" dirty="0">
                <a:solidFill>
                  <a:srgbClr val="FF0000"/>
                </a:solidFill>
              </a:rPr>
              <a:t>=1/2 </a:t>
            </a:r>
            <a:r>
              <a:rPr lang="en-US" altLang="zh-CN" sz="2000" b="1" dirty="0" err="1">
                <a:solidFill>
                  <a:srgbClr val="FF0000"/>
                </a:solidFill>
              </a:rPr>
              <a:t>isospin</a:t>
            </a:r>
            <a:r>
              <a:rPr lang="en-US" altLang="zh-CN" sz="2000" b="1" dirty="0">
                <a:solidFill>
                  <a:srgbClr val="FF0000"/>
                </a:solidFill>
              </a:rPr>
              <a:t> susceptibility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01802958"/>
              </p:ext>
            </p:extLst>
          </p:nvPr>
        </p:nvGraphicFramePr>
        <p:xfrm>
          <a:off x="5092408" y="3740005"/>
          <a:ext cx="4016096" cy="470032"/>
        </p:xfrm>
        <a:graphic>
          <a:graphicData uri="http://schemas.openxmlformats.org/presentationml/2006/ole">
            <p:oleObj spid="_x0000_s349205" name="公式" r:id="rId5" imgW="2514600" imgH="279400" progId="Equation.3">
              <p:embed/>
            </p:oleObj>
          </a:graphicData>
        </a:graphic>
      </p:graphicFrame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3846" y="4284669"/>
            <a:ext cx="37496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直接连接符 18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375557" y="1339570"/>
            <a:ext cx="3160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T=0.01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3%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electron doping</a:t>
            </a:r>
            <a:endParaRPr lang="zh-CN" altLang="en-US" sz="20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95793" y="905487"/>
            <a:ext cx="55524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H. Wang, S.L. Yu and J.X. Li,  PRB 91, 165138 (2015)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6284" y="5517232"/>
            <a:ext cx="6480720" cy="36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Effectively,   J</a:t>
            </a:r>
            <a:r>
              <a:rPr lang="en-US" altLang="zh-CN" sz="2400" baseline="-25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eff</a:t>
            </a:r>
            <a:r>
              <a:rPr lang="en-US" altLang="zh-CN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=1/2</a:t>
            </a:r>
            <a:r>
              <a:rPr lang="zh-CN" altLang="en-US" sz="2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spin-orbital Mott</a:t>
            </a:r>
            <a:r>
              <a:rPr lang="zh-CN" altLang="en-US" sz="2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insulator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6"/>
          <p:cNvSpPr txBox="1">
            <a:spLocks noChangeArrowheads="1"/>
          </p:cNvSpPr>
          <p:nvPr/>
        </p:nvSpPr>
        <p:spPr bwMode="auto">
          <a:xfrm>
            <a:off x="539750" y="1628775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altLang="zh-CN"/>
          </a:p>
          <a:p>
            <a:pPr marL="342900" indent="-342900">
              <a:buFontTx/>
              <a:buAutoNum type="arabicPeriod"/>
            </a:pPr>
            <a:endParaRPr lang="en-US" altLang="zh-CN"/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615" y="1612903"/>
            <a:ext cx="585152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17"/>
          <p:cNvSpPr txBox="1">
            <a:spLocks noChangeArrowheads="1"/>
          </p:cNvSpPr>
          <p:nvPr/>
        </p:nvSpPr>
        <p:spPr bwMode="auto">
          <a:xfrm>
            <a:off x="1396994" y="1285860"/>
            <a:ext cx="2317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10%</a:t>
            </a:r>
            <a:r>
              <a:rPr lang="zh-CN" altLang="en-US" sz="2000" dirty="0"/>
              <a:t> </a:t>
            </a:r>
            <a:r>
              <a:rPr lang="en-US" altLang="zh-CN" sz="2000" dirty="0"/>
              <a:t>electron doping</a:t>
            </a:r>
            <a:endParaRPr lang="zh-CN" altLang="en-US" sz="2000" dirty="0"/>
          </a:p>
        </p:txBody>
      </p:sp>
      <p:sp>
        <p:nvSpPr>
          <p:cNvPr id="8197" name="TextBox 18"/>
          <p:cNvSpPr txBox="1">
            <a:spLocks noChangeArrowheads="1"/>
          </p:cNvSpPr>
          <p:nvPr/>
        </p:nvSpPr>
        <p:spPr bwMode="auto">
          <a:xfrm>
            <a:off x="4167200" y="1285860"/>
            <a:ext cx="2190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5%</a:t>
            </a:r>
            <a:r>
              <a:rPr lang="zh-CN" altLang="en-US" sz="2000" dirty="0"/>
              <a:t> </a:t>
            </a:r>
            <a:r>
              <a:rPr lang="en-US" altLang="zh-CN" sz="2000" dirty="0"/>
              <a:t>electron doping</a:t>
            </a:r>
            <a:endParaRPr lang="zh-CN" altLang="en-US" sz="2000" dirty="0"/>
          </a:p>
        </p:txBody>
      </p:sp>
      <p:sp>
        <p:nvSpPr>
          <p:cNvPr id="8198" name="TextBox 2"/>
          <p:cNvSpPr txBox="1">
            <a:spLocks noChangeArrowheads="1"/>
          </p:cNvSpPr>
          <p:nvPr/>
        </p:nvSpPr>
        <p:spPr bwMode="auto">
          <a:xfrm>
            <a:off x="2143108" y="71438"/>
            <a:ext cx="50385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Weak </a:t>
            </a:r>
            <a:r>
              <a:rPr lang="en-US" altLang="zh-CN" sz="2400" b="1" dirty="0" err="1" smtClean="0">
                <a:latin typeface="Tahoma" pitchFamily="34" charset="0"/>
                <a:cs typeface="Tahoma" pitchFamily="34" charset="0"/>
              </a:rPr>
              <a:t>pseudogap</a:t>
            </a:r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 and Fermi arc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206" name="Picture 10"/>
          <p:cNvPicPr>
            <a:picLocks noChangeAspect="1" noChangeArrowheads="1"/>
          </p:cNvPicPr>
          <p:nvPr/>
        </p:nvPicPr>
        <p:blipFill>
          <a:blip r:embed="rId5" cstate="print"/>
          <a:srcRect r="47243" b="50917"/>
          <a:stretch>
            <a:fillRect/>
          </a:stretch>
        </p:blipFill>
        <p:spPr bwMode="auto">
          <a:xfrm>
            <a:off x="3500430" y="4214817"/>
            <a:ext cx="2714644" cy="251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7" name="TextBox 8"/>
          <p:cNvSpPr txBox="1">
            <a:spLocks noChangeArrowheads="1"/>
          </p:cNvSpPr>
          <p:nvPr/>
        </p:nvSpPr>
        <p:spPr bwMode="auto">
          <a:xfrm>
            <a:off x="1071538" y="3957584"/>
            <a:ext cx="5929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Experiments:  Y</a:t>
            </a:r>
            <a:r>
              <a:rPr lang="en-US" altLang="zh-CN" sz="2000" dirty="0"/>
              <a:t>. K. Kim et al., </a:t>
            </a:r>
            <a:r>
              <a:rPr lang="en-US" altLang="zh-CN" sz="2000" dirty="0" smtClean="0"/>
              <a:t>Science </a:t>
            </a:r>
            <a:r>
              <a:rPr lang="en-US" altLang="zh-CN" sz="2000" b="1" dirty="0"/>
              <a:t>345</a:t>
            </a:r>
            <a:r>
              <a:rPr lang="en-US" altLang="zh-CN" sz="2000" dirty="0"/>
              <a:t>, 187 (2014</a:t>
            </a:r>
            <a:r>
              <a:rPr lang="en-US" altLang="zh-CN" sz="2000" dirty="0" smtClean="0"/>
              <a:t>)</a:t>
            </a:r>
            <a:endParaRPr lang="zh-CN" altLang="en-US" sz="16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99907" y="4500570"/>
            <a:ext cx="20641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827584" y="620688"/>
            <a:ext cx="4227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Single-particle spectral function</a:t>
            </a:r>
            <a:endParaRPr lang="zh-CN" altLang="en-US" sz="2400" b="1" dirty="0"/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075563255"/>
              </p:ext>
            </p:extLst>
          </p:nvPr>
        </p:nvGraphicFramePr>
        <p:xfrm>
          <a:off x="4970988" y="649706"/>
          <a:ext cx="3357586" cy="429771"/>
        </p:xfrm>
        <a:graphic>
          <a:graphicData uri="http://schemas.openxmlformats.org/presentationml/2006/ole">
            <p:oleObj spid="_x0000_s350248" name="公式" r:id="rId7" imgW="1586811" imgH="203112" progId="Equation.3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345613" y="4429132"/>
            <a:ext cx="2584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Suppressions of the </a:t>
            </a:r>
          </a:p>
          <a:p>
            <a:r>
              <a:rPr lang="en-US" altLang="zh-CN" sz="2000" dirty="0" smtClean="0"/>
              <a:t> spectral weights near  </a:t>
            </a:r>
            <a:endParaRPr lang="zh-CN" altLang="en-US" sz="2000" dirty="0"/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6455856" y="5087064"/>
          <a:ext cx="625083" cy="357190"/>
        </p:xfrm>
        <a:graphic>
          <a:graphicData uri="http://schemas.openxmlformats.org/presentationml/2006/ole">
            <p:oleObj spid="_x0000_s350249" name="公式" r:id="rId8" imgW="355292" imgH="203024" progId="Equation.3">
              <p:embed/>
            </p:oleObj>
          </a:graphicData>
        </a:graphic>
      </p:graphicFrame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013168" y="1023186"/>
            <a:ext cx="55524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H. Wang, S.L. Yu and J.X. Li,  PRB 91, 165138 (2015)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/>
      <p:bldP spid="2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6"/>
          <p:cNvSpPr txBox="1">
            <a:spLocks noChangeArrowheads="1"/>
          </p:cNvSpPr>
          <p:nvPr/>
        </p:nvSpPr>
        <p:spPr bwMode="auto">
          <a:xfrm>
            <a:off x="539750" y="1628775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altLang="zh-CN"/>
          </a:p>
          <a:p>
            <a:pPr marL="342900" indent="-342900">
              <a:buFontTx/>
              <a:buAutoNum type="arabicPeriod"/>
            </a:pPr>
            <a:endParaRPr lang="en-US" altLang="zh-CN"/>
          </a:p>
        </p:txBody>
      </p:sp>
      <p:sp>
        <p:nvSpPr>
          <p:cNvPr id="8198" name="TextBox 2"/>
          <p:cNvSpPr txBox="1">
            <a:spLocks noChangeArrowheads="1"/>
          </p:cNvSpPr>
          <p:nvPr/>
        </p:nvSpPr>
        <p:spPr bwMode="auto">
          <a:xfrm>
            <a:off x="2143108" y="71438"/>
            <a:ext cx="50385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Weak </a:t>
            </a:r>
            <a:r>
              <a:rPr lang="en-US" altLang="zh-CN" sz="2400" b="1" dirty="0" err="1" smtClean="0">
                <a:latin typeface="Tahoma" pitchFamily="34" charset="0"/>
                <a:cs typeface="Tahoma" pitchFamily="34" charset="0"/>
              </a:rPr>
              <a:t>pseudogap</a:t>
            </a:r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 and Fermi arc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200" name="Picture 7"/>
          <p:cNvPicPr>
            <a:picLocks noChangeAspect="1" noChangeArrowheads="1"/>
          </p:cNvPicPr>
          <p:nvPr/>
        </p:nvPicPr>
        <p:blipFill>
          <a:blip r:embed="rId3" cstate="print"/>
          <a:srcRect r="16193"/>
          <a:stretch>
            <a:fillRect/>
          </a:stretch>
        </p:blipFill>
        <p:spPr bwMode="auto">
          <a:xfrm>
            <a:off x="1285852" y="1597025"/>
            <a:ext cx="2143140" cy="2117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8"/>
          <p:cNvPicPr>
            <a:picLocks noChangeAspect="1" noChangeArrowheads="1"/>
          </p:cNvPicPr>
          <p:nvPr/>
        </p:nvPicPr>
        <p:blipFill>
          <a:blip r:embed="rId4" cstate="print"/>
          <a:srcRect r="17016"/>
          <a:stretch>
            <a:fillRect/>
          </a:stretch>
        </p:blipFill>
        <p:spPr bwMode="auto">
          <a:xfrm>
            <a:off x="3929058" y="1571612"/>
            <a:ext cx="2143140" cy="210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TextBox 27"/>
          <p:cNvSpPr txBox="1">
            <a:spLocks noChangeArrowheads="1"/>
          </p:cNvSpPr>
          <p:nvPr/>
        </p:nvSpPr>
        <p:spPr bwMode="auto">
          <a:xfrm>
            <a:off x="1857356" y="1252823"/>
            <a:ext cx="10326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T=0.02</a:t>
            </a:r>
            <a:endParaRPr lang="zh-CN" altLang="en-US" sz="2400" dirty="0"/>
          </a:p>
        </p:txBody>
      </p:sp>
      <p:sp>
        <p:nvSpPr>
          <p:cNvPr id="8203" name="TextBox 28"/>
          <p:cNvSpPr txBox="1">
            <a:spLocks noChangeArrowheads="1"/>
          </p:cNvSpPr>
          <p:nvPr/>
        </p:nvSpPr>
        <p:spPr bwMode="auto">
          <a:xfrm>
            <a:off x="4429124" y="1207853"/>
            <a:ext cx="10326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T=0.01</a:t>
            </a:r>
            <a:endParaRPr lang="zh-CN" altLang="en-US" sz="2400" dirty="0"/>
          </a:p>
        </p:txBody>
      </p:sp>
      <p:pic>
        <p:nvPicPr>
          <p:cNvPr id="820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5713" y="1643050"/>
            <a:ext cx="28082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Box 30"/>
          <p:cNvSpPr txBox="1">
            <a:spLocks noChangeArrowheads="1"/>
          </p:cNvSpPr>
          <p:nvPr/>
        </p:nvSpPr>
        <p:spPr bwMode="auto">
          <a:xfrm>
            <a:off x="7358082" y="1214422"/>
            <a:ext cx="688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/>
              <a:t>EDC</a:t>
            </a:r>
            <a:endParaRPr lang="zh-CN" altLang="en-US" sz="24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34362" y="824195"/>
            <a:ext cx="3466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Temperature dependence</a:t>
            </a:r>
            <a:endParaRPr lang="zh-CN" altLang="en-US" sz="2400" b="1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4437084"/>
            <a:ext cx="214314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411417"/>
            <a:ext cx="2164888" cy="2160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857224" y="3957584"/>
            <a:ext cx="5929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Experiments:  Y</a:t>
            </a:r>
            <a:r>
              <a:rPr lang="en-US" altLang="zh-CN" sz="2000" dirty="0"/>
              <a:t>. K. Kim et al., </a:t>
            </a:r>
            <a:r>
              <a:rPr lang="en-US" altLang="zh-CN" sz="2000" dirty="0" smtClean="0"/>
              <a:t>Science </a:t>
            </a:r>
            <a:r>
              <a:rPr lang="en-US" altLang="zh-CN" sz="2000" b="1" dirty="0"/>
              <a:t>345</a:t>
            </a:r>
            <a:r>
              <a:rPr lang="en-US" altLang="zh-CN" sz="2000" dirty="0"/>
              <a:t>, 187 (2014</a:t>
            </a:r>
            <a:r>
              <a:rPr lang="en-US" altLang="zh-CN" sz="2000" dirty="0" smtClean="0"/>
              <a:t>)</a:t>
            </a:r>
            <a:endParaRPr lang="zh-CN" alt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604273" y="3929066"/>
            <a:ext cx="2325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Weak </a:t>
            </a:r>
            <a:r>
              <a:rPr lang="en-US" altLang="zh-CN" sz="2400" dirty="0" err="1" smtClean="0"/>
              <a:t>pseudogap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20" grpId="0"/>
      <p:bldP spid="2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" y="2041525"/>
            <a:ext cx="21828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0188" y="2041525"/>
            <a:ext cx="2143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9"/>
          <p:cNvGrpSpPr>
            <a:grpSpLocks/>
          </p:cNvGrpSpPr>
          <p:nvPr/>
        </p:nvGrpSpPr>
        <p:grpSpPr bwMode="auto">
          <a:xfrm>
            <a:off x="2770188" y="4057650"/>
            <a:ext cx="2260600" cy="1800225"/>
            <a:chOff x="2483768" y="4365104"/>
            <a:chExt cx="2259375" cy="1800000"/>
          </a:xfrm>
        </p:grpSpPr>
        <p:pic>
          <p:nvPicPr>
            <p:cNvPr id="923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83768" y="4365104"/>
              <a:ext cx="2259375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55776" y="4437112"/>
              <a:ext cx="432048" cy="357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38"/>
          <p:cNvGrpSpPr>
            <a:grpSpLocks/>
          </p:cNvGrpSpPr>
          <p:nvPr/>
        </p:nvGrpSpPr>
        <p:grpSpPr bwMode="auto">
          <a:xfrm>
            <a:off x="393700" y="4057650"/>
            <a:ext cx="2155825" cy="1800225"/>
            <a:chOff x="-36512" y="4365104"/>
            <a:chExt cx="2155078" cy="1800000"/>
          </a:xfrm>
        </p:grpSpPr>
        <p:pic>
          <p:nvPicPr>
            <p:cNvPr id="9233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36512" y="4365104"/>
              <a:ext cx="2155078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4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496" y="4437112"/>
              <a:ext cx="432048" cy="357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2" name="TextBox 16"/>
          <p:cNvSpPr txBox="1">
            <a:spLocks noChangeArrowheads="1"/>
          </p:cNvSpPr>
          <p:nvPr/>
        </p:nvSpPr>
        <p:spPr bwMode="auto">
          <a:xfrm>
            <a:off x="323850" y="1628775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altLang="zh-CN"/>
          </a:p>
          <a:p>
            <a:pPr marL="342900" indent="-342900">
              <a:buFontTx/>
              <a:buAutoNum type="arabicPeriod"/>
            </a:pPr>
            <a:endParaRPr lang="en-US" altLang="zh-CN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3706813" y="4057650"/>
            <a:ext cx="863600" cy="863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1330325" y="4057650"/>
            <a:ext cx="863600" cy="863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TextBox 18"/>
          <p:cNvSpPr txBox="1">
            <a:spLocks noChangeArrowheads="1"/>
          </p:cNvSpPr>
          <p:nvPr/>
        </p:nvSpPr>
        <p:spPr bwMode="auto">
          <a:xfrm>
            <a:off x="642938" y="1609725"/>
            <a:ext cx="1714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/>
              <a:t>3%</a:t>
            </a:r>
            <a:r>
              <a:rPr lang="zh-CN" altLang="en-US" sz="2200"/>
              <a:t> </a:t>
            </a:r>
            <a:r>
              <a:rPr lang="en-US" altLang="zh-CN" sz="2200"/>
              <a:t>e-doiping</a:t>
            </a:r>
            <a:endParaRPr lang="zh-CN" altLang="en-US" sz="2200"/>
          </a:p>
        </p:txBody>
      </p:sp>
      <p:sp>
        <p:nvSpPr>
          <p:cNvPr id="9226" name="TextBox 21"/>
          <p:cNvSpPr txBox="1">
            <a:spLocks noChangeArrowheads="1"/>
          </p:cNvSpPr>
          <p:nvPr/>
        </p:nvSpPr>
        <p:spPr bwMode="auto">
          <a:xfrm>
            <a:off x="2746375" y="1624013"/>
            <a:ext cx="21129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/>
              <a:t>17%</a:t>
            </a:r>
            <a:r>
              <a:rPr lang="zh-CN" altLang="en-US" sz="2200"/>
              <a:t> </a:t>
            </a:r>
            <a:r>
              <a:rPr lang="en-US" altLang="zh-CN" sz="2200"/>
              <a:t>hole doping</a:t>
            </a:r>
            <a:endParaRPr lang="zh-CN" altLang="en-US" sz="2200"/>
          </a:p>
        </p:txBody>
      </p:sp>
      <p:sp>
        <p:nvSpPr>
          <p:cNvPr id="9229" name="TextBox 29"/>
          <p:cNvSpPr txBox="1">
            <a:spLocks noChangeArrowheads="1"/>
          </p:cNvSpPr>
          <p:nvPr/>
        </p:nvSpPr>
        <p:spPr bwMode="auto">
          <a:xfrm>
            <a:off x="428625" y="714375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The weak pesudogap is most likely to result from the scattering of quasiparticles by isospin fluctuations</a:t>
            </a:r>
            <a:endParaRPr lang="zh-CN" altLang="en-US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286375" y="5416550"/>
            <a:ext cx="36274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/>
              <a:t>Y. Cao et al., arXiv:1406.4978</a:t>
            </a:r>
            <a:endParaRPr lang="zh-CN" altLang="en-US" sz="2200"/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73725" y="2840038"/>
            <a:ext cx="23272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715000" y="2000250"/>
            <a:ext cx="1935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/>
              <a:t>Experiments:</a:t>
            </a:r>
          </a:p>
          <a:p>
            <a:r>
              <a:rPr lang="en-US" altLang="zh-CN" sz="2000"/>
              <a:t>15%</a:t>
            </a:r>
            <a:r>
              <a:rPr lang="zh-CN" altLang="en-US" sz="2000"/>
              <a:t> </a:t>
            </a:r>
            <a:r>
              <a:rPr lang="en-US" altLang="zh-CN" sz="2000"/>
              <a:t>hole doping</a:t>
            </a:r>
            <a:endParaRPr lang="zh-CN" altLang="en-US" sz="2000"/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3124026" y="71438"/>
            <a:ext cx="24481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ahoma" pitchFamily="34" charset="0"/>
                <a:cs typeface="Tahoma" pitchFamily="34" charset="0"/>
              </a:rPr>
              <a:t>Possible origin</a:t>
            </a:r>
            <a:endParaRPr lang="zh-CN" altLang="en-US" sz="2400" b="1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2.96296E-6 L 7.77778E-6 -0.15741 " pathEditMode="relative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04722 -0.2203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31" grpId="0"/>
      <p:bldP spid="3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071563"/>
            <a:ext cx="48291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428625" y="3143250"/>
            <a:ext cx="83613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The usual perturbation method fails due to a large U(U&gt;t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771775" y="142875"/>
            <a:ext cx="315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Tahoma" pitchFamily="34" charset="0"/>
              </a:rPr>
              <a:t>Calculation method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428625" y="5286375"/>
            <a:ext cx="85328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It can only give very sparse k-space points due to the limitation </a:t>
            </a:r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of computer capacity.</a:t>
            </a:r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428625" y="3857625"/>
            <a:ext cx="8351838" cy="1276349"/>
            <a:chOff x="428596" y="3857628"/>
            <a:chExt cx="8351837" cy="1276354"/>
          </a:xfrm>
        </p:grpSpPr>
        <p:sp>
          <p:nvSpPr>
            <p:cNvPr id="4107" name="Text Box 10"/>
            <p:cNvSpPr txBox="1">
              <a:spLocks noChangeArrowheads="1"/>
            </p:cNvSpPr>
            <p:nvPr/>
          </p:nvSpPr>
          <p:spPr bwMode="auto">
            <a:xfrm>
              <a:off x="428596" y="3857628"/>
              <a:ext cx="8351837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en-US" altLang="zh-CN"/>
                <a:t> The most reliable numerical method available now to study the </a:t>
              </a:r>
            </a:p>
            <a:p>
              <a:pPr>
                <a:buFont typeface="Wingdings" pitchFamily="2" charset="2"/>
                <a:buNone/>
              </a:pPr>
              <a:r>
                <a:rPr lang="en-US" altLang="zh-CN"/>
                <a:t>     2D Hubbard model –exact diagonalization</a:t>
              </a:r>
            </a:p>
          </p:txBody>
        </p:sp>
        <p:grpSp>
          <p:nvGrpSpPr>
            <p:cNvPr id="3" name="组合 11"/>
            <p:cNvGrpSpPr>
              <a:grpSpLocks/>
            </p:cNvGrpSpPr>
            <p:nvPr/>
          </p:nvGrpSpPr>
          <p:grpSpPr bwMode="auto">
            <a:xfrm>
              <a:off x="1071538" y="4572013"/>
              <a:ext cx="1904878" cy="561969"/>
              <a:chOff x="1142976" y="4972888"/>
              <a:chExt cx="1904689" cy="560851"/>
            </a:xfrm>
          </p:grpSpPr>
          <p:sp>
            <p:nvSpPr>
              <p:cNvPr id="4109" name="TextBox 9"/>
              <p:cNvSpPr txBox="1">
                <a:spLocks noChangeArrowheads="1"/>
              </p:cNvSpPr>
              <p:nvPr/>
            </p:nvSpPr>
            <p:spPr bwMode="auto">
              <a:xfrm>
                <a:off x="1142976" y="5072074"/>
                <a:ext cx="1904689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/>
                  <a:t>No. of states=</a:t>
                </a:r>
                <a:endParaRPr lang="zh-CN" altLang="en-US"/>
              </a:p>
            </p:txBody>
          </p:sp>
          <p:graphicFrame>
            <p:nvGraphicFramePr>
              <p:cNvPr id="4098" name="Object 10"/>
              <p:cNvGraphicFramePr>
                <a:graphicFrameLocks noChangeAspect="1"/>
              </p:cNvGraphicFramePr>
              <p:nvPr/>
            </p:nvGraphicFramePr>
            <p:xfrm>
              <a:off x="2642996" y="4972888"/>
              <a:ext cx="361952" cy="452440"/>
            </p:xfrm>
            <a:graphic>
              <a:graphicData uri="http://schemas.openxmlformats.org/presentationml/2006/ole">
                <p:oleObj spid="_x0000_s970762" name="Equation" r:id="rId4" imgW="152334" imgH="190417" progId="Equation.3">
                  <p:embed/>
                </p:oleObj>
              </a:graphicData>
            </a:graphic>
          </p:graphicFrame>
        </p:grpSp>
      </p:grpSp>
      <p:cxnSp>
        <p:nvCxnSpPr>
          <p:cNvPr id="14" name="直接连接符 13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15" name="组合 4"/>
          <p:cNvGrpSpPr>
            <a:grpSpLocks/>
          </p:cNvGrpSpPr>
          <p:nvPr/>
        </p:nvGrpSpPr>
        <p:grpSpPr bwMode="auto">
          <a:xfrm>
            <a:off x="493910" y="642918"/>
            <a:ext cx="6792725" cy="2240704"/>
            <a:chOff x="2973791" y="1988051"/>
            <a:chExt cx="6792974" cy="2241168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51519" y="2357460"/>
              <a:ext cx="2071702" cy="136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66345" y="2357459"/>
              <a:ext cx="2071702" cy="156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7"/>
            <p:cNvSpPr txBox="1">
              <a:spLocks noChangeArrowheads="1"/>
            </p:cNvSpPr>
            <p:nvPr/>
          </p:nvSpPr>
          <p:spPr bwMode="auto">
            <a:xfrm>
              <a:off x="2973791" y="3829026"/>
              <a:ext cx="5420593" cy="400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</a:rPr>
                <a:t>Characterized by single-particle spectral function 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8"/>
            <p:cNvSpPr txBox="1">
              <a:spLocks noChangeArrowheads="1"/>
            </p:cNvSpPr>
            <p:nvPr/>
          </p:nvSpPr>
          <p:spPr bwMode="auto">
            <a:xfrm>
              <a:off x="4765924" y="2071648"/>
              <a:ext cx="6799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TBI</a:t>
              </a:r>
              <a:endParaRPr lang="zh-CN" altLang="en-US" dirty="0"/>
            </a:p>
          </p:txBody>
        </p:sp>
        <p:sp>
          <p:nvSpPr>
            <p:cNvPr id="20" name="TextBox 9"/>
            <p:cNvSpPr txBox="1">
              <a:spLocks noChangeArrowheads="1"/>
            </p:cNvSpPr>
            <p:nvPr/>
          </p:nvSpPr>
          <p:spPr bwMode="auto">
            <a:xfrm>
              <a:off x="7552107" y="1988051"/>
              <a:ext cx="2214658" cy="369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dirty="0" smtClean="0"/>
                <a:t>Mott insulator</a:t>
              </a:r>
              <a:endParaRPr lang="zh-CN" altLang="en-US" dirty="0"/>
            </a:p>
          </p:txBody>
        </p:sp>
      </p:grpSp>
      <p:graphicFrame>
        <p:nvGraphicFramePr>
          <p:cNvPr id="21" name="Object 11"/>
          <p:cNvGraphicFramePr>
            <a:graphicFrameLocks noChangeAspect="1"/>
          </p:cNvGraphicFramePr>
          <p:nvPr/>
        </p:nvGraphicFramePr>
        <p:xfrm>
          <a:off x="5715008" y="2528609"/>
          <a:ext cx="2571768" cy="328887"/>
        </p:xfrm>
        <a:graphic>
          <a:graphicData uri="http://schemas.openxmlformats.org/presentationml/2006/ole">
            <p:oleObj spid="_x0000_s970763" name="公式" r:id="rId7" imgW="1586811" imgH="203112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1261655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440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714348" y="-3175"/>
            <a:ext cx="7772400" cy="682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 smtClean="0"/>
              <a:t>      </a:t>
            </a:r>
            <a:r>
              <a:rPr lang="en-US" altLang="zh-CN" sz="3600" b="1" dirty="0" smtClean="0"/>
              <a:t>Copper-based high-</a:t>
            </a:r>
            <a:r>
              <a:rPr lang="en-US" altLang="zh-CN" sz="3600" b="1" dirty="0" err="1" smtClean="0"/>
              <a:t>Tc</a:t>
            </a:r>
            <a:r>
              <a:rPr lang="en-US" altLang="zh-CN" sz="3600" b="1" dirty="0" smtClean="0"/>
              <a:t> (</a:t>
            </a:r>
            <a:r>
              <a:rPr lang="en-US" altLang="zh-CN" sz="3600" b="1" dirty="0" err="1" smtClean="0">
                <a:ea typeface="黑体" pitchFamily="2" charset="-122"/>
              </a:rPr>
              <a:t>Cuprates</a:t>
            </a:r>
            <a:r>
              <a:rPr lang="en-US" altLang="zh-CN" sz="3600" b="1" dirty="0" smtClean="0">
                <a:ea typeface="黑体" pitchFamily="2" charset="-122"/>
              </a:rPr>
              <a:t>)</a:t>
            </a:r>
            <a:endParaRPr lang="en-US" altLang="zh-CN" sz="3600" b="1" dirty="0" smtClean="0"/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6705600" y="6248400"/>
            <a:ext cx="374650" cy="4111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tIns="0">
            <a:spAutoFit/>
          </a:bodyPr>
          <a:lstStyle/>
          <a:p>
            <a:pPr eaLnBrk="1" hangingPunct="1"/>
            <a:r>
              <a:rPr kumimoji="1" lang="zh-CN" altLang="en-US" sz="2400">
                <a:latin typeface="Tahoma" pitchFamily="34" charset="0"/>
              </a:rPr>
              <a:t>  </a:t>
            </a:r>
            <a:endParaRPr kumimoji="1" lang="zh-CN" altLang="en-US">
              <a:latin typeface="Tahoma" pitchFamily="34" charset="0"/>
            </a:endParaRPr>
          </a:p>
        </p:txBody>
      </p:sp>
      <p:pic>
        <p:nvPicPr>
          <p:cNvPr id="32772" name="Picture 6" descr="fig1"/>
          <p:cNvPicPr>
            <a:picLocks noChangeAspect="1" noChangeArrowheads="1"/>
          </p:cNvPicPr>
          <p:nvPr/>
        </p:nvPicPr>
        <p:blipFill>
          <a:blip r:embed="rId3" cstate="print"/>
          <a:srcRect l="16467" t="48456" r="15269" b="6757"/>
          <a:stretch>
            <a:fillRect/>
          </a:stretch>
        </p:blipFill>
        <p:spPr bwMode="auto">
          <a:xfrm>
            <a:off x="428625" y="2197100"/>
            <a:ext cx="40513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474663" y="1371600"/>
            <a:ext cx="287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/>
              <a:t>        Structure </a:t>
            </a:r>
          </a:p>
          <a:p>
            <a:r>
              <a:rPr kumimoji="1" lang="en-US" altLang="zh-CN" sz="2400"/>
              <a:t>La2-xSrxCuO4 x=0 </a:t>
            </a:r>
            <a:endParaRPr kumimoji="1" lang="zh-CN" altLang="en-US" sz="2400" b="1"/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331788" y="4759325"/>
            <a:ext cx="4702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SzPct val="85000"/>
              <a:buFont typeface="Wingdings" pitchFamily="2" charset="2"/>
              <a:buChar char="Ø"/>
            </a:pPr>
            <a:r>
              <a:rPr kumimoji="1" lang="en-US" altLang="zh-CN" sz="2200">
                <a:latin typeface="Tahoma" pitchFamily="34" charset="0"/>
                <a:ea typeface="黑体" pitchFamily="2" charset="-122"/>
              </a:rPr>
              <a:t>Parent compound: Mott insulator</a:t>
            </a:r>
            <a:endParaRPr kumimoji="1" lang="zh-CN" altLang="en-US" sz="2200">
              <a:latin typeface="Tahoma" pitchFamily="34" charset="0"/>
              <a:ea typeface="黑体" pitchFamily="2" charset="-122"/>
            </a:endParaRPr>
          </a:p>
          <a:p>
            <a:pPr marL="342900" indent="-342900" eaLnBrk="1" hangingPunct="1">
              <a:spcBef>
                <a:spcPct val="20000"/>
              </a:spcBef>
              <a:buSzPct val="85000"/>
              <a:buFont typeface="Wingdings" pitchFamily="2" charset="2"/>
              <a:buChar char="Ø"/>
            </a:pPr>
            <a:r>
              <a:rPr kumimoji="1" lang="en-US" altLang="zh-CN" sz="2200">
                <a:latin typeface="Tahoma" pitchFamily="34" charset="0"/>
                <a:ea typeface="黑体" pitchFamily="2" charset="-122"/>
              </a:rPr>
              <a:t>SC is a doped Mott insulator</a:t>
            </a:r>
          </a:p>
          <a:p>
            <a:pPr marL="342900" indent="-342900" eaLnBrk="1" hangingPunct="1">
              <a:spcBef>
                <a:spcPct val="20000"/>
              </a:spcBef>
              <a:buSzPct val="85000"/>
              <a:buFont typeface="Wingdings" pitchFamily="2" charset="2"/>
              <a:buChar char="Ø"/>
            </a:pPr>
            <a:r>
              <a:rPr kumimoji="1" lang="en-US" altLang="zh-CN" sz="2200">
                <a:latin typeface="Tahoma" pitchFamily="34" charset="0"/>
                <a:ea typeface="黑体" pitchFamily="2" charset="-122"/>
              </a:rPr>
              <a:t>AF is proximity to SC</a:t>
            </a:r>
            <a:endParaRPr kumimoji="1" lang="zh-CN" altLang="en-US" sz="2600">
              <a:latin typeface="Tahoma" pitchFamily="34" charset="0"/>
              <a:ea typeface="黑体" pitchFamily="2" charset="-122"/>
            </a:endParaRPr>
          </a:p>
        </p:txBody>
      </p:sp>
      <p:pic>
        <p:nvPicPr>
          <p:cNvPr id="32775" name="Picture 10"/>
          <p:cNvPicPr>
            <a:picLocks noChangeAspect="1" noChangeArrowheads="1"/>
          </p:cNvPicPr>
          <p:nvPr/>
        </p:nvPicPr>
        <p:blipFill>
          <a:blip r:embed="rId4" cstate="print"/>
          <a:srcRect l="52188" t="23500" r="9166" b="16499"/>
          <a:stretch>
            <a:fillRect/>
          </a:stretch>
        </p:blipFill>
        <p:spPr bwMode="auto">
          <a:xfrm>
            <a:off x="5029200" y="2241550"/>
            <a:ext cx="41148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Rectangle 11"/>
          <p:cNvSpPr>
            <a:spLocks noChangeArrowheads="1"/>
          </p:cNvSpPr>
          <p:nvPr/>
        </p:nvSpPr>
        <p:spPr bwMode="auto">
          <a:xfrm>
            <a:off x="5815013" y="1544638"/>
            <a:ext cx="248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/>
              <a:t>   Phase diagram</a:t>
            </a:r>
            <a:endParaRPr kumimoji="1" lang="zh-CN" altLang="en-US" sz="2400" b="1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571500" y="682625"/>
            <a:ext cx="809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latin typeface="Tahoma" pitchFamily="34" charset="0"/>
              </a:rPr>
              <a:t> Cluster perturbation theory+Self-energy functional theory</a:t>
            </a: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357188" y="2500313"/>
            <a:ext cx="4651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i) Dividing the lattice into clusters</a:t>
            </a:r>
            <a:r>
              <a:rPr lang="en-US" altLang="zh-CN">
                <a:ea typeface="宋体" charset="-122"/>
              </a:rPr>
              <a:t> </a:t>
            </a:r>
          </a:p>
        </p:txBody>
      </p:sp>
      <p:pic>
        <p:nvPicPr>
          <p:cNvPr id="3078" name="Picture 4" descr="未命名"/>
          <p:cNvPicPr>
            <a:picLocks noChangeAspect="1" noChangeArrowheads="1"/>
          </p:cNvPicPr>
          <p:nvPr/>
        </p:nvPicPr>
        <p:blipFill>
          <a:blip r:embed="rId4" cstate="print"/>
          <a:srcRect l="57877" t="46492" r="12891" b="28146"/>
          <a:stretch>
            <a:fillRect/>
          </a:stretch>
        </p:blipFill>
        <p:spPr bwMode="auto">
          <a:xfrm>
            <a:off x="6254750" y="2500313"/>
            <a:ext cx="274478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57188" y="3143250"/>
            <a:ext cx="475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ii) Exact diagonalization of clusters</a:t>
            </a:r>
          </a:p>
        </p:txBody>
      </p:sp>
      <p:sp>
        <p:nvSpPr>
          <p:cNvPr id="3080" name="TextBox 13"/>
          <p:cNvSpPr txBox="1">
            <a:spLocks noChangeArrowheads="1"/>
          </p:cNvSpPr>
          <p:nvPr/>
        </p:nvSpPr>
        <p:spPr bwMode="auto">
          <a:xfrm>
            <a:off x="785813" y="1169988"/>
            <a:ext cx="6643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/>
              <a:t>Senechal et al., PRL84,522 (2000); PRB66, 075129 (2002)</a:t>
            </a:r>
          </a:p>
          <a:p>
            <a:r>
              <a:rPr lang="en-US" altLang="zh-CN" sz="1800"/>
              <a:t>M. Potthoff, Eur. Phys. J. B. 32, 429 (2003)</a:t>
            </a:r>
            <a:endParaRPr lang="zh-CN" altLang="en-US" sz="1800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42900" y="4686300"/>
            <a:ext cx="7985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iii) Treating intercluster hopping with a perturbation theory</a:t>
            </a:r>
          </a:p>
        </p:txBody>
      </p:sp>
      <p:sp>
        <p:nvSpPr>
          <p:cNvPr id="3082" name="矩形 9"/>
          <p:cNvSpPr>
            <a:spLocks noChangeArrowheads="1"/>
          </p:cNvSpPr>
          <p:nvPr/>
        </p:nvSpPr>
        <p:spPr bwMode="auto">
          <a:xfrm>
            <a:off x="785813" y="5072063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/>
              <a:t> Approx. Green function for the whole lattice has a RPA-like form</a:t>
            </a:r>
          </a:p>
        </p:txBody>
      </p:sp>
      <p:sp>
        <p:nvSpPr>
          <p:cNvPr id="3083" name="Text Box 4"/>
          <p:cNvSpPr txBox="1">
            <a:spLocks noChangeArrowheads="1"/>
          </p:cNvSpPr>
          <p:nvPr/>
        </p:nvSpPr>
        <p:spPr bwMode="auto">
          <a:xfrm>
            <a:off x="2388759" y="13039"/>
            <a:ext cx="456650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Tahoma" pitchFamily="34" charset="0"/>
              </a:rPr>
              <a:t> </a:t>
            </a:r>
            <a:r>
              <a:rPr lang="en-US" altLang="zh-CN" sz="2200" b="1" dirty="0" err="1">
                <a:latin typeface="Times New Roman" pitchFamily="18" charset="0"/>
                <a:cs typeface="Times New Roman" pitchFamily="18" charset="0"/>
              </a:rPr>
              <a:t>Variational</a:t>
            </a:r>
            <a:r>
              <a:rPr lang="en-US" altLang="zh-CN" sz="2200" b="1" dirty="0">
                <a:latin typeface="Times New Roman" pitchFamily="18" charset="0"/>
                <a:cs typeface="Times New Roman" pitchFamily="18" charset="0"/>
              </a:rPr>
              <a:t> cluster approach (VCA)</a:t>
            </a:r>
          </a:p>
        </p:txBody>
      </p:sp>
      <p:sp>
        <p:nvSpPr>
          <p:cNvPr id="3084" name="矩形 11"/>
          <p:cNvSpPr>
            <a:spLocks noChangeArrowheads="1"/>
          </p:cNvSpPr>
          <p:nvPr/>
        </p:nvSpPr>
        <p:spPr bwMode="auto">
          <a:xfrm>
            <a:off x="2714625" y="1928813"/>
            <a:ext cx="3854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ahoma" pitchFamily="34" charset="0"/>
              </a:rPr>
              <a:t>Cluster perturbation theory</a:t>
            </a:r>
            <a:endParaRPr lang="zh-CN" altLang="en-US"/>
          </a:p>
        </p:txBody>
      </p:sp>
      <p:sp>
        <p:nvSpPr>
          <p:cNvPr id="3085" name="矩形 9"/>
          <p:cNvSpPr>
            <a:spLocks noChangeArrowheads="1"/>
          </p:cNvSpPr>
          <p:nvPr/>
        </p:nvSpPr>
        <p:spPr bwMode="auto">
          <a:xfrm>
            <a:off x="500063" y="3571875"/>
            <a:ext cx="2808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/>
              <a:t>Cluster Green function</a:t>
            </a:r>
          </a:p>
        </p:txBody>
      </p:sp>
      <p:graphicFrame>
        <p:nvGraphicFramePr>
          <p:cNvPr id="3074" name="Object 11"/>
          <p:cNvGraphicFramePr>
            <a:graphicFrameLocks noChangeAspect="1"/>
          </p:cNvGraphicFramePr>
          <p:nvPr/>
        </p:nvGraphicFramePr>
        <p:xfrm>
          <a:off x="428625" y="3914775"/>
          <a:ext cx="5715000" cy="698500"/>
        </p:xfrm>
        <a:graphic>
          <a:graphicData uri="http://schemas.openxmlformats.org/presentationml/2006/ole">
            <p:oleObj spid="_x0000_s967686" name="公式" r:id="rId5" imgW="3530600" imgH="431800" progId="Equation.3">
              <p:embed/>
            </p:oleObj>
          </a:graphicData>
        </a:graphic>
      </p:graphicFrame>
      <p:pic>
        <p:nvPicPr>
          <p:cNvPr id="30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88" y="5643563"/>
            <a:ext cx="3000375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4357688" y="5643563"/>
            <a:ext cx="4214812" cy="571500"/>
            <a:chOff x="4071934" y="4071942"/>
            <a:chExt cx="4364000" cy="648000"/>
          </a:xfrm>
        </p:grpSpPr>
        <p:pic>
          <p:nvPicPr>
            <p:cNvPr id="3088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4" y="4071942"/>
              <a:ext cx="4364000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9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786710" y="4214818"/>
              <a:ext cx="175304" cy="25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0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963876" y="4240536"/>
              <a:ext cx="140118" cy="225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9" name="直接连接符 18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52040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 Box 16"/>
          <p:cNvSpPr txBox="1">
            <a:spLocks noChangeArrowheads="1"/>
          </p:cNvSpPr>
          <p:nvPr/>
        </p:nvSpPr>
        <p:spPr bwMode="auto">
          <a:xfrm>
            <a:off x="571500" y="857250"/>
            <a:ext cx="734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Adding a testing field to probe the symmetry broken phase</a:t>
            </a:r>
          </a:p>
        </p:txBody>
      </p:sp>
      <p:sp>
        <p:nvSpPr>
          <p:cNvPr id="4105" name="Text Box 17"/>
          <p:cNvSpPr txBox="1">
            <a:spLocks noChangeArrowheads="1"/>
          </p:cNvSpPr>
          <p:nvPr/>
        </p:nvSpPr>
        <p:spPr bwMode="auto">
          <a:xfrm>
            <a:off x="328613" y="2528888"/>
            <a:ext cx="2590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The grand potential</a:t>
            </a:r>
          </a:p>
        </p:txBody>
      </p:sp>
      <p:graphicFrame>
        <p:nvGraphicFramePr>
          <p:cNvPr id="4098" name="Object 20"/>
          <p:cNvGraphicFramePr>
            <a:graphicFrameLocks noChangeAspect="1"/>
          </p:cNvGraphicFramePr>
          <p:nvPr/>
        </p:nvGraphicFramePr>
        <p:xfrm>
          <a:off x="3286125" y="1357313"/>
          <a:ext cx="2574925" cy="514350"/>
        </p:xfrm>
        <a:graphic>
          <a:graphicData uri="http://schemas.openxmlformats.org/presentationml/2006/ole">
            <p:oleObj spid="_x0000_s968726" name="公式" r:id="rId4" imgW="1143000" imgH="228600" progId="Equation.3">
              <p:embed/>
            </p:oleObj>
          </a:graphicData>
        </a:graphic>
      </p:graphicFrame>
      <p:sp>
        <p:nvSpPr>
          <p:cNvPr id="4106" name="Text Box 23"/>
          <p:cNvSpPr txBox="1">
            <a:spLocks noChangeArrowheads="1"/>
          </p:cNvSpPr>
          <p:nvPr/>
        </p:nvSpPr>
        <p:spPr bwMode="auto">
          <a:xfrm>
            <a:off x="427038" y="1928813"/>
            <a:ext cx="8716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The parameters t’ are optimized according to the variational principle </a:t>
            </a:r>
          </a:p>
        </p:txBody>
      </p:sp>
      <p:sp>
        <p:nvSpPr>
          <p:cNvPr id="4107" name="Text Box 24"/>
          <p:cNvSpPr txBox="1">
            <a:spLocks noChangeArrowheads="1"/>
          </p:cNvSpPr>
          <p:nvPr/>
        </p:nvSpPr>
        <p:spPr bwMode="auto">
          <a:xfrm>
            <a:off x="500063" y="5143500"/>
            <a:ext cx="4691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The physical self-energy is given by:</a:t>
            </a:r>
          </a:p>
        </p:txBody>
      </p:sp>
      <p:graphicFrame>
        <p:nvGraphicFramePr>
          <p:cNvPr id="4099" name="Object 27"/>
          <p:cNvGraphicFramePr>
            <a:graphicFrameLocks noChangeAspect="1"/>
          </p:cNvGraphicFramePr>
          <p:nvPr/>
        </p:nvGraphicFramePr>
        <p:xfrm>
          <a:off x="2143108" y="5715016"/>
          <a:ext cx="1871663" cy="806450"/>
        </p:xfrm>
        <a:graphic>
          <a:graphicData uri="http://schemas.openxmlformats.org/presentationml/2006/ole">
            <p:oleObj spid="_x0000_s968727" name="公式" r:id="rId5" imgW="914400" imgH="393700" progId="Equation.3">
              <p:embed/>
            </p:oleObj>
          </a:graphicData>
        </a:graphic>
      </p:graphicFrame>
      <p:sp>
        <p:nvSpPr>
          <p:cNvPr id="4108" name="Text Box 4"/>
          <p:cNvSpPr txBox="1">
            <a:spLocks noChangeArrowheads="1"/>
          </p:cNvSpPr>
          <p:nvPr/>
        </p:nvSpPr>
        <p:spPr bwMode="auto">
          <a:xfrm>
            <a:off x="2245884" y="58351"/>
            <a:ext cx="456650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Tahoma" pitchFamily="34" charset="0"/>
              </a:rPr>
              <a:t> </a:t>
            </a:r>
            <a:r>
              <a:rPr lang="en-US" altLang="zh-CN" sz="2200" b="1" dirty="0" err="1">
                <a:latin typeface="Times New Roman" pitchFamily="18" charset="0"/>
                <a:cs typeface="Times New Roman" pitchFamily="18" charset="0"/>
              </a:rPr>
              <a:t>Variational</a:t>
            </a:r>
            <a:r>
              <a:rPr lang="en-US" altLang="zh-CN" sz="2200" b="1" dirty="0">
                <a:latin typeface="Times New Roman" pitchFamily="18" charset="0"/>
                <a:cs typeface="Times New Roman" pitchFamily="18" charset="0"/>
              </a:rPr>
              <a:t> cluster approach (VCA)</a:t>
            </a:r>
          </a:p>
        </p:txBody>
      </p:sp>
      <p:pic>
        <p:nvPicPr>
          <p:cNvPr id="410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0" y="2571750"/>
            <a:ext cx="60579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0" name="Object 21"/>
          <p:cNvGraphicFramePr>
            <a:graphicFrameLocks noChangeAspect="1"/>
          </p:cNvGraphicFramePr>
          <p:nvPr/>
        </p:nvGraphicFramePr>
        <p:xfrm>
          <a:off x="500063" y="3500438"/>
          <a:ext cx="936625" cy="484187"/>
        </p:xfrm>
        <a:graphic>
          <a:graphicData uri="http://schemas.openxmlformats.org/presentationml/2006/ole">
            <p:oleObj spid="_x0000_s968728" name="公式" r:id="rId7" imgW="393529" imgH="203112" progId="Equation.3">
              <p:embed/>
            </p:oleObj>
          </a:graphicData>
        </a:graphic>
      </p:graphicFrame>
      <p:sp>
        <p:nvSpPr>
          <p:cNvPr id="4110" name="Text Box 22"/>
          <p:cNvSpPr txBox="1">
            <a:spLocks noChangeArrowheads="1"/>
          </p:cNvSpPr>
          <p:nvPr/>
        </p:nvSpPr>
        <p:spPr bwMode="auto">
          <a:xfrm>
            <a:off x="1500188" y="3498850"/>
            <a:ext cx="6697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is calculated by exact diagonalization for each cluster</a:t>
            </a:r>
          </a:p>
        </p:txBody>
      </p:sp>
      <p:graphicFrame>
        <p:nvGraphicFramePr>
          <p:cNvPr id="4101" name="Object 26"/>
          <p:cNvGraphicFramePr>
            <a:graphicFrameLocks noChangeAspect="1"/>
          </p:cNvGraphicFramePr>
          <p:nvPr/>
        </p:nvGraphicFramePr>
        <p:xfrm>
          <a:off x="571500" y="4286250"/>
          <a:ext cx="846138" cy="484188"/>
        </p:xfrm>
        <a:graphic>
          <a:graphicData uri="http://schemas.openxmlformats.org/presentationml/2006/ole">
            <p:oleObj spid="_x0000_s968729" name="公式" r:id="rId8" imgW="355292" imgH="203024" progId="Equation.3">
              <p:embed/>
            </p:oleObj>
          </a:graphicData>
        </a:graphic>
      </p:graphicFrame>
      <p:sp>
        <p:nvSpPr>
          <p:cNvPr id="4111" name="Text Box 25"/>
          <p:cNvSpPr txBox="1">
            <a:spLocks noChangeArrowheads="1"/>
          </p:cNvSpPr>
          <p:nvPr/>
        </p:nvSpPr>
        <p:spPr bwMode="auto">
          <a:xfrm>
            <a:off x="1450975" y="4286250"/>
            <a:ext cx="6192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is calculated from the cluster perturbation theory </a:t>
            </a:r>
          </a:p>
        </p:txBody>
      </p:sp>
      <p:graphicFrame>
        <p:nvGraphicFramePr>
          <p:cNvPr id="4102" name="Object 1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968730" name="Equation" r:id="rId9" imgW="114151" imgH="215619" progId="Equation.3">
              <p:embed/>
            </p:oleObj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4667250"/>
            <a:ext cx="2214563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26234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2550497" y="-24"/>
            <a:ext cx="38074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Kane-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Mele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Hubbard model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560387" y="609583"/>
            <a:ext cx="55104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Kane-</a:t>
            </a:r>
            <a:r>
              <a:rPr lang="en-US" altLang="zh-CN" sz="2400" dirty="0" err="1">
                <a:solidFill>
                  <a:srgbClr val="FF0000"/>
                </a:solidFill>
              </a:rPr>
              <a:t>Mele</a:t>
            </a:r>
            <a:r>
              <a:rPr lang="en-US" altLang="zh-CN" sz="2400" dirty="0">
                <a:solidFill>
                  <a:srgbClr val="FF0000"/>
                </a:solidFill>
              </a:rPr>
              <a:t> Hubbard </a:t>
            </a:r>
            <a:r>
              <a:rPr lang="en-US" altLang="zh-CN" sz="2400" dirty="0" smtClean="0">
                <a:solidFill>
                  <a:srgbClr val="FF0000"/>
                </a:solidFill>
              </a:rPr>
              <a:t>model studied by VCA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387" y="1145575"/>
            <a:ext cx="3055396" cy="65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741900" y="1827902"/>
            <a:ext cx="35004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600" dirty="0"/>
              <a:t>S. L. Yu, X. C. Xie and J. X. Li,  </a:t>
            </a:r>
            <a:r>
              <a:rPr lang="en-US" altLang="zh-CN" sz="1600" dirty="0" smtClean="0"/>
              <a:t>  </a:t>
            </a:r>
          </a:p>
          <a:p>
            <a:r>
              <a:rPr lang="en-US" altLang="zh-CN" sz="1600" dirty="0" err="1" smtClean="0"/>
              <a:t>Phys.Rev.Lett</a:t>
            </a:r>
            <a:r>
              <a:rPr lang="en-US" altLang="zh-CN" sz="1600" dirty="0"/>
              <a:t>. 107, 010401 (2011)</a:t>
            </a:r>
            <a:endParaRPr lang="zh-CN" altLang="en-US" sz="16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700" y="4999828"/>
            <a:ext cx="3567910" cy="161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91020" y="4613066"/>
            <a:ext cx="13047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ahoma" pitchFamily="34" charset="0"/>
                <a:ea typeface="黑体" pitchFamily="2" charset="-122"/>
              </a:rPr>
              <a:t>Bulk state</a:t>
            </a:r>
            <a:r>
              <a:rPr lang="en-US" altLang="zh-CN" sz="2000" dirty="0">
                <a:latin typeface="Tahoma" pitchFamily="34" charset="0"/>
                <a:ea typeface="黑体" pitchFamily="2" charset="-122"/>
              </a:rPr>
              <a:t>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760072" y="4630496"/>
            <a:ext cx="17446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ahoma" pitchFamily="34" charset="0"/>
                <a:ea typeface="黑体" pitchFamily="2" charset="-122"/>
              </a:rPr>
              <a:t>Edge states</a:t>
            </a:r>
          </a:p>
        </p:txBody>
      </p:sp>
      <p:grpSp>
        <p:nvGrpSpPr>
          <p:cNvPr id="22" name="组合 26"/>
          <p:cNvGrpSpPr>
            <a:grpSpLocks/>
          </p:cNvGrpSpPr>
          <p:nvPr/>
        </p:nvGrpSpPr>
        <p:grpSpPr bwMode="auto">
          <a:xfrm>
            <a:off x="4786313" y="1313733"/>
            <a:ext cx="3818135" cy="5472853"/>
            <a:chOff x="4786314" y="571480"/>
            <a:chExt cx="4000528" cy="5692215"/>
          </a:xfrm>
        </p:grpSpPr>
        <p:pic>
          <p:nvPicPr>
            <p:cNvPr id="24" name="Picture 17"/>
            <p:cNvPicPr>
              <a:picLocks noChangeAspect="1" noChangeArrowheads="1"/>
            </p:cNvPicPr>
            <p:nvPr/>
          </p:nvPicPr>
          <p:blipFill>
            <a:blip r:embed="rId5" cstate="print"/>
            <a:srcRect t="25217"/>
            <a:stretch>
              <a:fillRect/>
            </a:stretch>
          </p:blipFill>
          <p:spPr bwMode="auto">
            <a:xfrm>
              <a:off x="4786314" y="928670"/>
              <a:ext cx="3857652" cy="533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7475562" y="1000108"/>
              <a:ext cx="644733" cy="400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U=2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  <p:sp>
          <p:nvSpPr>
            <p:cNvPr id="26" name="TextBox 8"/>
            <p:cNvSpPr txBox="1">
              <a:spLocks noChangeArrowheads="1"/>
            </p:cNvSpPr>
            <p:nvPr/>
          </p:nvSpPr>
          <p:spPr bwMode="auto">
            <a:xfrm>
              <a:off x="7475562" y="2773361"/>
              <a:ext cx="644733" cy="400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U=3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  <p:sp>
          <p:nvSpPr>
            <p:cNvPr id="27" name="TextBox 9"/>
            <p:cNvSpPr txBox="1">
              <a:spLocks noChangeArrowheads="1"/>
            </p:cNvSpPr>
            <p:nvPr/>
          </p:nvSpPr>
          <p:spPr bwMode="auto">
            <a:xfrm>
              <a:off x="7475562" y="4559310"/>
              <a:ext cx="644733" cy="400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U=4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  <p:sp>
          <p:nvSpPr>
            <p:cNvPr id="28" name="Text Box 10"/>
            <p:cNvSpPr txBox="1">
              <a:spLocks noChangeArrowheads="1"/>
            </p:cNvSpPr>
            <p:nvPr/>
          </p:nvSpPr>
          <p:spPr bwMode="auto">
            <a:xfrm>
              <a:off x="5155209" y="571480"/>
              <a:ext cx="1293505" cy="369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ahoma" pitchFamily="34" charset="0"/>
                  <a:ea typeface="黑体" pitchFamily="2" charset="-122"/>
                </a:rPr>
                <a:t>Bulk states</a:t>
              </a:r>
            </a:p>
          </p:txBody>
        </p:sp>
        <p:sp>
          <p:nvSpPr>
            <p:cNvPr id="29" name="Text Box 11"/>
            <p:cNvSpPr txBox="1">
              <a:spLocks noChangeArrowheads="1"/>
            </p:cNvSpPr>
            <p:nvPr/>
          </p:nvSpPr>
          <p:spPr bwMode="auto">
            <a:xfrm>
              <a:off x="7042180" y="571480"/>
              <a:ext cx="1744662" cy="369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latin typeface="Tahoma" pitchFamily="34" charset="0"/>
                  <a:ea typeface="黑体" pitchFamily="2" charset="-122"/>
                </a:rPr>
                <a:t>Edge states</a:t>
              </a:r>
            </a:p>
          </p:txBody>
        </p:sp>
      </p:grp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387" y="2480394"/>
            <a:ext cx="2779276" cy="194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15"/>
          <p:cNvGrpSpPr>
            <a:grpSpLocks/>
          </p:cNvGrpSpPr>
          <p:nvPr/>
        </p:nvGrpSpPr>
        <p:grpSpPr bwMode="auto">
          <a:xfrm>
            <a:off x="5364088" y="952687"/>
            <a:ext cx="2760662" cy="496887"/>
            <a:chOff x="684213" y="796925"/>
            <a:chExt cx="2760664" cy="496888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684213" y="836613"/>
              <a:ext cx="22050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/>
                <a:t>Intensity plot of </a:t>
              </a:r>
            </a:p>
          </p:txBody>
        </p:sp>
        <p:graphicFrame>
          <p:nvGraphicFramePr>
            <p:cNvPr id="20" name="Object 8"/>
            <p:cNvGraphicFramePr>
              <a:graphicFrameLocks noChangeAspect="1"/>
            </p:cNvGraphicFramePr>
            <p:nvPr/>
          </p:nvGraphicFramePr>
          <p:xfrm>
            <a:off x="2365377" y="796925"/>
            <a:ext cx="1079500" cy="442913"/>
          </p:xfrm>
          <a:graphic>
            <a:graphicData uri="http://schemas.openxmlformats.org/presentationml/2006/ole">
              <p:oleObj spid="_x0000_s969734" name="公式" r:id="rId7" imgW="494870" imgH="203024" progId="Equation.3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670898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2428860" y="-24"/>
            <a:ext cx="4860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Test of the cluster </a:t>
            </a:r>
            <a:r>
              <a:rPr lang="en-US" altLang="zh-CN" sz="2400" dirty="0" err="1" smtClean="0"/>
              <a:t>pertubation</a:t>
            </a:r>
            <a:r>
              <a:rPr lang="en-US" altLang="zh-CN" sz="2400" dirty="0" smtClean="0"/>
              <a:t> theory</a:t>
            </a:r>
            <a:endParaRPr lang="zh-CN" altLang="en-US" sz="2400" dirty="0"/>
          </a:p>
        </p:txBody>
      </p:sp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3969977" cy="2782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357188" y="571500"/>
            <a:ext cx="3868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Kane-Mele Hubbard model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950" y="1144588"/>
            <a:ext cx="34813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460375" y="1993900"/>
            <a:ext cx="7572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/>
              <a:t>S. L. Yu, X. C. Xie and J. X. Li,  </a:t>
            </a:r>
          </a:p>
          <a:p>
            <a:r>
              <a:rPr lang="en-US" altLang="zh-CN" sz="1600" dirty="0" err="1"/>
              <a:t>Phys.Rev.Lett</a:t>
            </a:r>
            <a:r>
              <a:rPr lang="en-US" altLang="zh-CN" sz="1600" dirty="0"/>
              <a:t>. 107, 010401 (2011)</a:t>
            </a:r>
            <a:endParaRPr lang="zh-CN" altLang="en-US" sz="1600" dirty="0"/>
          </a:p>
        </p:txBody>
      </p:sp>
      <p:grpSp>
        <p:nvGrpSpPr>
          <p:cNvPr id="19" name="组合 12"/>
          <p:cNvGrpSpPr>
            <a:grpSpLocks/>
          </p:cNvGrpSpPr>
          <p:nvPr/>
        </p:nvGrpSpPr>
        <p:grpSpPr bwMode="auto">
          <a:xfrm>
            <a:off x="4714876" y="714356"/>
            <a:ext cx="4281488" cy="2798762"/>
            <a:chOff x="4572000" y="3786188"/>
            <a:chExt cx="4281488" cy="279876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29188" y="3786188"/>
              <a:ext cx="3206750" cy="2214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矩形 7"/>
            <p:cNvSpPr>
              <a:spLocks noChangeArrowheads="1"/>
            </p:cNvSpPr>
            <p:nvPr/>
          </p:nvSpPr>
          <p:spPr bwMode="auto">
            <a:xfrm>
              <a:off x="4572000" y="6000750"/>
              <a:ext cx="4281488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/>
                <a:t>M. Hohenadler  et al., arXiv: 1011.5063v2 (2010)</a:t>
              </a:r>
            </a:p>
            <a:p>
              <a:r>
                <a:rPr lang="en-US" altLang="zh-CN" sz="1600"/>
                <a:t>PRL (2011)</a:t>
              </a:r>
              <a:endParaRPr lang="zh-CN" altLang="en-US" sz="1600"/>
            </a:p>
          </p:txBody>
        </p:sp>
      </p:grp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703" y="3571876"/>
            <a:ext cx="3214688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7"/>
          <p:cNvSpPr>
            <a:spLocks noChangeArrowheads="1"/>
          </p:cNvSpPr>
          <p:nvPr/>
        </p:nvSpPr>
        <p:spPr bwMode="auto">
          <a:xfrm>
            <a:off x="5257828" y="5643563"/>
            <a:ext cx="33861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/>
              <a:t>Cellular dynamical mean-field theory</a:t>
            </a:r>
          </a:p>
          <a:p>
            <a:r>
              <a:rPr lang="en-US" altLang="zh-CN" sz="1600"/>
              <a:t>W. Wu  et al., arXiv: 1106.0943 (2011)</a:t>
            </a:r>
          </a:p>
          <a:p>
            <a:endParaRPr lang="zh-CN" altLang="en-US" sz="1600"/>
          </a:p>
        </p:txBody>
      </p:sp>
      <p:cxnSp>
        <p:nvCxnSpPr>
          <p:cNvPr id="14" name="直接连接符 13"/>
          <p:cNvCxnSpPr/>
          <p:nvPr/>
        </p:nvCxnSpPr>
        <p:spPr>
          <a:xfrm>
            <a:off x="0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28625" y="142852"/>
            <a:ext cx="8429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latin typeface="Tahoma" pitchFamily="34" charset="0"/>
              </a:rPr>
              <a:t> </a:t>
            </a:r>
            <a:r>
              <a:rPr lang="en-US" altLang="zh-CN" b="1" dirty="0" err="1">
                <a:latin typeface="Tahoma" pitchFamily="34" charset="0"/>
              </a:rPr>
              <a:t>Pseudogap</a:t>
            </a:r>
            <a:r>
              <a:rPr lang="en-US" altLang="zh-CN" b="1" dirty="0">
                <a:latin typeface="Tahoma" pitchFamily="34" charset="0"/>
              </a:rPr>
              <a:t> </a:t>
            </a:r>
          </a:p>
        </p:txBody>
      </p:sp>
      <p:sp>
        <p:nvSpPr>
          <p:cNvPr id="1030" name="矩形 8"/>
          <p:cNvSpPr>
            <a:spLocks noChangeArrowheads="1"/>
          </p:cNvSpPr>
          <p:nvPr/>
        </p:nvSpPr>
        <p:spPr bwMode="auto">
          <a:xfrm>
            <a:off x="357188" y="714375"/>
            <a:ext cx="7858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 err="1"/>
              <a:t>Pseudogap</a:t>
            </a:r>
            <a:r>
              <a:rPr lang="en-US" altLang="zh-CN" b="1" dirty="0"/>
              <a:t> in square lattice,     </a:t>
            </a:r>
            <a:r>
              <a:rPr lang="en-US" altLang="zh-CN" dirty="0">
                <a:latin typeface="+mn-lt"/>
              </a:rPr>
              <a:t>Hole doping 2/12=0.167</a:t>
            </a:r>
            <a:endParaRPr lang="zh-CN" altLang="en-US" dirty="0">
              <a:latin typeface="+mn-lt"/>
            </a:endParaRPr>
          </a:p>
          <a:p>
            <a:pPr>
              <a:defRPr/>
            </a:pPr>
            <a:endParaRPr lang="zh-CN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3074" name="Object 9"/>
          <p:cNvGraphicFramePr>
            <a:graphicFrameLocks noChangeAspect="1"/>
          </p:cNvGraphicFramePr>
          <p:nvPr/>
        </p:nvGraphicFramePr>
        <p:xfrm>
          <a:off x="3786188" y="5000625"/>
          <a:ext cx="1166812" cy="428625"/>
        </p:xfrm>
        <a:graphic>
          <a:graphicData uri="http://schemas.openxmlformats.org/presentationml/2006/ole">
            <p:oleObj spid="_x0000_s859157" name="公式" r:id="rId3" imgW="482181" imgH="177646" progId="Equation.3">
              <p:embed/>
            </p:oleObj>
          </a:graphicData>
        </a:graphic>
      </p:graphicFrame>
      <p:sp>
        <p:nvSpPr>
          <p:cNvPr id="3078" name="矩形 14"/>
          <p:cNvSpPr>
            <a:spLocks noChangeArrowheads="1"/>
          </p:cNvSpPr>
          <p:nvPr/>
        </p:nvSpPr>
        <p:spPr bwMode="auto">
          <a:xfrm>
            <a:off x="714348" y="4500563"/>
            <a:ext cx="78581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/>
              <a:t>In square lattice, it coexists with the Mott gap,  so that it persists to the              limit.</a:t>
            </a:r>
          </a:p>
          <a:p>
            <a:pPr>
              <a:buFont typeface="Wingdings" pitchFamily="2" charset="2"/>
              <a:buChar char="Ø"/>
            </a:pPr>
            <a:endParaRPr lang="en-US" altLang="zh-CN" sz="1800" dirty="0"/>
          </a:p>
          <a:p>
            <a:pPr>
              <a:buFont typeface="Wingdings" pitchFamily="2" charset="2"/>
              <a:buChar char="Ø"/>
            </a:pPr>
            <a:endParaRPr lang="en-US" altLang="zh-CN" sz="1800" dirty="0"/>
          </a:p>
          <a:p>
            <a:pPr>
              <a:buFont typeface="Wingdings" pitchFamily="2" charset="2"/>
              <a:buChar char="Ø"/>
            </a:pPr>
            <a:endParaRPr lang="en-US" altLang="zh-CN" sz="1800" dirty="0"/>
          </a:p>
          <a:p>
            <a:endParaRPr lang="en-US" altLang="zh-CN" sz="1800" dirty="0"/>
          </a:p>
        </p:txBody>
      </p:sp>
      <p:pic>
        <p:nvPicPr>
          <p:cNvPr id="307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1643063"/>
            <a:ext cx="3357563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1500188"/>
            <a:ext cx="3065462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连接符 8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428625" y="0"/>
            <a:ext cx="842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Tahoma" pitchFamily="34" charset="0"/>
              </a:rPr>
              <a:t> </a:t>
            </a:r>
            <a:r>
              <a:rPr lang="en-US" altLang="zh-CN" sz="2000" dirty="0" smtClean="0">
                <a:latin typeface="Tahoma" pitchFamily="34" charset="0"/>
              </a:rPr>
              <a:t>                                 </a:t>
            </a:r>
            <a:r>
              <a:rPr lang="en-US" altLang="zh-CN" sz="2000" dirty="0" err="1" smtClean="0">
                <a:latin typeface="+mj-lt"/>
              </a:rPr>
              <a:t>Pseudogap</a:t>
            </a:r>
            <a:r>
              <a:rPr lang="en-US" altLang="zh-CN" sz="2000" dirty="0" smtClean="0">
                <a:latin typeface="+mj-lt"/>
              </a:rPr>
              <a:t> in</a:t>
            </a:r>
            <a:r>
              <a:rPr lang="en-US" altLang="zh-CN" sz="2000" dirty="0" smtClean="0">
                <a:latin typeface="Tahoma" pitchFamily="34" charset="0"/>
              </a:rPr>
              <a:t> </a:t>
            </a:r>
            <a:r>
              <a:rPr lang="en-US" altLang="zh-CN" sz="2000" dirty="0" smtClean="0"/>
              <a:t> </a:t>
            </a:r>
            <a:r>
              <a:rPr lang="el-GR" altLang="zh-CN" sz="2000" dirty="0" smtClean="0"/>
              <a:t>κ</a:t>
            </a:r>
            <a:r>
              <a:rPr lang="en-US" altLang="zh-CN" sz="2000" dirty="0" smtClean="0"/>
              <a:t>-(BEDT-TTF)2X </a:t>
            </a:r>
            <a:endParaRPr lang="en-US" altLang="zh-CN" sz="2000" dirty="0"/>
          </a:p>
        </p:txBody>
      </p:sp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785794"/>
            <a:ext cx="2039074" cy="186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矩形 9"/>
          <p:cNvSpPr>
            <a:spLocks noChangeArrowheads="1"/>
          </p:cNvSpPr>
          <p:nvPr/>
        </p:nvSpPr>
        <p:spPr bwMode="auto">
          <a:xfrm>
            <a:off x="3714744" y="428604"/>
            <a:ext cx="50720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/>
              <a:t>Geometrical arrangement of  the </a:t>
            </a:r>
            <a:r>
              <a:rPr lang="el-GR" altLang="zh-CN" dirty="0"/>
              <a:t>κ</a:t>
            </a:r>
            <a:r>
              <a:rPr lang="en-US" altLang="zh-CN" dirty="0"/>
              <a:t>-(BEDT-TTF)</a:t>
            </a:r>
            <a:r>
              <a:rPr lang="en-US" altLang="zh-CN" sz="1800" dirty="0"/>
              <a:t>2</a:t>
            </a:r>
            <a:r>
              <a:rPr lang="en-US" altLang="zh-CN" dirty="0"/>
              <a:t>X </a:t>
            </a:r>
          </a:p>
        </p:txBody>
      </p:sp>
      <p:pic>
        <p:nvPicPr>
          <p:cNvPr id="615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214422"/>
            <a:ext cx="26003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矩形 9"/>
          <p:cNvSpPr>
            <a:spLocks noChangeArrowheads="1"/>
          </p:cNvSpPr>
          <p:nvPr/>
        </p:nvSpPr>
        <p:spPr bwMode="auto">
          <a:xfrm>
            <a:off x="1785918" y="785794"/>
            <a:ext cx="1643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BEDT-TTF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32" y="42860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286124"/>
            <a:ext cx="2714644" cy="183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3857620" y="3714752"/>
            <a:ext cx="200888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dirty="0"/>
              <a:t>PRL 89, 017003(2002)</a:t>
            </a:r>
            <a:endParaRPr lang="zh-CN" altLang="en-US" sz="1600" dirty="0"/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869789" y="4214818"/>
            <a:ext cx="19303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dirty="0"/>
              <a:t>PRB 52, 10364(1995)</a:t>
            </a:r>
            <a:endParaRPr lang="zh-CN" altLang="en-US" sz="1600" dirty="0"/>
          </a:p>
        </p:txBody>
      </p:sp>
      <p:sp>
        <p:nvSpPr>
          <p:cNvPr id="20" name="矩形 10"/>
          <p:cNvSpPr>
            <a:spLocks noChangeArrowheads="1"/>
          </p:cNvSpPr>
          <p:nvPr/>
        </p:nvSpPr>
        <p:spPr bwMode="auto">
          <a:xfrm>
            <a:off x="3874554" y="4487338"/>
            <a:ext cx="18004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dirty="0"/>
              <a:t>PRL 74, 3455(1995)</a:t>
            </a:r>
            <a:endParaRPr lang="zh-CN" altLang="en-US" sz="1600" dirty="0"/>
          </a:p>
        </p:txBody>
      </p:sp>
      <p:sp>
        <p:nvSpPr>
          <p:cNvPr id="21" name="矩形 10"/>
          <p:cNvSpPr>
            <a:spLocks noChangeArrowheads="1"/>
          </p:cNvSpPr>
          <p:nvPr/>
        </p:nvSpPr>
        <p:spPr bwMode="auto">
          <a:xfrm>
            <a:off x="3870320" y="3957639"/>
            <a:ext cx="17540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dirty="0"/>
              <a:t>PRL75, 4122(1995)</a:t>
            </a:r>
            <a:endParaRPr lang="zh-CN" altLang="en-US" sz="1600" dirty="0"/>
          </a:p>
        </p:txBody>
      </p:sp>
      <p:sp>
        <p:nvSpPr>
          <p:cNvPr id="22" name="矩形 19"/>
          <p:cNvSpPr>
            <a:spLocks noChangeArrowheads="1"/>
          </p:cNvSpPr>
          <p:nvPr/>
        </p:nvSpPr>
        <p:spPr bwMode="auto">
          <a:xfrm>
            <a:off x="714348" y="5357826"/>
            <a:ext cx="22717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>
                <a:latin typeface="Tahoma" pitchFamily="34" charset="0"/>
              </a:rPr>
              <a:t> Nernst effect</a:t>
            </a:r>
            <a:endParaRPr lang="zh-CN" altLang="en-US" dirty="0"/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571472" y="2928934"/>
            <a:ext cx="1139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/>
              <a:t> </a:t>
            </a:r>
            <a:r>
              <a:rPr lang="en-US" altLang="zh-CN" dirty="0">
                <a:latin typeface="Tahoma" pitchFamily="34" charset="0"/>
                <a:cs typeface="Tahoma" pitchFamily="34" charset="0"/>
              </a:rPr>
              <a:t>NMR</a:t>
            </a:r>
            <a:endParaRPr lang="zh-CN" alt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矩形 10"/>
          <p:cNvSpPr>
            <a:spLocks noChangeArrowheads="1"/>
          </p:cNvSpPr>
          <p:nvPr/>
        </p:nvSpPr>
        <p:spPr bwMode="auto">
          <a:xfrm>
            <a:off x="2928926" y="5357826"/>
            <a:ext cx="3651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Nam et al., Nature 449,584(2007)</a:t>
            </a:r>
            <a:endParaRPr lang="zh-CN" altLang="en-US" sz="2000" dirty="0"/>
          </a:p>
        </p:txBody>
      </p:sp>
      <p:grpSp>
        <p:nvGrpSpPr>
          <p:cNvPr id="25" name="Group 26"/>
          <p:cNvGrpSpPr>
            <a:grpSpLocks/>
          </p:cNvGrpSpPr>
          <p:nvPr/>
        </p:nvGrpSpPr>
        <p:grpSpPr bwMode="auto">
          <a:xfrm>
            <a:off x="6357950" y="2857496"/>
            <a:ext cx="2110579" cy="2613019"/>
            <a:chOff x="3560" y="482"/>
            <a:chExt cx="1725" cy="2186"/>
          </a:xfrm>
        </p:grpSpPr>
        <p:pic>
          <p:nvPicPr>
            <p:cNvPr id="26" name="Picture 24"/>
            <p:cNvPicPr>
              <a:picLocks noChangeAspect="1" noChangeArrowheads="1"/>
            </p:cNvPicPr>
            <p:nvPr/>
          </p:nvPicPr>
          <p:blipFill>
            <a:blip r:embed="rId5" cstate="print"/>
            <a:srcRect l="50000" t="30229" r="22838" b="20438"/>
            <a:stretch>
              <a:fillRect/>
            </a:stretch>
          </p:blipFill>
          <p:spPr bwMode="auto">
            <a:xfrm>
              <a:off x="3560" y="754"/>
              <a:ext cx="1686" cy="1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3606" y="482"/>
              <a:ext cx="1679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400" dirty="0" err="1"/>
                <a:t>Takigawa</a:t>
              </a:r>
              <a:r>
                <a:rPr lang="en-US" altLang="zh-CN" sz="1400" dirty="0"/>
                <a:t> et al, PRB(1991)</a:t>
              </a:r>
            </a:p>
          </p:txBody>
        </p: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14348" y="6000768"/>
            <a:ext cx="81486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The experimental indications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merely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comes from the transport measurements, 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there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are no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direct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probes of the single-particle spectrum, such as the ARPES etc.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71934" y="2857496"/>
            <a:ext cx="122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/>
              <a:t>Pseudogap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326589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8" grpId="0"/>
      <p:bldP spid="2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357217" y="99992"/>
            <a:ext cx="842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latin typeface="Tahoma" pitchFamily="34" charset="0"/>
              </a:rPr>
              <a:t> Pseudogap</a:t>
            </a:r>
          </a:p>
        </p:txBody>
      </p:sp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3857662" y="730244"/>
            <a:ext cx="4071924" cy="1912924"/>
            <a:chOff x="571514" y="3373450"/>
            <a:chExt cx="4071942" cy="1912937"/>
          </a:xfrm>
        </p:grpSpPr>
        <p:pic>
          <p:nvPicPr>
            <p:cNvPr id="615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50000"/>
            <a:stretch>
              <a:fillRect/>
            </a:stretch>
          </p:blipFill>
          <p:spPr bwMode="auto">
            <a:xfrm>
              <a:off x="3071818" y="3373450"/>
              <a:ext cx="1571638" cy="191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514" y="3429000"/>
              <a:ext cx="2071669" cy="1785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7" name="矩形 14"/>
          <p:cNvSpPr>
            <a:spLocks noChangeArrowheads="1"/>
          </p:cNvSpPr>
          <p:nvPr/>
        </p:nvSpPr>
        <p:spPr bwMode="auto">
          <a:xfrm>
            <a:off x="321485" y="2641064"/>
            <a:ext cx="8501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It evolves into the Mott gap with the further  increase of Hubbard U.</a:t>
            </a:r>
          </a:p>
          <a:p>
            <a:endParaRPr lang="en-US" altLang="zh-CN" dirty="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79512" y="5382146"/>
            <a:ext cx="9001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</a:rPr>
              <a:t>The </a:t>
            </a:r>
            <a:r>
              <a:rPr lang="en-US" altLang="zh-CN" dirty="0" err="1">
                <a:solidFill>
                  <a:srgbClr val="FF0000"/>
                </a:solidFill>
              </a:rPr>
              <a:t>pseudogap</a:t>
            </a:r>
            <a:r>
              <a:rPr lang="en-US" altLang="zh-CN" dirty="0">
                <a:solidFill>
                  <a:srgbClr val="FF0000"/>
                </a:solidFill>
              </a:rPr>
              <a:t> here is the precursor state of the Mott gap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dirty="0">
                <a:solidFill>
                  <a:srgbClr val="FF0000"/>
                </a:solidFill>
              </a:rPr>
              <a:t>  T</a:t>
            </a:r>
            <a:r>
              <a:rPr lang="en-US" altLang="zh-CN" sz="2000" dirty="0"/>
              <a:t>o differentiate the bandwidth-controlled systems (κ-type organic salts) and the band-filling-controlled systems (</a:t>
            </a:r>
            <a:r>
              <a:rPr lang="en-US" altLang="zh-CN" sz="2000" dirty="0" err="1"/>
              <a:t>cuprates</a:t>
            </a:r>
            <a:r>
              <a:rPr lang="en-US" altLang="zh-CN" sz="2000" dirty="0"/>
              <a:t>).</a:t>
            </a:r>
          </a:p>
        </p:txBody>
      </p:sp>
      <p:grpSp>
        <p:nvGrpSpPr>
          <p:cNvPr id="29" name="组合 9"/>
          <p:cNvGrpSpPr>
            <a:grpSpLocks noChangeAspect="1"/>
          </p:cNvGrpSpPr>
          <p:nvPr/>
        </p:nvGrpSpPr>
        <p:grpSpPr bwMode="auto">
          <a:xfrm>
            <a:off x="1143008" y="785794"/>
            <a:ext cx="2214546" cy="1733636"/>
            <a:chOff x="642938" y="1000125"/>
            <a:chExt cx="3860800" cy="270033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2938" y="1000125"/>
              <a:ext cx="3860800" cy="2700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43240" y="1571612"/>
              <a:ext cx="1336320" cy="16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8" name="直接连接符 17"/>
          <p:cNvCxnSpPr/>
          <p:nvPr/>
        </p:nvCxnSpPr>
        <p:spPr>
          <a:xfrm>
            <a:off x="0" y="57328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" name="Picture 21"/>
          <p:cNvPicPr>
            <a:picLocks noChangeAspect="1" noChangeArrowheads="1"/>
          </p:cNvPicPr>
          <p:nvPr/>
        </p:nvPicPr>
        <p:blipFill>
          <a:blip r:embed="rId7" cstate="print"/>
          <a:srcRect r="7312"/>
          <a:stretch>
            <a:fillRect/>
          </a:stretch>
        </p:blipFill>
        <p:spPr bwMode="auto">
          <a:xfrm>
            <a:off x="3857662" y="3012203"/>
            <a:ext cx="2428892" cy="209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4633978" y="5031738"/>
            <a:ext cx="2525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/>
              <a:t>     -like </a:t>
            </a:r>
            <a:r>
              <a:rPr lang="en-US" altLang="zh-CN" dirty="0" err="1"/>
              <a:t>pseudogap</a:t>
            </a:r>
            <a:endParaRPr lang="zh-CN" altLang="en-US" dirty="0"/>
          </a:p>
        </p:txBody>
      </p:sp>
      <p:pic>
        <p:nvPicPr>
          <p:cNvPr id="21" name="Picture 18"/>
          <p:cNvPicPr>
            <a:picLocks noChangeAspect="1" noChangeArrowheads="1"/>
          </p:cNvPicPr>
          <p:nvPr/>
        </p:nvPicPr>
        <p:blipFill>
          <a:blip r:embed="rId8" cstate="print"/>
          <a:srcRect l="14844" r="19781" b="11765"/>
          <a:stretch>
            <a:fillRect/>
          </a:stretch>
        </p:blipFill>
        <p:spPr bwMode="auto">
          <a:xfrm>
            <a:off x="1331640" y="3068960"/>
            <a:ext cx="1857366" cy="18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6221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52859625"/>
              </p:ext>
            </p:extLst>
          </p:nvPr>
        </p:nvGraphicFramePr>
        <p:xfrm>
          <a:off x="4283968" y="5012547"/>
          <a:ext cx="714380" cy="500344"/>
        </p:xfrm>
        <a:graphic>
          <a:graphicData uri="http://schemas.openxmlformats.org/presentationml/2006/ole">
            <p:oleObj spid="_x0000_s862230" name="公式" r:id="rId9" imgW="380835" imgH="266584" progId="Equation.3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826909" y="6416968"/>
            <a:ext cx="6204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J. Kang, S.L. Yu, T. Xiang and J.X. Li,  PRB 84, 064520 (2011)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8625" y="99992"/>
            <a:ext cx="842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dirty="0" err="1" smtClean="0">
                <a:latin typeface="Tahoma" pitchFamily="34" charset="0"/>
              </a:rPr>
              <a:t>Pseudogap</a:t>
            </a:r>
            <a:r>
              <a:rPr lang="en-US" altLang="zh-CN" sz="2000" dirty="0" smtClean="0">
                <a:latin typeface="Tahoma" pitchFamily="34" charset="0"/>
              </a:rPr>
              <a:t> and spin fluctuations </a:t>
            </a:r>
            <a:endParaRPr lang="en-US" altLang="zh-CN" sz="2000" dirty="0">
              <a:latin typeface="Tahoma" pitchFamily="34" charset="0"/>
            </a:endParaRPr>
          </a:p>
        </p:txBody>
      </p:sp>
      <p:pic>
        <p:nvPicPr>
          <p:cNvPr id="7173" name="Picture 22"/>
          <p:cNvPicPr>
            <a:picLocks noChangeAspect="1" noChangeArrowheads="1"/>
          </p:cNvPicPr>
          <p:nvPr/>
        </p:nvPicPr>
        <p:blipFill>
          <a:blip r:embed="rId3" cstate="print"/>
          <a:srcRect t="6706"/>
          <a:stretch>
            <a:fillRect/>
          </a:stretch>
        </p:blipFill>
        <p:spPr bwMode="auto">
          <a:xfrm>
            <a:off x="642938" y="1143000"/>
            <a:ext cx="3132137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143375" y="1143000"/>
            <a:ext cx="47355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The pesudogap (not include the Mott</a:t>
            </a:r>
          </a:p>
          <a:p>
            <a:r>
              <a:rPr lang="en-US" altLang="zh-CN"/>
              <a:t>gap partially opened in k-space)</a:t>
            </a:r>
          </a:p>
          <a:p>
            <a:r>
              <a:rPr lang="en-US" altLang="zh-CN"/>
              <a:t> is likely due to the short-range </a:t>
            </a:r>
          </a:p>
          <a:p>
            <a:r>
              <a:rPr lang="en-US" altLang="zh-CN"/>
              <a:t>antiferromagnetic spin fluctuations </a:t>
            </a:r>
          </a:p>
          <a:p>
            <a:endParaRPr lang="en-US" altLang="zh-CN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214563" y="714375"/>
            <a:ext cx="1582737" cy="1439863"/>
            <a:chOff x="1565" y="2387"/>
            <a:chExt cx="997" cy="907"/>
          </a:xfrm>
        </p:grpSpPr>
        <p:sp>
          <p:nvSpPr>
            <p:cNvPr id="7176" name="Line 9"/>
            <p:cNvSpPr>
              <a:spLocks noChangeShapeType="1"/>
            </p:cNvSpPr>
            <p:nvPr/>
          </p:nvSpPr>
          <p:spPr bwMode="auto">
            <a:xfrm flipH="1" flipV="1">
              <a:off x="1565" y="2750"/>
              <a:ext cx="544" cy="544"/>
            </a:xfrm>
            <a:prstGeom prst="line">
              <a:avLst/>
            </a:prstGeom>
            <a:noFill/>
            <a:ln w="412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7170" name="Object 10"/>
            <p:cNvGraphicFramePr>
              <a:graphicFrameLocks noChangeAspect="1"/>
            </p:cNvGraphicFramePr>
            <p:nvPr/>
          </p:nvGraphicFramePr>
          <p:xfrm>
            <a:off x="1610" y="2387"/>
            <a:ext cx="952" cy="293"/>
          </p:xfrm>
          <a:graphic>
            <a:graphicData uri="http://schemas.openxmlformats.org/presentationml/2006/ole">
              <p:oleObj spid="_x0000_s875541" name="公式" r:id="rId4" imgW="660113" imgH="203112" progId="Equation.3">
                <p:embed/>
              </p:oleObj>
            </a:graphicData>
          </a:graphic>
        </p:graphicFrame>
      </p:grpSp>
      <p:cxnSp>
        <p:nvCxnSpPr>
          <p:cNvPr id="9" name="直接连接符 8"/>
          <p:cNvCxnSpPr/>
          <p:nvPr/>
        </p:nvCxnSpPr>
        <p:spPr>
          <a:xfrm>
            <a:off x="0" y="57328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9973"/>
            <a:ext cx="8048211" cy="378631"/>
          </a:xfrm>
        </p:spPr>
        <p:txBody>
          <a:bodyPr>
            <a:normAutofit fontScale="90000"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Triangular lattice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Kitaev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-Hubbard model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r="25213"/>
          <a:stretch>
            <a:fillRect/>
          </a:stretch>
        </p:blipFill>
        <p:spPr bwMode="auto">
          <a:xfrm>
            <a:off x="6715140" y="560732"/>
            <a:ext cx="2000264" cy="169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358082" y="917922"/>
          <a:ext cx="237332" cy="328614"/>
        </p:xfrm>
        <a:graphic>
          <a:graphicData uri="http://schemas.openxmlformats.org/presentationml/2006/ole">
            <p:oleObj spid="_x0000_s971778" name="公式" r:id="rId5" imgW="165028" imgH="228501" progId="Equation.3">
              <p:embed/>
            </p:oleObj>
          </a:graphicData>
        </a:graphic>
      </p:graphicFrame>
      <p:graphicFrame>
        <p:nvGraphicFramePr>
          <p:cNvPr id="338947" name="Object 3"/>
          <p:cNvGraphicFramePr>
            <a:graphicFrameLocks noChangeAspect="1"/>
          </p:cNvGraphicFramePr>
          <p:nvPr/>
        </p:nvGraphicFramePr>
        <p:xfrm>
          <a:off x="7558082" y="632170"/>
          <a:ext cx="300066" cy="346075"/>
        </p:xfrm>
        <a:graphic>
          <a:graphicData uri="http://schemas.openxmlformats.org/presentationml/2006/ole">
            <p:oleObj spid="_x0000_s971779" name="公式" r:id="rId6" imgW="164957" imgH="241091" progId="Equation.3">
              <p:embed/>
            </p:oleObj>
          </a:graphicData>
        </a:graphic>
      </p:graphicFrame>
      <p:graphicFrame>
        <p:nvGraphicFramePr>
          <p:cNvPr id="338948" name="Object 4"/>
          <p:cNvGraphicFramePr>
            <a:graphicFrameLocks noChangeAspect="1"/>
          </p:cNvGraphicFramePr>
          <p:nvPr/>
        </p:nvGraphicFramePr>
        <p:xfrm>
          <a:off x="7715272" y="917922"/>
          <a:ext cx="238125" cy="309563"/>
        </p:xfrm>
        <a:graphic>
          <a:graphicData uri="http://schemas.openxmlformats.org/presentationml/2006/ole">
            <p:oleObj spid="_x0000_s971780" name="公式" r:id="rId7" imgW="164885" imgH="215619" progId="Equation.3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19188" y="774700"/>
          <a:ext cx="5243512" cy="635000"/>
        </p:xfrm>
        <a:graphic>
          <a:graphicData uri="http://schemas.openxmlformats.org/presentationml/2006/ole">
            <p:oleObj spid="_x0000_s971781" name="Equation" r:id="rId8" imgW="2895480" imgH="355320" progId="Equation.3">
              <p:embed/>
            </p:oleObj>
          </a:graphicData>
        </a:graphic>
      </p:graphicFrame>
      <p:sp>
        <p:nvSpPr>
          <p:cNvPr id="12" name="标题 1"/>
          <p:cNvSpPr txBox="1">
            <a:spLocks/>
          </p:cNvSpPr>
          <p:nvPr/>
        </p:nvSpPr>
        <p:spPr>
          <a:xfrm>
            <a:off x="2214546" y="2214554"/>
            <a:ext cx="4155854" cy="500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Non-interacting limit (U=0)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2864476"/>
            <a:ext cx="1428760" cy="1114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94" y="2871456"/>
            <a:ext cx="1410647" cy="112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00760" y="2700660"/>
            <a:ext cx="428628" cy="15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99264" y="3379858"/>
            <a:ext cx="615216" cy="19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00208" y="2700660"/>
            <a:ext cx="557544" cy="15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397064" y="4071942"/>
            <a:ext cx="78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At half filling,  a metal-to-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Chern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insulator (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Chern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number=2) transition at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7920911"/>
              </p:ext>
            </p:extLst>
          </p:nvPr>
        </p:nvGraphicFramePr>
        <p:xfrm>
          <a:off x="8001024" y="4119240"/>
          <a:ext cx="648072" cy="306981"/>
        </p:xfrm>
        <a:graphic>
          <a:graphicData uri="http://schemas.openxmlformats.org/presentationml/2006/ole">
            <p:oleObj spid="_x0000_s971782" name="公式" r:id="rId14" imgW="482391" imgH="228501" progId="Equation.3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00034" y="1643050"/>
            <a:ext cx="4807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pin-dependent </a:t>
            </a:r>
            <a:r>
              <a:rPr lang="en-US" altLang="zh-CN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Kitaev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-like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hopping t’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terms 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8596" y="2794676"/>
            <a:ext cx="1442207" cy="117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143108" y="2829576"/>
            <a:ext cx="141435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00100" y="2651800"/>
            <a:ext cx="485788" cy="15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58772" y="2697625"/>
            <a:ext cx="413030" cy="16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265704" y="2808636"/>
            <a:ext cx="1550948" cy="127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Box 32"/>
          <p:cNvSpPr txBox="1"/>
          <p:nvPr/>
        </p:nvSpPr>
        <p:spPr>
          <a:xfrm>
            <a:off x="7736213" y="2599664"/>
            <a:ext cx="850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itchFamily="18" charset="0"/>
                <a:cs typeface="Times New Roman" pitchFamily="18" charset="0"/>
              </a:rPr>
              <a:t>t’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=1</a:t>
            </a:r>
            <a:r>
              <a:rPr lang="en-US" altLang="zh-CN" sz="1400" i="1" dirty="0" smtClean="0">
                <a:latin typeface="Times New Roman" pitchFamily="18" charset="0"/>
                <a:cs typeface="Times New Roman" pitchFamily="18" charset="0"/>
              </a:rPr>
              <a:t>, t=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8538" y="739994"/>
            <a:ext cx="1780558" cy="657210"/>
          </a:xfrm>
          <a:prstGeom prst="rect">
            <a:avLst/>
          </a:prstGeom>
          <a:noFill/>
          <a:ln w="222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25"/>
          <p:cNvSpPr txBox="1"/>
          <p:nvPr/>
        </p:nvSpPr>
        <p:spPr>
          <a:xfrm>
            <a:off x="429802" y="5233916"/>
            <a:ext cx="7428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 is equivalent to the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Kitaev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-Heisenberg model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2214546" y="4643446"/>
            <a:ext cx="4155854" cy="500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Large U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limit (  </a:t>
            </a:r>
            <a:r>
              <a:rPr kumimoji="0" lang="en-US" altLang="zh-CN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52684104"/>
              </p:ext>
            </p:extLst>
          </p:nvPr>
        </p:nvGraphicFramePr>
        <p:xfrm>
          <a:off x="4560691" y="4792304"/>
          <a:ext cx="954087" cy="339725"/>
        </p:xfrm>
        <a:graphic>
          <a:graphicData uri="http://schemas.openxmlformats.org/presentationml/2006/ole">
            <p:oleObj spid="_x0000_s971783" name="公式" r:id="rId19" imgW="571252" imgH="203112" progId="Equation.3">
              <p:embed/>
            </p:oleObj>
          </a:graphicData>
        </a:graphic>
      </p:graphicFrame>
      <p:graphicFrame>
        <p:nvGraphicFramePr>
          <p:cNvPr id="3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14316901"/>
              </p:ext>
            </p:extLst>
          </p:nvPr>
        </p:nvGraphicFramePr>
        <p:xfrm>
          <a:off x="5596795" y="5143512"/>
          <a:ext cx="3236489" cy="614933"/>
        </p:xfrm>
        <a:graphic>
          <a:graphicData uri="http://schemas.openxmlformats.org/presentationml/2006/ole">
            <p:oleObj spid="_x0000_s971784" name="公式" r:id="rId20" imgW="2540000" imgH="482600" progId="Equation.3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5715016"/>
            <a:ext cx="8446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 a 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on the 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honeycome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lattice was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proposed by 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Duan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al. as a way of realizing the </a:t>
            </a:r>
            <a:r>
              <a:rPr lang="en-US" altLang="zh-CN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Kitaev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model </a:t>
            </a: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cold atom systems    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.-M. </a:t>
            </a:r>
            <a:r>
              <a:rPr lang="en-US" altLang="zh-CN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Duan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</a:t>
            </a:r>
            <a:r>
              <a:rPr lang="en-US" altLang="zh-CN" sz="1600" i="1" dirty="0">
                <a:latin typeface="Times New Roman" pitchFamily="18" charset="0"/>
                <a:cs typeface="Times New Roman" pitchFamily="18" charset="0"/>
              </a:rPr>
              <a:t>PRL, 91, 090402(2003); 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7544" y="6345816"/>
            <a:ext cx="82478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PRL</a:t>
            </a:r>
            <a:r>
              <a:rPr lang="en-US" altLang="zh-CN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037201 (2013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PRL,115,140401(15); PRL, 115, 073002(15); </a:t>
            </a:r>
            <a:r>
              <a:rPr lang="fr-FR" altLang="zh-CN" sz="1600" i="1" dirty="0" smtClean="0">
                <a:latin typeface="Times New Roman" pitchFamily="18" charset="0"/>
                <a:cs typeface="Times New Roman" pitchFamily="18" charset="0"/>
              </a:rPr>
              <a:t>Nat Phys 7, 434 (11)</a:t>
            </a:r>
            <a:endParaRPr lang="zh-CN" altLang="en-US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924056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95536" y="1368027"/>
            <a:ext cx="8048211" cy="642942"/>
          </a:xfrm>
        </p:spPr>
        <p:txBody>
          <a:bodyPr>
            <a:norm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Phase diagram from VCA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Kitaev-Hubbard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916832"/>
            <a:ext cx="5411672" cy="3213057"/>
          </a:xfrm>
          <a:prstGeom prst="rect">
            <a:avLst/>
          </a:prstGeom>
        </p:spPr>
      </p:pic>
      <p:sp>
        <p:nvSpPr>
          <p:cNvPr id="13" name="TextBox 14"/>
          <p:cNvSpPr txBox="1"/>
          <p:nvPr/>
        </p:nvSpPr>
        <p:spPr>
          <a:xfrm>
            <a:off x="437076" y="655589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</a:t>
            </a:r>
            <a:r>
              <a:rPr lang="en-US" altLang="zh-CN" sz="2400" dirty="0" smtClean="0">
                <a:latin typeface="+mn-ea"/>
              </a:rPr>
              <a:t>: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000" dirty="0">
                <a:latin typeface="+mn-ea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 quantum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hases and possible topological phase</a:t>
            </a:r>
          </a:p>
          <a:p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          transitions will emerge with the introduction of Hubbard U?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736" y="5423220"/>
            <a:ext cx="5867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12-site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cluster is used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tile a large lattice with 256*256 sites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5136837"/>
            <a:ext cx="1537169" cy="13644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28860" y="5000636"/>
            <a:ext cx="5110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K. Li et al.,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arXiv:1604.04781 to appear in PRB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912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643174" y="714356"/>
            <a:ext cx="3660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ahoma" pitchFamily="34" charset="0"/>
              </a:rPr>
              <a:t>d-wave Superconductivity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196946" y="1074720"/>
            <a:ext cx="262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Pairing symmetry:</a:t>
            </a: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57158" y="1000108"/>
          <a:ext cx="841375" cy="588962"/>
        </p:xfrm>
        <a:graphic>
          <a:graphicData uri="http://schemas.openxmlformats.org/presentationml/2006/ole">
            <p:oleObj spid="_x0000_s486440" name="公式" r:id="rId3" imgW="380835" imgH="266584" progId="Equation.3">
              <p:embed/>
            </p:oleObj>
          </a:graphicData>
        </a:graphic>
      </p:graphicFrame>
      <p:graphicFrame>
        <p:nvGraphicFramePr>
          <p:cNvPr id="6147" name="Object 7"/>
          <p:cNvGraphicFramePr>
            <a:graphicFrameLocks noChangeAspect="1"/>
          </p:cNvGraphicFramePr>
          <p:nvPr/>
        </p:nvGraphicFramePr>
        <p:xfrm>
          <a:off x="2285984" y="1500174"/>
          <a:ext cx="5597525" cy="560387"/>
        </p:xfrm>
        <a:graphic>
          <a:graphicData uri="http://schemas.openxmlformats.org/presentationml/2006/ole">
            <p:oleObj spid="_x0000_s486441" name="公式" r:id="rId4" imgW="2413000" imgH="241300" progId="Equation.3">
              <p:embed/>
            </p:oleObj>
          </a:graphicData>
        </a:graphic>
      </p:graphicFrame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5" cstate="print"/>
          <a:srcRect l="50951" t="23416" r="15469" b="11250"/>
          <a:stretch>
            <a:fillRect/>
          </a:stretch>
        </p:blipFill>
        <p:spPr bwMode="auto">
          <a:xfrm>
            <a:off x="6015037" y="2357430"/>
            <a:ext cx="3128963" cy="38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6" cstate="print"/>
          <a:srcRect l="69882" t="51042" r="17500" b="26103"/>
          <a:stretch>
            <a:fillRect/>
          </a:stretch>
        </p:blipFill>
        <p:spPr bwMode="auto">
          <a:xfrm>
            <a:off x="571472" y="2143116"/>
            <a:ext cx="25495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714348" y="2143116"/>
            <a:ext cx="228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Gap function in BZ</a:t>
            </a:r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6929454" y="2071678"/>
            <a:ext cx="1611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dirty="0"/>
              <a:t>ARPES data</a:t>
            </a:r>
          </a:p>
        </p:txBody>
      </p:sp>
      <p:sp>
        <p:nvSpPr>
          <p:cNvPr id="12" name="Rectangle 2" descr="Large confetti"/>
          <p:cNvSpPr txBox="1">
            <a:spLocks noChangeArrowheads="1"/>
          </p:cNvSpPr>
          <p:nvPr/>
        </p:nvSpPr>
        <p:spPr>
          <a:xfrm>
            <a:off x="428596" y="-3175"/>
            <a:ext cx="7772400" cy="682625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altLang="zh-CN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high-</a:t>
            </a:r>
            <a:r>
              <a:rPr kumimoji="0" lang="en-US" altLang="zh-CN" sz="3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Tc</a:t>
            </a:r>
            <a:r>
              <a:rPr kumimoji="0" lang="en-US" altLang="zh-CN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zh-CN" sz="3300" b="1" dirty="0" smtClean="0">
                <a:latin typeface="+mj-lt"/>
                <a:ea typeface="黑体" pitchFamily="2" charset="-122"/>
                <a:cs typeface="+mj-cs"/>
              </a:rPr>
              <a:t>c</a:t>
            </a:r>
            <a:r>
              <a:rPr kumimoji="0" lang="en-US" altLang="zh-CN" sz="3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itchFamily="2" charset="-122"/>
                <a:cs typeface="+mj-cs"/>
              </a:rPr>
              <a:t>uprates</a:t>
            </a:r>
            <a:endParaRPr kumimoji="0" lang="en-US" altLang="zh-CN" sz="3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14546" y="2928934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+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74502" y="2786058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-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6276" y="3854239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-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/>
          <a:srcRect l="56667" t="56187" r="20717" b="11626"/>
          <a:stretch>
            <a:fillRect/>
          </a:stretch>
        </p:blipFill>
        <p:spPr bwMode="auto">
          <a:xfrm>
            <a:off x="3612014" y="4733927"/>
            <a:ext cx="2388035" cy="212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/>
          <a:srcRect l="56667" t="23792" r="20717" b="45917"/>
          <a:stretch>
            <a:fillRect/>
          </a:stretch>
        </p:blipFill>
        <p:spPr bwMode="auto">
          <a:xfrm>
            <a:off x="3643306" y="2503952"/>
            <a:ext cx="2214546" cy="18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071934" y="2114544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d-wave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143372" y="4358826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s-wave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文本框 10"/>
          <p:cNvSpPr txBox="1"/>
          <p:nvPr/>
        </p:nvSpPr>
        <p:spPr>
          <a:xfrm>
            <a:off x="2194692" y="477096"/>
            <a:ext cx="4869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altLang="zh-CN" sz="2800" dirty="0" smtClean="0"/>
              <a:t>     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Chiral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SDW near t’=0.48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439809"/>
            <a:ext cx="1068743" cy="106130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59429" y="2966552"/>
            <a:ext cx="42007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 Li,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arXiv:1103.2420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S.L. Yu and J.X. Li, PRB85, 144402 (2012)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W.S. Wang, …Q.H. Wang, PRB87,</a:t>
            </a:r>
            <a:r>
              <a:rPr lang="zh-CN" altLang="en-US" sz="1400" dirty="0" smtClean="0"/>
              <a:t>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115135 (2013)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6096338" y="3857628"/>
            <a:ext cx="2481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Scattering between two </a:t>
            </a:r>
          </a:p>
          <a:p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van-Hove singularity points</a:t>
            </a:r>
            <a:endParaRPr lang="zh-CN" alt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75466816"/>
              </p:ext>
            </p:extLst>
          </p:nvPr>
        </p:nvGraphicFramePr>
        <p:xfrm>
          <a:off x="3923928" y="1571613"/>
          <a:ext cx="1769176" cy="571504"/>
        </p:xfrm>
        <a:graphic>
          <a:graphicData uri="http://schemas.openxmlformats.org/presentationml/2006/ole">
            <p:oleObj spid="_x0000_s972802" name="公式" r:id="rId5" imgW="1002865" imgH="266584" progId="Equation.3">
              <p:embed/>
            </p:oleObj>
          </a:graphicData>
        </a:graphic>
      </p:graphicFrame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/>
          <a:srcRect t="33873" r="41453" b="-1"/>
          <a:stretch/>
        </p:blipFill>
        <p:spPr>
          <a:xfrm>
            <a:off x="380337" y="1549535"/>
            <a:ext cx="3168352" cy="2124721"/>
          </a:xfrm>
          <a:prstGeom prst="rect">
            <a:avLst/>
          </a:prstGeom>
        </p:spPr>
      </p:pic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1690436" y="1000316"/>
            <a:ext cx="5373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方正舒体" panose="02010601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Non-coplanar scalar chiral magnetic order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8840" y="1462278"/>
            <a:ext cx="1777027" cy="1594098"/>
          </a:xfrm>
          <a:prstGeom prst="rect">
            <a:avLst/>
          </a:prstGeom>
        </p:spPr>
      </p:pic>
      <p:pic>
        <p:nvPicPr>
          <p:cNvPr id="542735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4157684"/>
            <a:ext cx="48291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9402" y="4407045"/>
            <a:ext cx="2187060" cy="209378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812910" y="628652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h/t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04340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文本框 5"/>
          <p:cNvSpPr txBox="1"/>
          <p:nvPr/>
        </p:nvSpPr>
        <p:spPr>
          <a:xfrm>
            <a:off x="2214546" y="428604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altLang="zh-CN" sz="3200" dirty="0" smtClean="0"/>
              <a:t>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transition</a:t>
            </a:r>
            <a:r>
              <a:rPr lang="en-US" altLang="zh-CN" sz="3200" dirty="0" smtClean="0"/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line is stable against U</a:t>
            </a:r>
            <a:endParaRPr lang="zh-CN" altLang="en-US" sz="2400" baseline="30000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428860" y="563106"/>
          <a:ext cx="500066" cy="428628"/>
        </p:xfrm>
        <a:graphic>
          <a:graphicData uri="http://schemas.openxmlformats.org/presentationml/2006/ole">
            <p:oleObj spid="_x0000_s973826" name="公式" r:id="rId3" imgW="266584" imgH="228501" progId="Equation.3">
              <p:embed/>
            </p:oleObj>
          </a:graphicData>
        </a:graphic>
      </p:graphicFrame>
      <p:pic>
        <p:nvPicPr>
          <p:cNvPr id="20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643050"/>
            <a:ext cx="2055936" cy="1867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4"/>
          <p:cNvSpPr txBox="1">
            <a:spLocks noChangeArrowheads="1"/>
          </p:cNvSpPr>
          <p:nvPr/>
        </p:nvSpPr>
        <p:spPr bwMode="auto">
          <a:xfrm>
            <a:off x="7643834" y="1857364"/>
            <a:ext cx="8451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dirty="0"/>
              <a:t>t’=0.0, 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U=7.8</a:t>
            </a:r>
            <a:endParaRPr lang="zh-CN" altLang="en-US" dirty="0"/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286380" y="1357298"/>
          <a:ext cx="2145609" cy="274638"/>
        </p:xfrm>
        <a:graphic>
          <a:graphicData uri="http://schemas.openxmlformats.org/presentationml/2006/ole">
            <p:oleObj spid="_x0000_s973827" name="公式" r:id="rId5" imgW="1586811" imgH="203112" progId="Equation.3">
              <p:embed/>
            </p:oleObj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/>
          <a:srcRect l="-17"/>
          <a:stretch/>
        </p:blipFill>
        <p:spPr>
          <a:xfrm>
            <a:off x="1000100" y="1428736"/>
            <a:ext cx="3357586" cy="199316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71472" y="928670"/>
            <a:ext cx="86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Transition from metal to NMI-I is characterized by the opening of a SP gap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7"/>
          <a:srcRect b="51613"/>
          <a:stretch>
            <a:fillRect/>
          </a:stretch>
        </p:blipFill>
        <p:spPr bwMode="auto">
          <a:xfrm>
            <a:off x="904522" y="4199052"/>
            <a:ext cx="50673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文本框 8"/>
          <p:cNvSpPr txBox="1"/>
          <p:nvPr/>
        </p:nvSpPr>
        <p:spPr>
          <a:xfrm>
            <a:off x="285720" y="4635072"/>
            <a:ext cx="796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t’=1.8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7"/>
          <a:srcRect l="5639" t="48387" r="46428"/>
          <a:stretch>
            <a:fillRect/>
          </a:stretch>
        </p:blipFill>
        <p:spPr bwMode="auto">
          <a:xfrm>
            <a:off x="5781018" y="4317788"/>
            <a:ext cx="2428892" cy="19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2000232" y="3643314"/>
            <a:ext cx="5357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Transition from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Chern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insulator  to NMI-II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5786" y="6143644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Transition is characterized by the gap closing and reopening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Transition from the indirect band gap of the CI to a direct Mott gap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2071670" y="4015288"/>
            <a:ext cx="834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U=0.0</a:t>
            </a:r>
            <a:endParaRPr lang="zh-CN" altLang="en-US" sz="2000" dirty="0"/>
          </a:p>
        </p:txBody>
      </p:sp>
      <p:sp>
        <p:nvSpPr>
          <p:cNvPr id="34" name="文本框 11"/>
          <p:cNvSpPr txBox="1"/>
          <p:nvPr/>
        </p:nvSpPr>
        <p:spPr>
          <a:xfrm>
            <a:off x="4286248" y="4000504"/>
            <a:ext cx="931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U=13.5</a:t>
            </a:r>
            <a:endParaRPr lang="zh-CN" altLang="en-US" sz="2000" dirty="0"/>
          </a:p>
        </p:txBody>
      </p:sp>
      <p:sp>
        <p:nvSpPr>
          <p:cNvPr id="35" name="文本框 12"/>
          <p:cNvSpPr txBox="1"/>
          <p:nvPr/>
        </p:nvSpPr>
        <p:spPr>
          <a:xfrm>
            <a:off x="6572264" y="3992130"/>
            <a:ext cx="931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U=15.0</a:t>
            </a:r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8084110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文本框 5"/>
          <p:cNvSpPr txBox="1"/>
          <p:nvPr/>
        </p:nvSpPr>
        <p:spPr>
          <a:xfrm>
            <a:off x="1547458" y="3522248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altLang="zh-CN" sz="3200" dirty="0" smtClean="0"/>
              <a:t>     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AF order at large U</a:t>
            </a:r>
            <a:endParaRPr lang="zh-CN" altLang="en-US" sz="2000" baseline="30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1208" y="3740916"/>
            <a:ext cx="500066" cy="2377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4021194"/>
            <a:ext cx="1872208" cy="1215892"/>
          </a:xfrm>
          <a:prstGeom prst="rect">
            <a:avLst/>
          </a:prstGeom>
        </p:spPr>
      </p:pic>
      <p:sp>
        <p:nvSpPr>
          <p:cNvPr id="14" name="文本框 19"/>
          <p:cNvSpPr txBox="1"/>
          <p:nvPr/>
        </p:nvSpPr>
        <p:spPr>
          <a:xfrm>
            <a:off x="5652120" y="343886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VCA results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1170" y="5478183"/>
            <a:ext cx="84296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NMI:   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Single-particle spectrum has a gap but no magnetic order</a:t>
            </a:r>
            <a:r>
              <a:rPr lang="en-US" altLang="zh-CN" sz="2200" dirty="0" smtClean="0"/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83768" y="537360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Nonmagnetic Insulator  (NMI)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l="-17"/>
          <a:stretch/>
        </p:blipFill>
        <p:spPr>
          <a:xfrm>
            <a:off x="2483768" y="925780"/>
            <a:ext cx="3850916" cy="2286016"/>
          </a:xfrm>
          <a:prstGeom prst="rect">
            <a:avLst/>
          </a:prstGeom>
        </p:spPr>
      </p:pic>
      <p:cxnSp>
        <p:nvCxnSpPr>
          <p:cNvPr id="21" name="直接箭头连接符 20"/>
          <p:cNvCxnSpPr/>
          <p:nvPr/>
        </p:nvCxnSpPr>
        <p:spPr>
          <a:xfrm flipV="1">
            <a:off x="3955425" y="2911260"/>
            <a:ext cx="371496" cy="23747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4"/>
          <p:cNvSpPr txBox="1"/>
          <p:nvPr/>
        </p:nvSpPr>
        <p:spPr>
          <a:xfrm>
            <a:off x="3432009" y="3077294"/>
            <a:ext cx="1053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/>
              <a:t>Uc</a:t>
            </a:r>
            <a:r>
              <a:rPr lang="en-US" altLang="zh-CN" sz="2400" dirty="0" smtClean="0"/>
              <a:t>=6.7</a:t>
            </a:r>
            <a:endParaRPr lang="zh-CN" altLang="en-US" sz="2400" dirty="0"/>
          </a:p>
        </p:txBody>
      </p:sp>
      <p:sp>
        <p:nvSpPr>
          <p:cNvPr id="28" name="文本框 25"/>
          <p:cNvSpPr txBox="1"/>
          <p:nvPr/>
        </p:nvSpPr>
        <p:spPr>
          <a:xfrm>
            <a:off x="4576191" y="3085668"/>
            <a:ext cx="1166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U=7.9</a:t>
            </a:r>
            <a:endParaRPr lang="zh-CN" altLang="en-US" sz="2400" dirty="0"/>
          </a:p>
        </p:txBody>
      </p:sp>
      <p:cxnSp>
        <p:nvCxnSpPr>
          <p:cNvPr id="29" name="直接箭头连接符 28"/>
          <p:cNvCxnSpPr/>
          <p:nvPr/>
        </p:nvCxnSpPr>
        <p:spPr>
          <a:xfrm rot="16200000" flipV="1">
            <a:off x="4622507" y="2934418"/>
            <a:ext cx="285752" cy="28575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5489" name="Picture 1"/>
          <p:cNvPicPr>
            <a:picLocks noChangeAspect="1" noChangeArrowheads="1"/>
          </p:cNvPicPr>
          <p:nvPr/>
        </p:nvPicPr>
        <p:blipFill>
          <a:blip r:embed="rId6"/>
          <a:srcRect r="42193"/>
          <a:stretch>
            <a:fillRect/>
          </a:stretch>
        </p:blipFill>
        <p:spPr bwMode="auto">
          <a:xfrm>
            <a:off x="4998211" y="3774401"/>
            <a:ext cx="2165243" cy="178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文本框 8"/>
          <p:cNvSpPr txBox="1"/>
          <p:nvPr/>
        </p:nvSpPr>
        <p:spPr>
          <a:xfrm>
            <a:off x="7215206" y="4143380"/>
            <a:ext cx="559769" cy="3027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t’=0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968" y="6396434"/>
            <a:ext cx="2460409" cy="2380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1377" y="6308717"/>
            <a:ext cx="31341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Kurosaki et al., PRL95,177001 (05)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27213" y="6316901"/>
            <a:ext cx="2752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Itou et al., JPC19, 145247 (07)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805264"/>
            <a:ext cx="81369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t’=0,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Morita,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Phys. Soc. </a:t>
            </a:r>
            <a:r>
              <a:rPr lang="en-US" altLang="zh-CN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Jpn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71, 2109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(02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Sahebsara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PRL. 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100, 136402 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(08);</a:t>
            </a:r>
          </a:p>
          <a:p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Yang et al., PRL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105, 267204 (2010)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7777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标题 1"/>
          <p:cNvSpPr txBox="1">
            <a:spLocks/>
          </p:cNvSpPr>
          <p:nvPr/>
        </p:nvSpPr>
        <p:spPr>
          <a:xfrm>
            <a:off x="1785918" y="714356"/>
            <a:ext cx="4955697" cy="622103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Slave-rotor mean-field</a:t>
            </a: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calculation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428992" y="1071546"/>
          <a:ext cx="1524619" cy="500058"/>
        </p:xfrm>
        <a:graphic>
          <a:graphicData uri="http://schemas.openxmlformats.org/presentationml/2006/ole">
            <p:oleObj spid="_x0000_s974850" name="公式" r:id="rId4" imgW="736600" imgH="241300" progId="Equation.3">
              <p:embed/>
            </p:oleObj>
          </a:graphicData>
        </a:graphic>
      </p:graphicFrame>
      <p:sp>
        <p:nvSpPr>
          <p:cNvPr id="11" name="文本框 5"/>
          <p:cNvSpPr txBox="1"/>
          <p:nvPr/>
        </p:nvSpPr>
        <p:spPr>
          <a:xfrm>
            <a:off x="1714480" y="1571612"/>
            <a:ext cx="2788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b</a:t>
            </a:r>
            <a:r>
              <a:rPr lang="en-US" altLang="zh-CN" dirty="0" err="1" smtClean="0"/>
              <a:t>osonic</a:t>
            </a:r>
            <a:r>
              <a:rPr lang="en-US" altLang="zh-CN" dirty="0" smtClean="0"/>
              <a:t> rotor (carry charge)</a:t>
            </a:r>
            <a:endParaRPr lang="zh-CN" altLang="en-US" dirty="0"/>
          </a:p>
        </p:txBody>
      </p:sp>
      <p:sp>
        <p:nvSpPr>
          <p:cNvPr id="12" name="文本框 4"/>
          <p:cNvSpPr txBox="1"/>
          <p:nvPr/>
        </p:nvSpPr>
        <p:spPr>
          <a:xfrm>
            <a:off x="4904426" y="1608048"/>
            <a:ext cx="290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f</a:t>
            </a:r>
            <a:r>
              <a:rPr lang="en-US" altLang="zh-CN" dirty="0" err="1" smtClean="0"/>
              <a:t>ermionic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spinon</a:t>
            </a:r>
            <a:r>
              <a:rPr lang="en-US" altLang="zh-CN" dirty="0" smtClean="0"/>
              <a:t> (carry spin)</a:t>
            </a:r>
            <a:endParaRPr lang="zh-CN" altLang="en-US" dirty="0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2000240"/>
            <a:ext cx="8501122" cy="622103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Introducing the angular momentum                   ,  it will simplify the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quartic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interaction between the fermions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071678"/>
            <a:ext cx="11239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直接箭头连接符 17"/>
          <p:cNvCxnSpPr/>
          <p:nvPr/>
        </p:nvCxnSpPr>
        <p:spPr>
          <a:xfrm>
            <a:off x="4745356" y="1530654"/>
            <a:ext cx="714380" cy="142876"/>
          </a:xfrm>
          <a:prstGeom prst="straightConnector1">
            <a:avLst/>
          </a:prstGeom>
          <a:ln w="12700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rot="10800000" flipV="1">
            <a:off x="3500430" y="1436356"/>
            <a:ext cx="714380" cy="214314"/>
          </a:xfrm>
          <a:prstGeom prst="straightConnector1">
            <a:avLst/>
          </a:prstGeom>
          <a:ln w="12700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00034" y="2643182"/>
            <a:ext cx="6130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New Hilbert space:                               is enlarged.   Constraint:  </a:t>
            </a:r>
            <a:endParaRPr lang="zh-CN" altLang="en-US" dirty="0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428860" y="2714620"/>
          <a:ext cx="1586672" cy="334964"/>
        </p:xfrm>
        <a:graphic>
          <a:graphicData uri="http://schemas.openxmlformats.org/presentationml/2006/ole">
            <p:oleObj spid="_x0000_s974851" name="公式" r:id="rId6" imgW="1143000" imgH="241300" progId="Equation.3">
              <p:embed/>
            </p:oleObj>
          </a:graphicData>
        </a:graphic>
      </p:graphicFrame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2699380"/>
            <a:ext cx="1857387" cy="28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4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3143248"/>
            <a:ext cx="2928958" cy="60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矩形 27"/>
          <p:cNvSpPr/>
          <p:nvPr/>
        </p:nvSpPr>
        <p:spPr>
          <a:xfrm>
            <a:off x="1214414" y="3286124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Hubbard term: </a:t>
            </a:r>
            <a:endParaRPr lang="zh-CN" altLang="en-US" dirty="0"/>
          </a:p>
        </p:txBody>
      </p:sp>
      <p:pic>
        <p:nvPicPr>
          <p:cNvPr id="34304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4143380"/>
            <a:ext cx="5072098" cy="65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4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2100" y="4143380"/>
            <a:ext cx="3071834" cy="52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矩形 30"/>
          <p:cNvSpPr/>
          <p:nvPr/>
        </p:nvSpPr>
        <p:spPr>
          <a:xfrm>
            <a:off x="571472" y="3786190"/>
            <a:ext cx="2926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 this way, the Hamiltonian: 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571472" y="4857760"/>
            <a:ext cx="2929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Mean field order parameters: </a:t>
            </a:r>
            <a:endParaRPr lang="zh-CN" altLang="en-US" dirty="0"/>
          </a:p>
        </p:txBody>
      </p:sp>
      <p:pic>
        <p:nvPicPr>
          <p:cNvPr id="343050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71604" y="5214950"/>
            <a:ext cx="2214578" cy="35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57686" y="5214950"/>
            <a:ext cx="2928958" cy="35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571868" y="6072206"/>
          <a:ext cx="1571636" cy="377988"/>
        </p:xfrm>
        <a:graphic>
          <a:graphicData uri="http://schemas.openxmlformats.org/presentationml/2006/ole">
            <p:oleObj spid="_x0000_s974852" name="Equation" r:id="rId13" imgW="1002865" imgH="241195" progId="Equation.3">
              <p:embed/>
            </p:oleObj>
          </a:graphicData>
        </a:graphic>
      </p:graphicFrame>
      <p:sp>
        <p:nvSpPr>
          <p:cNvPr id="27" name="矩形 26"/>
          <p:cNvSpPr/>
          <p:nvPr/>
        </p:nvSpPr>
        <p:spPr>
          <a:xfrm>
            <a:off x="500034" y="5643578"/>
            <a:ext cx="6731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Then, we can decouple the  Hamiltonian into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spinon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and rotor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sectros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82651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143248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Metal</a:t>
            </a:r>
            <a:r>
              <a:rPr lang="en-US" altLang="zh-CN" sz="2400" dirty="0" err="1" smtClean="0">
                <a:solidFill>
                  <a:srgbClr val="FF0000"/>
                </a:solidFill>
                <a:sym typeface="Wingdings" pitchFamily="2" charset="2"/>
              </a:rPr>
              <a:t>SL</a:t>
            </a:r>
            <a:r>
              <a:rPr lang="en-US" altLang="zh-CN" sz="2400" dirty="0" smtClean="0">
                <a:solidFill>
                  <a:srgbClr val="FF0000"/>
                </a:solidFill>
                <a:sym typeface="Wingdings" pitchFamily="2" charset="2"/>
              </a:rPr>
              <a:t>: 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rotor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(carry charge)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spectrum has a gap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4231910"/>
            <a:ext cx="7290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has the same form as the tight-binding Hamiltonian  (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noninteracting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000100" y="4286256"/>
          <a:ext cx="334964" cy="334964"/>
        </p:xfrm>
        <a:graphic>
          <a:graphicData uri="http://schemas.openxmlformats.org/presentationml/2006/ole">
            <p:oleObj spid="_x0000_s975874" name="公式" r:id="rId4" imgW="241195" imgH="241195" progId="Equation.3">
              <p:embed/>
            </p:oleObj>
          </a:graphicData>
        </a:graphic>
      </p:graphicFrame>
      <p:pic>
        <p:nvPicPr>
          <p:cNvPr id="545833" name="Picture 4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4" y="816061"/>
            <a:ext cx="4143372" cy="225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2" y="857232"/>
            <a:ext cx="3857652" cy="2290393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714349" y="642918"/>
            <a:ext cx="3214709" cy="3571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Slave-rotor mean-field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result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29190" y="642918"/>
            <a:ext cx="3214709" cy="3571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 smtClean="0">
                <a:latin typeface="Times New Roman" pitchFamily="18" charset="0"/>
                <a:ea typeface="+mj-ea"/>
                <a:cs typeface="Times New Roman" pitchFamily="18" charset="0"/>
              </a:rPr>
              <a:t>VCA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result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3627548"/>
            <a:ext cx="8858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Before the opening of the rotor gap, it condenses (contributing a C number).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So, the electron operator is proportional to the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operator.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20" y="4714884"/>
            <a:ext cx="8858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After the opening of the rotor gap,  it does not condense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the electron GF is a convolution of the rotor and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GF’s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1652" y="5357826"/>
            <a:ext cx="8400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Wingdings" pitchFamily="2" charset="2"/>
              </a:rPr>
              <a:t>GMI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 gapless Mott insulator (U(1) spin liquid) with a full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Fermi surface</a:t>
            </a:r>
          </a:p>
        </p:txBody>
      </p:sp>
      <p:sp>
        <p:nvSpPr>
          <p:cNvPr id="21" name="矩形 20"/>
          <p:cNvSpPr/>
          <p:nvPr/>
        </p:nvSpPr>
        <p:spPr>
          <a:xfrm>
            <a:off x="285720" y="5719227"/>
            <a:ext cx="8143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Wingdings" pitchFamily="2" charset="2"/>
              </a:rPr>
              <a:t>Fractionalized CI:  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has a bulk gap and the bands have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nozero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Chern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              number  with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spinon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chiral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edge states 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7307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500034" y="49973"/>
            <a:ext cx="8048211" cy="378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Triangular lattice 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Kitaev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-Hubbard model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32" y="500042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图片 5" descr="未命名.bmp"/>
          <p:cNvPicPr>
            <a:picLocks noChangeAspect="1"/>
          </p:cNvPicPr>
          <p:nvPr/>
        </p:nvPicPr>
        <p:blipFill>
          <a:blip r:embed="rId2" cstate="print"/>
          <a:srcRect t="4821" b="42148"/>
          <a:stretch>
            <a:fillRect/>
          </a:stretch>
        </p:blipFill>
        <p:spPr>
          <a:xfrm>
            <a:off x="0" y="857232"/>
            <a:ext cx="8715404" cy="22469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282" y="3000372"/>
            <a:ext cx="79143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sym typeface="Wingdings" pitchFamily="2" charset="2"/>
              </a:rPr>
              <a:t>Chiral</a:t>
            </a:r>
            <a:r>
              <a:rPr lang="en-US" altLang="zh-CN" sz="2400" dirty="0" smtClean="0">
                <a:solidFill>
                  <a:srgbClr val="FF0000"/>
                </a:solidFill>
                <a:sym typeface="Wingdings" pitchFamily="2" charset="2"/>
              </a:rPr>
              <a:t> SDW and 120 AFM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reproduced by the mean-field decoupling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of the magnetic moments corresponding to the their orders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/>
          <a:srcRect t="48387"/>
          <a:stretch>
            <a:fillRect/>
          </a:stretch>
        </p:blipFill>
        <p:spPr bwMode="auto">
          <a:xfrm>
            <a:off x="1857356" y="4786322"/>
            <a:ext cx="5067300" cy="19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214282" y="571480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Wingdings" pitchFamily="2" charset="2"/>
              </a:rPr>
              <a:t>Fractionalized CI:  </a:t>
            </a:r>
          </a:p>
        </p:txBody>
      </p:sp>
      <p:sp>
        <p:nvSpPr>
          <p:cNvPr id="10" name="矩形 9"/>
          <p:cNvSpPr/>
          <p:nvPr/>
        </p:nvSpPr>
        <p:spPr>
          <a:xfrm>
            <a:off x="214282" y="4000504"/>
            <a:ext cx="48301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Understanding of the direct Mott gap </a:t>
            </a: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    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4876" y="4429132"/>
            <a:ext cx="1808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Rotor spectrum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733033" y="4429132"/>
            <a:ext cx="1267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VCA result</a:t>
            </a:r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887545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2" cstate="print"/>
          <a:srcRect t="4054" b="4440"/>
          <a:stretch>
            <a:fillRect/>
          </a:stretch>
        </p:blipFill>
        <p:spPr bwMode="auto">
          <a:xfrm>
            <a:off x="4603750" y="3127375"/>
            <a:ext cx="4284663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3683000" y="0"/>
            <a:ext cx="1512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Prospect</a:t>
            </a:r>
            <a:endParaRPr lang="zh-CN" altLang="en-US" sz="2800" b="1"/>
          </a:p>
        </p:txBody>
      </p:sp>
      <p:sp>
        <p:nvSpPr>
          <p:cNvPr id="61446" name="TextBox 5"/>
          <p:cNvSpPr txBox="1">
            <a:spLocks noChangeArrowheads="1"/>
          </p:cNvSpPr>
          <p:nvPr/>
        </p:nvSpPr>
        <p:spPr bwMode="auto">
          <a:xfrm>
            <a:off x="184150" y="4014788"/>
            <a:ext cx="44307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/>
              <a:t>New exotic quantum phases(orders) have emerged in 2D quantum materials =&gt; emergent materials</a:t>
            </a: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200" y="1020763"/>
            <a:ext cx="5508625" cy="12017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ea typeface="宋体" pitchFamily="2" charset="-122"/>
              </a:rPr>
              <a:t>“…</a:t>
            </a:r>
            <a:r>
              <a:rPr lang="en-US" altLang="en-US" dirty="0">
                <a:ea typeface="宋体" pitchFamily="2" charset="-122"/>
              </a:rPr>
              <a:t>We used to think that if we knew one, we knew two, because one and one are two. We are finding that we must learn a great deal more about ‘and’.   ”</a:t>
            </a: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  <a:ea typeface="宋体" pitchFamily="2" charset="-122"/>
            </a:endParaRPr>
          </a:p>
          <a:p>
            <a:pPr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Sir Arthur </a:t>
            </a:r>
            <a:r>
              <a:rPr lang="en-US" altLang="en-US" b="1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Eddington</a:t>
            </a:r>
            <a:r>
              <a:rPr lang="en-US" altLang="en-US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.</a:t>
            </a:r>
          </a:p>
        </p:txBody>
      </p:sp>
      <p:pic>
        <p:nvPicPr>
          <p:cNvPr id="45063" name="图片 7" descr="220px-Arthur_Stanley_Eddingt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620713"/>
            <a:ext cx="1879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连接符 7"/>
          <p:cNvCxnSpPr/>
          <p:nvPr/>
        </p:nvCxnSpPr>
        <p:spPr>
          <a:xfrm>
            <a:off x="-32" y="57148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11" name="Rectangle 7"/>
          <p:cNvSpPr>
            <a:spLocks noChangeArrowheads="1"/>
          </p:cNvSpPr>
          <p:nvPr/>
        </p:nvSpPr>
        <p:spPr bwMode="auto">
          <a:xfrm>
            <a:off x="1571625" y="4214813"/>
            <a:ext cx="6305550" cy="164623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tIns="0">
            <a:spAutoFit/>
          </a:bodyPr>
          <a:lstStyle/>
          <a:p>
            <a:r>
              <a:rPr lang="zh-CN" altLang="en-US" b="1">
                <a:solidFill>
                  <a:srgbClr val="003300"/>
                </a:solidFill>
              </a:rPr>
              <a:t>“</a:t>
            </a:r>
            <a:r>
              <a:rPr lang="en-US" altLang="zh-CN" b="1">
                <a:solidFill>
                  <a:srgbClr val="003300"/>
                </a:solidFill>
              </a:rPr>
              <a:t>Continuous Revolution”  ----- P.W.Anderson</a:t>
            </a:r>
            <a:endParaRPr lang="en-US" altLang="zh-CN">
              <a:solidFill>
                <a:srgbClr val="003300"/>
              </a:solidFill>
            </a:endParaRPr>
          </a:p>
          <a:p>
            <a:r>
              <a:rPr lang="en-US" altLang="zh-CN">
                <a:solidFill>
                  <a:srgbClr val="003300"/>
                </a:solidFill>
              </a:rPr>
              <a:t>                     </a:t>
            </a:r>
            <a:r>
              <a:rPr lang="en-US" altLang="zh-CN">
                <a:solidFill>
                  <a:srgbClr val="FF0000"/>
                </a:solidFill>
              </a:rPr>
              <a:t>   </a:t>
            </a:r>
            <a:r>
              <a:rPr lang="zh-CN" altLang="en-US" sz="2800">
                <a:solidFill>
                  <a:srgbClr val="FF0000"/>
                </a:solidFill>
                <a:ea typeface="黑体" pitchFamily="2" charset="-122"/>
              </a:rPr>
              <a:t>继 续 革 命</a:t>
            </a:r>
          </a:p>
          <a:p>
            <a:r>
              <a:rPr lang="en-US" altLang="zh-CN" b="1">
                <a:solidFill>
                  <a:srgbClr val="003300"/>
                </a:solidFill>
              </a:rPr>
              <a:t>You have as many chances of success</a:t>
            </a:r>
          </a:p>
          <a:p>
            <a:r>
              <a:rPr lang="en-US" altLang="zh-CN" b="1">
                <a:solidFill>
                  <a:srgbClr val="003300"/>
                </a:solidFill>
              </a:rPr>
              <a:t>as the number of materials which is infinite.</a:t>
            </a:r>
            <a:endParaRPr lang="en-US" altLang="zh-CN"/>
          </a:p>
        </p:txBody>
      </p:sp>
      <p:sp>
        <p:nvSpPr>
          <p:cNvPr id="46083" name="TextBox 3"/>
          <p:cNvSpPr txBox="1">
            <a:spLocks noChangeArrowheads="1"/>
          </p:cNvSpPr>
          <p:nvPr/>
        </p:nvSpPr>
        <p:spPr bwMode="auto">
          <a:xfrm>
            <a:off x="3683000" y="0"/>
            <a:ext cx="1512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Prospect</a:t>
            </a:r>
            <a:endParaRPr lang="zh-CN" altLang="en-US" sz="2800" b="1"/>
          </a:p>
        </p:txBody>
      </p:sp>
      <p:pic>
        <p:nvPicPr>
          <p:cNvPr id="46085" name="图片 7" descr="img8.jpeg"/>
          <p:cNvPicPr>
            <a:picLocks noChangeAspect="1"/>
          </p:cNvPicPr>
          <p:nvPr/>
        </p:nvPicPr>
        <p:blipFill>
          <a:blip r:embed="rId2" cstate="print"/>
          <a:srcRect t="3125" b="64583"/>
          <a:stretch>
            <a:fillRect/>
          </a:stretch>
        </p:blipFill>
        <p:spPr bwMode="auto">
          <a:xfrm>
            <a:off x="1357313" y="785813"/>
            <a:ext cx="62865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604814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9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714612" y="857232"/>
            <a:ext cx="391004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b="1" dirty="0"/>
          </a:p>
          <a:p>
            <a:r>
              <a:rPr lang="en-US" altLang="zh-CN" sz="3600" dirty="0" smtClean="0"/>
              <a:t>Shun-Li </a:t>
            </a:r>
            <a:r>
              <a:rPr lang="en-US" altLang="zh-CN" sz="3600" dirty="0"/>
              <a:t>Yu (NJU</a:t>
            </a:r>
            <a:r>
              <a:rPr lang="en-US" altLang="zh-CN" sz="3600" dirty="0" smtClean="0"/>
              <a:t>)</a:t>
            </a:r>
            <a:r>
              <a:rPr lang="en-US" altLang="zh-CN" sz="3600" b="1" dirty="0" smtClean="0"/>
              <a:t> </a:t>
            </a:r>
          </a:p>
          <a:p>
            <a:r>
              <a:rPr lang="en-US" altLang="zh-CN" sz="3600" dirty="0" err="1" smtClean="0"/>
              <a:t>Zhi-Jian</a:t>
            </a:r>
            <a:r>
              <a:rPr lang="en-US" altLang="zh-CN" sz="3600" dirty="0" smtClean="0"/>
              <a:t> </a:t>
            </a:r>
            <a:r>
              <a:rPr lang="en-US" altLang="zh-CN" sz="3600" dirty="0"/>
              <a:t>Yao </a:t>
            </a:r>
            <a:r>
              <a:rPr lang="en-US" altLang="zh-CN" sz="3600" dirty="0" smtClean="0"/>
              <a:t>(NJU)</a:t>
            </a:r>
          </a:p>
          <a:p>
            <a:r>
              <a:rPr lang="en-US" altLang="zh-CN" sz="3600" dirty="0" smtClean="0"/>
              <a:t>Jing Kan (NJU)</a:t>
            </a:r>
          </a:p>
          <a:p>
            <a:r>
              <a:rPr lang="en-US" altLang="zh-CN" sz="3600" dirty="0" smtClean="0"/>
              <a:t>Hu Wang (NJU)</a:t>
            </a:r>
          </a:p>
          <a:p>
            <a:r>
              <a:rPr lang="en-US" altLang="zh-CN" sz="3600" dirty="0" smtClean="0"/>
              <a:t>Kai Li        (NJU)</a:t>
            </a:r>
          </a:p>
          <a:p>
            <a:r>
              <a:rPr lang="en-US" altLang="zh-CN" sz="3600" dirty="0" smtClean="0"/>
              <a:t>Zhao-Long </a:t>
            </a:r>
            <a:r>
              <a:rPr lang="en-US" altLang="zh-CN" sz="3600" dirty="0" err="1" smtClean="0"/>
              <a:t>Gu</a:t>
            </a:r>
            <a:r>
              <a:rPr lang="en-US" altLang="zh-CN" sz="3600" dirty="0" smtClean="0"/>
              <a:t> (NJU)</a:t>
            </a:r>
            <a:endParaRPr lang="en-US" altLang="zh-CN" sz="3600" dirty="0"/>
          </a:p>
          <a:p>
            <a:r>
              <a:rPr lang="en-US" altLang="zh-CN" sz="3600" dirty="0" smtClean="0"/>
              <a:t>Z</a:t>
            </a:r>
            <a:r>
              <a:rPr lang="en-US" altLang="zh-CN" sz="3600" dirty="0"/>
              <a:t>. D. Wang (HKU</a:t>
            </a:r>
            <a:r>
              <a:rPr lang="en-US" altLang="zh-CN" sz="3600" dirty="0" smtClean="0"/>
              <a:t>)</a:t>
            </a:r>
          </a:p>
          <a:p>
            <a:r>
              <a:rPr lang="en-US" altLang="zh-CN" sz="3600" dirty="0" smtClean="0"/>
              <a:t>Tao Xiang (CAS)</a:t>
            </a:r>
          </a:p>
          <a:p>
            <a:r>
              <a:rPr lang="en-US" altLang="zh-CN" sz="3600" dirty="0" smtClean="0"/>
              <a:t>X. C. </a:t>
            </a:r>
            <a:r>
              <a:rPr lang="en-US" altLang="zh-CN" sz="3600" dirty="0" err="1" smtClean="0"/>
              <a:t>Xie</a:t>
            </a:r>
            <a:r>
              <a:rPr lang="en-US" altLang="zh-CN" sz="3600" dirty="0" smtClean="0"/>
              <a:t> (PKU)</a:t>
            </a:r>
            <a:endParaRPr lang="zh-CN" altLang="en-US" sz="36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-32" y="714356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标题 1"/>
          <p:cNvSpPr txBox="1">
            <a:spLocks/>
          </p:cNvSpPr>
          <p:nvPr/>
        </p:nvSpPr>
        <p:spPr>
          <a:xfrm>
            <a:off x="428596" y="0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 smtClean="0">
                <a:latin typeface="+mj-lt"/>
                <a:ea typeface="+mj-ea"/>
                <a:cs typeface="+mj-cs"/>
              </a:rPr>
              <a:t>Acknowledgments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71856" y="2967335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hematica6" pitchFamily="2" charset="0"/>
                <a:ea typeface="Mathematica6" pitchFamily="2" charset="0"/>
              </a:rPr>
              <a:t>Thank you</a:t>
            </a:r>
            <a:endParaRPr lang="zh-CN" altLang="en-US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athematica6" pitchFamily="2" charset="0"/>
              <a:ea typeface="Mathematica6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926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714348" y="-3175"/>
            <a:ext cx="7772400" cy="682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 smtClean="0"/>
              <a:t>     </a:t>
            </a:r>
            <a:r>
              <a:rPr lang="en-US" altLang="zh-CN" sz="3600" b="1" dirty="0" err="1" smtClean="0"/>
              <a:t>Pseudogap</a:t>
            </a:r>
            <a:r>
              <a:rPr lang="en-US" altLang="zh-CN" sz="3600" b="1" dirty="0" smtClean="0"/>
              <a:t> and Fermi Arc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6705600" y="6248400"/>
            <a:ext cx="374650" cy="4111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tIns="0">
            <a:spAutoFit/>
          </a:bodyPr>
          <a:lstStyle/>
          <a:p>
            <a:pPr eaLnBrk="1" hangingPunct="1"/>
            <a:r>
              <a:rPr kumimoji="1" lang="zh-CN" altLang="en-US" sz="2400">
                <a:latin typeface="Tahoma" pitchFamily="34" charset="0"/>
              </a:rPr>
              <a:t>  </a:t>
            </a:r>
            <a:endParaRPr kumimoji="1" lang="zh-CN" altLang="en-US">
              <a:latin typeface="Tahoma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642918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44196" y="670848"/>
            <a:ext cx="74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Pseudogap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A partial open gap     It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appears in the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underdoped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regime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/>
          <a:srcRect l="19766" t="32375" r="59648" b="39250"/>
          <a:stretch>
            <a:fillRect/>
          </a:stretch>
        </p:blipFill>
        <p:spPr bwMode="auto">
          <a:xfrm>
            <a:off x="785786" y="4429132"/>
            <a:ext cx="2584105" cy="222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385" y="3214175"/>
            <a:ext cx="2979791" cy="3588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21" y="3307938"/>
            <a:ext cx="2376264" cy="241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576" y="1396998"/>
            <a:ext cx="2016224" cy="16774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28662" y="3929066"/>
            <a:ext cx="3102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Consequence: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Fermi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95536" y="1006403"/>
            <a:ext cx="308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ahoma" panose="020B0604030504040204" pitchFamily="34" charset="0"/>
              </a:rPr>
              <a:t>Either not fully opened</a:t>
            </a:r>
          </a:p>
        </p:txBody>
      </p: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6643702" y="1076330"/>
            <a:ext cx="2279650" cy="3138488"/>
            <a:chOff x="4241" y="1888"/>
            <a:chExt cx="1436" cy="1977"/>
          </a:xfrm>
        </p:grpSpPr>
        <p:pic>
          <p:nvPicPr>
            <p:cNvPr id="15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888"/>
              <a:ext cx="1436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4253" y="3613"/>
              <a:ext cx="11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altLang="zh-CN" sz="2000" b="1" dirty="0">
                <a:latin typeface="Tahoma" panose="020B060403050404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357686" y="1571612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Tahoma" panose="020B0604030504040204" pitchFamily="34" charset="0"/>
              </a:rPr>
              <a:t>or opened not</a:t>
            </a:r>
          </a:p>
          <a:p>
            <a:r>
              <a:rPr lang="en-US" altLang="zh-CN" b="1" dirty="0" smtClean="0">
                <a:latin typeface="Tahoma" panose="020B0604030504040204" pitchFamily="34" charset="0"/>
              </a:rPr>
              <a:t>along the entire</a:t>
            </a:r>
          </a:p>
          <a:p>
            <a:r>
              <a:rPr lang="en-US" altLang="zh-CN" b="1" dirty="0" smtClean="0">
                <a:latin typeface="Tahoma" panose="020B0604030504040204" pitchFamily="34" charset="0"/>
              </a:rPr>
              <a:t>Fermi surface</a:t>
            </a:r>
            <a:endParaRPr lang="en-US" altLang="zh-CN" b="1" dirty="0">
              <a:latin typeface="Tahoma" panose="020B0604030504040204" pitchFamily="34" charset="0"/>
            </a:endParaRPr>
          </a:p>
        </p:txBody>
      </p:sp>
      <p:pic>
        <p:nvPicPr>
          <p:cNvPr id="18" name="Picture 10" descr="5Q`X5TKFT2$FQ9GF(HD%`7V"/>
          <p:cNvPicPr>
            <a:picLocks noChangeAspect="1" noChangeArrowheads="1"/>
          </p:cNvPicPr>
          <p:nvPr/>
        </p:nvPicPr>
        <p:blipFill>
          <a:blip r:embed="rId8"/>
          <a:srcRect l="13472" t="10945" r="13472" b="15971"/>
          <a:stretch>
            <a:fillRect/>
          </a:stretch>
        </p:blipFill>
        <p:spPr bwMode="auto">
          <a:xfrm>
            <a:off x="4786314" y="4500570"/>
            <a:ext cx="2140951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4429124" y="4071942"/>
            <a:ext cx="4739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X.G. Wan </a:t>
            </a:r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etal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Phys. Rev. B 83, 205101 (2011)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072298" y="4857760"/>
            <a:ext cx="2000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Fermi Arc surface state in </a:t>
            </a:r>
            <a:r>
              <a:rPr lang="en-US" altLang="zh-CN" b="1" dirty="0" err="1" smtClean="0"/>
              <a:t>Weyl</a:t>
            </a:r>
            <a:r>
              <a:rPr lang="en-US" altLang="zh-CN" b="1" dirty="0" smtClean="0"/>
              <a:t> semimetal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90273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1044"/>
          <p:cNvPicPr>
            <a:picLocks noChangeAspect="1" noChangeArrowheads="1"/>
          </p:cNvPicPr>
          <p:nvPr/>
        </p:nvPicPr>
        <p:blipFill>
          <a:blip r:embed="rId3" cstate="print"/>
          <a:srcRect l="20833" t="34599" r="50557" b="10959"/>
          <a:stretch>
            <a:fillRect/>
          </a:stretch>
        </p:blipFill>
        <p:spPr bwMode="auto">
          <a:xfrm>
            <a:off x="785813" y="1214438"/>
            <a:ext cx="2940050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043"/>
          <p:cNvSpPr txBox="1">
            <a:spLocks noChangeArrowheads="1"/>
          </p:cNvSpPr>
          <p:nvPr/>
        </p:nvSpPr>
        <p:spPr bwMode="auto">
          <a:xfrm>
            <a:off x="1214438" y="0"/>
            <a:ext cx="751519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000" b="1" dirty="0">
                <a:latin typeface="Tahoma" pitchFamily="34" charset="0"/>
              </a:rPr>
              <a:t>Parent </a:t>
            </a:r>
            <a:r>
              <a:rPr lang="en-US" altLang="zh-CN" sz="3000" b="1" dirty="0" smtClean="0">
                <a:latin typeface="Tahoma" pitchFamily="34" charset="0"/>
              </a:rPr>
              <a:t>Compound of high-</a:t>
            </a:r>
            <a:r>
              <a:rPr lang="en-US" altLang="zh-CN" sz="3000" b="1" dirty="0" err="1" smtClean="0">
                <a:latin typeface="Tahoma" pitchFamily="34" charset="0"/>
              </a:rPr>
              <a:t>Tc</a:t>
            </a:r>
            <a:r>
              <a:rPr lang="en-US" altLang="zh-CN" sz="3000" b="1" dirty="0" smtClean="0">
                <a:latin typeface="Tahoma" pitchFamily="34" charset="0"/>
              </a:rPr>
              <a:t> </a:t>
            </a:r>
            <a:r>
              <a:rPr lang="en-US" altLang="zh-CN" sz="3000" b="1" dirty="0" err="1" smtClean="0">
                <a:latin typeface="Tahoma" pitchFamily="34" charset="0"/>
              </a:rPr>
              <a:t>cuprates</a:t>
            </a:r>
            <a:endParaRPr lang="en-US" altLang="zh-CN" sz="30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2285984" y="5143512"/>
            <a:ext cx="4822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Strongly correlated electron system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" name="Picture 1044"/>
          <p:cNvPicPr>
            <a:picLocks noChangeAspect="1" noChangeArrowheads="1"/>
          </p:cNvPicPr>
          <p:nvPr/>
        </p:nvPicPr>
        <p:blipFill>
          <a:blip r:embed="rId3" cstate="print"/>
          <a:srcRect l="50066" t="32376" r="18216" b="10959"/>
          <a:stretch>
            <a:fillRect/>
          </a:stretch>
        </p:blipFill>
        <p:spPr bwMode="auto">
          <a:xfrm>
            <a:off x="4786314" y="1071546"/>
            <a:ext cx="300355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1142976" y="714356"/>
            <a:ext cx="7072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 dirty="0"/>
              <a:t>This is a half-filling system.  </a:t>
            </a:r>
            <a:r>
              <a:rPr lang="en-US" altLang="zh-CN" b="1" dirty="0">
                <a:solidFill>
                  <a:srgbClr val="FF0000"/>
                </a:solidFill>
              </a:rPr>
              <a:t>Why is not a metal?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1958975" y="1000125"/>
          <a:ext cx="365125" cy="292100"/>
        </p:xfrm>
        <a:graphic>
          <a:graphicData uri="http://schemas.openxmlformats.org/presentationml/2006/ole">
            <p:oleObj spid="_x0000_s894991" name="公式" r:id="rId4" imgW="253780" imgH="203024" progId="Equation.3">
              <p:embed/>
            </p:oleObj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0" y="607510"/>
            <a:ext cx="9144032" cy="0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214678" y="4714884"/>
            <a:ext cx="1931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ahoma" pitchFamily="34" charset="0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Tahoma" pitchFamily="34" charset="0"/>
              </a:rPr>
              <a:t>Mott Insulator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083830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20039</TotalTime>
  <Words>4915</Words>
  <Application>Microsoft Office PowerPoint</Application>
  <PresentationFormat>全屏显示(4:3)</PresentationFormat>
  <Paragraphs>693</Paragraphs>
  <Slides>79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82" baseType="lpstr">
      <vt:lpstr>Office 主题</vt:lpstr>
      <vt:lpstr>公式</vt:lpstr>
      <vt:lpstr>Equation</vt:lpstr>
      <vt:lpstr>幻灯片 1</vt:lpstr>
      <vt:lpstr>幻灯片 2</vt:lpstr>
      <vt:lpstr>幻灯片 3</vt:lpstr>
      <vt:lpstr>幻灯片 4</vt:lpstr>
      <vt:lpstr>幻灯片 5</vt:lpstr>
      <vt:lpstr>      Copper-based high-Tc (Cuprates)</vt:lpstr>
      <vt:lpstr>幻灯片 7</vt:lpstr>
      <vt:lpstr>     Pseudogap and Fermi Arc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Spin-orbit assisted Mott insulator</vt:lpstr>
      <vt:lpstr>幻灯片 36</vt:lpstr>
      <vt:lpstr>幻灯片 37</vt:lpstr>
      <vt:lpstr>幻灯片 38</vt:lpstr>
      <vt:lpstr>Candidate materials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Triangular lattice Kitaev-Hubbard model</vt:lpstr>
      <vt:lpstr>Phase diagram from VCA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Braiding of Majorana edge states  in one-dimensional decorated XY-model</dc:title>
  <dc:creator>DZY</dc:creator>
  <cp:lastModifiedBy>LH</cp:lastModifiedBy>
  <cp:revision>802</cp:revision>
  <dcterms:created xsi:type="dcterms:W3CDTF">2014-07-08T04:59:01Z</dcterms:created>
  <dcterms:modified xsi:type="dcterms:W3CDTF">2016-09-01T08:21:04Z</dcterms:modified>
</cp:coreProperties>
</file>