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tmp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0"/>
  </p:notesMasterIdLst>
  <p:handoutMasterIdLst>
    <p:handoutMasterId r:id="rId51"/>
  </p:handoutMasterIdLst>
  <p:sldIdLst>
    <p:sldId id="256" r:id="rId2"/>
    <p:sldId id="673" r:id="rId3"/>
    <p:sldId id="667" r:id="rId4"/>
    <p:sldId id="672" r:id="rId5"/>
    <p:sldId id="671" r:id="rId6"/>
    <p:sldId id="674" r:id="rId7"/>
    <p:sldId id="675" r:id="rId8"/>
    <p:sldId id="676" r:id="rId9"/>
    <p:sldId id="668" r:id="rId10"/>
    <p:sldId id="669" r:id="rId11"/>
    <p:sldId id="645" r:id="rId12"/>
    <p:sldId id="656" r:id="rId13"/>
    <p:sldId id="654" r:id="rId14"/>
    <p:sldId id="655" r:id="rId15"/>
    <p:sldId id="657" r:id="rId16"/>
    <p:sldId id="526" r:id="rId17"/>
    <p:sldId id="530" r:id="rId18"/>
    <p:sldId id="621" r:id="rId19"/>
    <p:sldId id="622" r:id="rId20"/>
    <p:sldId id="650" r:id="rId21"/>
    <p:sldId id="623" r:id="rId22"/>
    <p:sldId id="624" r:id="rId23"/>
    <p:sldId id="625" r:id="rId24"/>
    <p:sldId id="626" r:id="rId25"/>
    <p:sldId id="580" r:id="rId26"/>
    <p:sldId id="627" r:id="rId27"/>
    <p:sldId id="598" r:id="rId28"/>
    <p:sldId id="599" r:id="rId29"/>
    <p:sldId id="628" r:id="rId30"/>
    <p:sldId id="646" r:id="rId31"/>
    <p:sldId id="658" r:id="rId32"/>
    <p:sldId id="659" r:id="rId33"/>
    <p:sldId id="639" r:id="rId34"/>
    <p:sldId id="601" r:id="rId35"/>
    <p:sldId id="602" r:id="rId36"/>
    <p:sldId id="662" r:id="rId37"/>
    <p:sldId id="640" r:id="rId38"/>
    <p:sldId id="641" r:id="rId39"/>
    <p:sldId id="647" r:id="rId40"/>
    <p:sldId id="648" r:id="rId41"/>
    <p:sldId id="642" r:id="rId42"/>
    <p:sldId id="665" r:id="rId43"/>
    <p:sldId id="605" r:id="rId44"/>
    <p:sldId id="649" r:id="rId45"/>
    <p:sldId id="644" r:id="rId46"/>
    <p:sldId id="666" r:id="rId47"/>
    <p:sldId id="660" r:id="rId48"/>
    <p:sldId id="653" r:id="rId49"/>
  </p:sldIdLst>
  <p:sldSz cx="9144000" cy="6858000" type="screen4x3"/>
  <p:notesSz cx="6997700" cy="9271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CC"/>
    <a:srgbClr val="6600CC"/>
    <a:srgbClr val="000000"/>
    <a:srgbClr val="4448EE"/>
    <a:srgbClr val="009900"/>
    <a:srgbClr val="33CCFF"/>
    <a:srgbClr val="0000CC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37" autoAdjust="0"/>
    <p:restoredTop sz="97347" autoAdjust="0"/>
  </p:normalViewPr>
  <p:slideViewPr>
    <p:cSldViewPr>
      <p:cViewPr varScale="1">
        <p:scale>
          <a:sx n="77" d="100"/>
          <a:sy n="77" d="100"/>
        </p:scale>
        <p:origin x="290" y="3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78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spPr>
            <a:ln>
              <a:solidFill>
                <a:srgbClr val="C0504D"/>
              </a:solidFill>
            </a:ln>
          </c:spPr>
          <c:marker>
            <c:symbol val="none"/>
          </c:marker>
          <c:val>
            <c:numRef>
              <c:f>Sheet1!$H$1:$H$150</c:f>
              <c:numCache>
                <c:formatCode>General</c:formatCode>
                <c:ptCount val="150"/>
                <c:pt idx="0">
                  <c:v>-4.05</c:v>
                </c:pt>
                <c:pt idx="1">
                  <c:v>-4.0488200000000001</c:v>
                </c:pt>
                <c:pt idx="2">
                  <c:v>-4.0452700000000004</c:v>
                </c:pt>
                <c:pt idx="3">
                  <c:v>-4.0393700000000123</c:v>
                </c:pt>
                <c:pt idx="4">
                  <c:v>-4.0311500000000002</c:v>
                </c:pt>
                <c:pt idx="5">
                  <c:v>-4.0206299999999997</c:v>
                </c:pt>
                <c:pt idx="6">
                  <c:v>-4.0078699999999996</c:v>
                </c:pt>
                <c:pt idx="7">
                  <c:v>-3.9928999999999912</c:v>
                </c:pt>
                <c:pt idx="8">
                  <c:v>-3.9757799999999968</c:v>
                </c:pt>
                <c:pt idx="9">
                  <c:v>-3.9565999999999977</c:v>
                </c:pt>
                <c:pt idx="10">
                  <c:v>-3.9354099999999907</c:v>
                </c:pt>
                <c:pt idx="11">
                  <c:v>-3.9123099999999922</c:v>
                </c:pt>
                <c:pt idx="12">
                  <c:v>-3.8873799999999998</c:v>
                </c:pt>
                <c:pt idx="13">
                  <c:v>-3.8607300000000002</c:v>
                </c:pt>
                <c:pt idx="14">
                  <c:v>-3.8324499999999815</c:v>
                </c:pt>
                <c:pt idx="15">
                  <c:v>-3.8026699999999893</c:v>
                </c:pt>
                <c:pt idx="16">
                  <c:v>-3.7715000000000001</c:v>
                </c:pt>
                <c:pt idx="17">
                  <c:v>-3.7390499999999967</c:v>
                </c:pt>
                <c:pt idx="18">
                  <c:v>-3.70547</c:v>
                </c:pt>
                <c:pt idx="19">
                  <c:v>-3.6708699999999967</c:v>
                </c:pt>
                <c:pt idx="20">
                  <c:v>-3.6354099999999967</c:v>
                </c:pt>
                <c:pt idx="21">
                  <c:v>-3.5992099999999967</c:v>
                </c:pt>
                <c:pt idx="22">
                  <c:v>-3.56243</c:v>
                </c:pt>
                <c:pt idx="23">
                  <c:v>-3.5251999999999999</c:v>
                </c:pt>
                <c:pt idx="24">
                  <c:v>-3.48767</c:v>
                </c:pt>
                <c:pt idx="25">
                  <c:v>-3.4499999999999997</c:v>
                </c:pt>
                <c:pt idx="26">
                  <c:v>-3.4123299999999968</c:v>
                </c:pt>
                <c:pt idx="27">
                  <c:v>-3.3747999999999987</c:v>
                </c:pt>
                <c:pt idx="28">
                  <c:v>-3.3375699999999977</c:v>
                </c:pt>
                <c:pt idx="29">
                  <c:v>-3.3007900000000001</c:v>
                </c:pt>
                <c:pt idx="30">
                  <c:v>-3.2645900000000099</c:v>
                </c:pt>
                <c:pt idx="31">
                  <c:v>-3.2291300000000089</c:v>
                </c:pt>
                <c:pt idx="32">
                  <c:v>-3.1945299999999999</c:v>
                </c:pt>
                <c:pt idx="33">
                  <c:v>-3.1609500000000001</c:v>
                </c:pt>
                <c:pt idx="34">
                  <c:v>-3.1284999999999998</c:v>
                </c:pt>
                <c:pt idx="35">
                  <c:v>-3.0973299999999999</c:v>
                </c:pt>
                <c:pt idx="36">
                  <c:v>-3.0675500000000002</c:v>
                </c:pt>
                <c:pt idx="37">
                  <c:v>-3.0392699999999917</c:v>
                </c:pt>
                <c:pt idx="38">
                  <c:v>-3.0126199999999907</c:v>
                </c:pt>
                <c:pt idx="39">
                  <c:v>-2.9876900000000002</c:v>
                </c:pt>
                <c:pt idx="40">
                  <c:v>-2.9645899999999998</c:v>
                </c:pt>
                <c:pt idx="41">
                  <c:v>-2.9434</c:v>
                </c:pt>
                <c:pt idx="42">
                  <c:v>-2.92422</c:v>
                </c:pt>
                <c:pt idx="43">
                  <c:v>-2.9070999999999998</c:v>
                </c:pt>
                <c:pt idx="44">
                  <c:v>-2.8921299999999968</c:v>
                </c:pt>
                <c:pt idx="45">
                  <c:v>-2.8793699999999967</c:v>
                </c:pt>
                <c:pt idx="46">
                  <c:v>-2.8688499999999912</c:v>
                </c:pt>
                <c:pt idx="47">
                  <c:v>-2.86063</c:v>
                </c:pt>
                <c:pt idx="48">
                  <c:v>-2.85473</c:v>
                </c:pt>
                <c:pt idx="49">
                  <c:v>-2.8511799999999967</c:v>
                </c:pt>
                <c:pt idx="50">
                  <c:v>-2.8499999999999988</c:v>
                </c:pt>
                <c:pt idx="51">
                  <c:v>-2.8476300000000001</c:v>
                </c:pt>
                <c:pt idx="52">
                  <c:v>-2.8405399999999998</c:v>
                </c:pt>
                <c:pt idx="53">
                  <c:v>-2.8287399999999998</c:v>
                </c:pt>
                <c:pt idx="54">
                  <c:v>-2.8122999999999898</c:v>
                </c:pt>
                <c:pt idx="55">
                  <c:v>-2.7912699999999977</c:v>
                </c:pt>
                <c:pt idx="56">
                  <c:v>-2.7657300000000089</c:v>
                </c:pt>
                <c:pt idx="57">
                  <c:v>-2.7357900000000002</c:v>
                </c:pt>
                <c:pt idx="58">
                  <c:v>-2.7015699999999998</c:v>
                </c:pt>
                <c:pt idx="59">
                  <c:v>-2.6631900000000099</c:v>
                </c:pt>
                <c:pt idx="60">
                  <c:v>-2.6208200000000001</c:v>
                </c:pt>
                <c:pt idx="61">
                  <c:v>-2.5746199999999977</c:v>
                </c:pt>
                <c:pt idx="62">
                  <c:v>-2.5247600000000001</c:v>
                </c:pt>
                <c:pt idx="63">
                  <c:v>-2.4714599999999893</c:v>
                </c:pt>
                <c:pt idx="64">
                  <c:v>-2.4149099999999977</c:v>
                </c:pt>
                <c:pt idx="65">
                  <c:v>-2.3553399999999987</c:v>
                </c:pt>
                <c:pt idx="66">
                  <c:v>-2.2929900000000001</c:v>
                </c:pt>
                <c:pt idx="67">
                  <c:v>-2.228100000000008</c:v>
                </c:pt>
                <c:pt idx="68">
                  <c:v>-2.1609400000000001</c:v>
                </c:pt>
                <c:pt idx="69">
                  <c:v>-2.0917499999999967</c:v>
                </c:pt>
                <c:pt idx="70">
                  <c:v>-2.0208200000000001</c:v>
                </c:pt>
                <c:pt idx="71">
                  <c:v>-1.9484299999999988</c:v>
                </c:pt>
                <c:pt idx="72">
                  <c:v>-1.87486</c:v>
                </c:pt>
                <c:pt idx="73">
                  <c:v>-1.8004</c:v>
                </c:pt>
                <c:pt idx="74">
                  <c:v>-1.7253499999999973</c:v>
                </c:pt>
                <c:pt idx="75">
                  <c:v>-1.6500000000000001</c:v>
                </c:pt>
                <c:pt idx="76">
                  <c:v>-1.5746500000000001</c:v>
                </c:pt>
                <c:pt idx="77">
                  <c:v>-1.4995999999999945</c:v>
                </c:pt>
                <c:pt idx="78">
                  <c:v>-1.4251399999999952</c:v>
                </c:pt>
                <c:pt idx="79">
                  <c:v>-1.3515699999999959</c:v>
                </c:pt>
                <c:pt idx="80">
                  <c:v>-1.27918</c:v>
                </c:pt>
                <c:pt idx="81">
                  <c:v>-1.20825</c:v>
                </c:pt>
                <c:pt idx="82">
                  <c:v>-1.13906</c:v>
                </c:pt>
                <c:pt idx="83">
                  <c:v>-1.0718999999999952</c:v>
                </c:pt>
                <c:pt idx="84">
                  <c:v>-1.00701</c:v>
                </c:pt>
                <c:pt idx="85">
                  <c:v>-0.944658000000002</c:v>
                </c:pt>
                <c:pt idx="86">
                  <c:v>-0.88509100000000118</c:v>
                </c:pt>
                <c:pt idx="87">
                  <c:v>-0.82854300000000003</c:v>
                </c:pt>
                <c:pt idx="88">
                  <c:v>-0.77523799999999921</c:v>
                </c:pt>
                <c:pt idx="89">
                  <c:v>-0.72538400000000003</c:v>
                </c:pt>
                <c:pt idx="90">
                  <c:v>-0.67918000000000223</c:v>
                </c:pt>
                <c:pt idx="91">
                  <c:v>-0.63680600000000065</c:v>
                </c:pt>
                <c:pt idx="92">
                  <c:v>-0.59843199999999819</c:v>
                </c:pt>
                <c:pt idx="93">
                  <c:v>-0.56420800000000004</c:v>
                </c:pt>
                <c:pt idx="94">
                  <c:v>-0.53426799999999741</c:v>
                </c:pt>
                <c:pt idx="95">
                  <c:v>-0.50873199999999996</c:v>
                </c:pt>
                <c:pt idx="96">
                  <c:v>-0.48770000000000002</c:v>
                </c:pt>
                <c:pt idx="97">
                  <c:v>-0.47125500000000003</c:v>
                </c:pt>
                <c:pt idx="98">
                  <c:v>-0.45946200000000031</c:v>
                </c:pt>
                <c:pt idx="99">
                  <c:v>-0.45236800000000038</c:v>
                </c:pt>
                <c:pt idx="100">
                  <c:v>-0.45</c:v>
                </c:pt>
                <c:pt idx="101">
                  <c:v>-0.45118600000000031</c:v>
                </c:pt>
                <c:pt idx="102">
                  <c:v>-0.45476800000000001</c:v>
                </c:pt>
                <c:pt idx="103">
                  <c:v>-0.46081600000000111</c:v>
                </c:pt>
                <c:pt idx="104">
                  <c:v>-0.46944200000000008</c:v>
                </c:pt>
                <c:pt idx="105">
                  <c:v>-0.48080300000000031</c:v>
                </c:pt>
                <c:pt idx="106">
                  <c:v>-0.49509300000000001</c:v>
                </c:pt>
                <c:pt idx="107">
                  <c:v>-0.51253899999999775</c:v>
                </c:pt>
                <c:pt idx="108">
                  <c:v>-0.53339599999999998</c:v>
                </c:pt>
                <c:pt idx="109">
                  <c:v>-0.55794400000000199</c:v>
                </c:pt>
                <c:pt idx="110">
                  <c:v>-0.58647499999999841</c:v>
                </c:pt>
                <c:pt idx="111">
                  <c:v>-0.6192910000000027</c:v>
                </c:pt>
                <c:pt idx="112">
                  <c:v>-0.656694000000004</c:v>
                </c:pt>
                <c:pt idx="113">
                  <c:v>-0.69897800000000154</c:v>
                </c:pt>
                <c:pt idx="114">
                  <c:v>-0.74642200000000003</c:v>
                </c:pt>
                <c:pt idx="115">
                  <c:v>-0.79928100000000002</c:v>
                </c:pt>
                <c:pt idx="116">
                  <c:v>-0.8577780000000027</c:v>
                </c:pt>
                <c:pt idx="117">
                  <c:v>-0.922095000000002</c:v>
                </c:pt>
                <c:pt idx="118">
                  <c:v>-0.99236999999999775</c:v>
                </c:pt>
                <c:pt idx="119">
                  <c:v>-1.0686899999999999</c:v>
                </c:pt>
                <c:pt idx="120">
                  <c:v>-1.15106</c:v>
                </c:pt>
                <c:pt idx="121">
                  <c:v>-1.2394699999999952</c:v>
                </c:pt>
                <c:pt idx="122">
                  <c:v>-1.33378</c:v>
                </c:pt>
                <c:pt idx="123">
                  <c:v>-1.4338299999999919</c:v>
                </c:pt>
                <c:pt idx="124">
                  <c:v>-1.5393399999999959</c:v>
                </c:pt>
                <c:pt idx="125">
                  <c:v>-1.6500000000000001</c:v>
                </c:pt>
                <c:pt idx="126">
                  <c:v>-1.76539</c:v>
                </c:pt>
                <c:pt idx="127">
                  <c:v>-1.8850199999999999</c:v>
                </c:pt>
                <c:pt idx="128">
                  <c:v>-2.0083500000000001</c:v>
                </c:pt>
                <c:pt idx="129">
                  <c:v>-2.1347499999999977</c:v>
                </c:pt>
                <c:pt idx="130">
                  <c:v>-2.263530000000014</c:v>
                </c:pt>
                <c:pt idx="131">
                  <c:v>-2.3939300000000001</c:v>
                </c:pt>
                <c:pt idx="132">
                  <c:v>-2.5251800000000002</c:v>
                </c:pt>
                <c:pt idx="133">
                  <c:v>-2.6564099999999922</c:v>
                </c:pt>
                <c:pt idx="134">
                  <c:v>-2.7867500000000001</c:v>
                </c:pt>
                <c:pt idx="135">
                  <c:v>-2.9153099999999967</c:v>
                </c:pt>
                <c:pt idx="136">
                  <c:v>-3.04115</c:v>
                </c:pt>
                <c:pt idx="137">
                  <c:v>-3.1633499999999999</c:v>
                </c:pt>
                <c:pt idx="138">
                  <c:v>-3.2809800000000089</c:v>
                </c:pt>
                <c:pt idx="139">
                  <c:v>-3.3931399999999998</c:v>
                </c:pt>
                <c:pt idx="140">
                  <c:v>-3.4989399999999997</c:v>
                </c:pt>
                <c:pt idx="141">
                  <c:v>-3.5975199999999998</c:v>
                </c:pt>
                <c:pt idx="142">
                  <c:v>-3.6880999999999999</c:v>
                </c:pt>
                <c:pt idx="143">
                  <c:v>-3.7699199999999999</c:v>
                </c:pt>
                <c:pt idx="144">
                  <c:v>-3.8422899999999967</c:v>
                </c:pt>
                <c:pt idx="145">
                  <c:v>-3.9046099999999977</c:v>
                </c:pt>
                <c:pt idx="146">
                  <c:v>-3.9563399999999977</c:v>
                </c:pt>
                <c:pt idx="147">
                  <c:v>-3.9970499999999967</c:v>
                </c:pt>
                <c:pt idx="148">
                  <c:v>-4.0263799999999996</c:v>
                </c:pt>
                <c:pt idx="149">
                  <c:v>-4.0440799999999975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96D-4D24-8253-60BD47C8D20C}"/>
            </c:ext>
          </c:extLst>
        </c:ser>
        <c:ser>
          <c:idx val="1"/>
          <c:order val="1"/>
          <c:spPr>
            <a:ln>
              <a:solidFill>
                <a:srgbClr val="4F81BD"/>
              </a:solidFill>
            </a:ln>
          </c:spPr>
          <c:marker>
            <c:symbol val="none"/>
          </c:marker>
          <c:val>
            <c:numRef>
              <c:f>Sheet1!$I$1:$I$150</c:f>
              <c:numCache>
                <c:formatCode>General</c:formatCode>
                <c:ptCount val="150"/>
                <c:pt idx="0">
                  <c:v>-4.05</c:v>
                </c:pt>
                <c:pt idx="1">
                  <c:v>-4.0444699999999996</c:v>
                </c:pt>
                <c:pt idx="2">
                  <c:v>-4.027919999999976</c:v>
                </c:pt>
                <c:pt idx="3">
                  <c:v>-4.0004</c:v>
                </c:pt>
                <c:pt idx="4">
                  <c:v>-3.9620299999999977</c:v>
                </c:pt>
                <c:pt idx="5">
                  <c:v>-3.9129599999999893</c:v>
                </c:pt>
                <c:pt idx="6">
                  <c:v>-3.85337</c:v>
                </c:pt>
                <c:pt idx="7">
                  <c:v>-3.7835200000000149</c:v>
                </c:pt>
                <c:pt idx="8">
                  <c:v>-3.7036600000000002</c:v>
                </c:pt>
                <c:pt idx="9">
                  <c:v>-3.6141200000000002</c:v>
                </c:pt>
                <c:pt idx="10">
                  <c:v>-3.5152499999999893</c:v>
                </c:pt>
                <c:pt idx="11">
                  <c:v>-3.4074399999999998</c:v>
                </c:pt>
                <c:pt idx="12">
                  <c:v>-3.2911100000000002</c:v>
                </c:pt>
                <c:pt idx="13">
                  <c:v>-3.1667299999999998</c:v>
                </c:pt>
                <c:pt idx="14">
                  <c:v>-3.0347900000000001</c:v>
                </c:pt>
                <c:pt idx="15">
                  <c:v>-2.8957999999999977</c:v>
                </c:pt>
                <c:pt idx="16">
                  <c:v>-2.7503199999999999</c:v>
                </c:pt>
                <c:pt idx="17">
                  <c:v>-2.5989100000000001</c:v>
                </c:pt>
                <c:pt idx="18">
                  <c:v>-2.44218</c:v>
                </c:pt>
                <c:pt idx="19">
                  <c:v>-2.2807499999999998</c:v>
                </c:pt>
                <c:pt idx="20">
                  <c:v>-2.1152499999999907</c:v>
                </c:pt>
                <c:pt idx="21">
                  <c:v>-1.9463299999999986</c:v>
                </c:pt>
                <c:pt idx="22">
                  <c:v>-1.7746700000000013</c:v>
                </c:pt>
                <c:pt idx="23">
                  <c:v>-1.60093</c:v>
                </c:pt>
                <c:pt idx="24">
                  <c:v>-1.4258099999999942</c:v>
                </c:pt>
                <c:pt idx="25">
                  <c:v>-1.25</c:v>
                </c:pt>
                <c:pt idx="26">
                  <c:v>-1.07419</c:v>
                </c:pt>
                <c:pt idx="27">
                  <c:v>-0.89906699999999817</c:v>
                </c:pt>
                <c:pt idx="28">
                  <c:v>-0.72533199999999998</c:v>
                </c:pt>
                <c:pt idx="29">
                  <c:v>-0.55366800000000005</c:v>
                </c:pt>
                <c:pt idx="30">
                  <c:v>-0.38475200000000032</c:v>
                </c:pt>
                <c:pt idx="31">
                  <c:v>-0.21925100000000053</c:v>
                </c:pt>
                <c:pt idx="32">
                  <c:v>-5.7818000000000223E-2</c:v>
                </c:pt>
                <c:pt idx="33">
                  <c:v>9.8910300000000242E-2</c:v>
                </c:pt>
                <c:pt idx="34">
                  <c:v>0.25031500000000001</c:v>
                </c:pt>
                <c:pt idx="35">
                  <c:v>0.39579900000000001</c:v>
                </c:pt>
                <c:pt idx="36">
                  <c:v>0.53478700000000001</c:v>
                </c:pt>
                <c:pt idx="37">
                  <c:v>0.66673200000000199</c:v>
                </c:pt>
                <c:pt idx="38">
                  <c:v>0.79111199999999959</c:v>
                </c:pt>
                <c:pt idx="39">
                  <c:v>0.90743699999999716</c:v>
                </c:pt>
                <c:pt idx="40">
                  <c:v>1.01525</c:v>
                </c:pt>
                <c:pt idx="41">
                  <c:v>1.11412</c:v>
                </c:pt>
                <c:pt idx="42">
                  <c:v>1.203659999999996</c:v>
                </c:pt>
                <c:pt idx="43">
                  <c:v>1.2835199999999998</c:v>
                </c:pt>
                <c:pt idx="44">
                  <c:v>1.35337</c:v>
                </c:pt>
                <c:pt idx="45">
                  <c:v>1.4129599999999998</c:v>
                </c:pt>
                <c:pt idx="46">
                  <c:v>1.4620299999999959</c:v>
                </c:pt>
                <c:pt idx="47">
                  <c:v>1.5004</c:v>
                </c:pt>
                <c:pt idx="48">
                  <c:v>1.5279199999999959</c:v>
                </c:pt>
                <c:pt idx="49">
                  <c:v>1.54447</c:v>
                </c:pt>
                <c:pt idx="50">
                  <c:v>1.55</c:v>
                </c:pt>
                <c:pt idx="51">
                  <c:v>1.54803</c:v>
                </c:pt>
                <c:pt idx="52">
                  <c:v>1.5421100000000001</c:v>
                </c:pt>
                <c:pt idx="53">
                  <c:v>1.5322899999999999</c:v>
                </c:pt>
                <c:pt idx="54">
                  <c:v>1.51858</c:v>
                </c:pt>
                <c:pt idx="55">
                  <c:v>1.5010599999999998</c:v>
                </c:pt>
                <c:pt idx="56">
                  <c:v>1.4797799999999952</c:v>
                </c:pt>
                <c:pt idx="57">
                  <c:v>1.4548299999999952</c:v>
                </c:pt>
                <c:pt idx="58">
                  <c:v>1.42631</c:v>
                </c:pt>
                <c:pt idx="59">
                  <c:v>1.3943300000000001</c:v>
                </c:pt>
                <c:pt idx="60">
                  <c:v>1.3590199999999999</c:v>
                </c:pt>
                <c:pt idx="61">
                  <c:v>1.3205100000000001</c:v>
                </c:pt>
                <c:pt idx="62">
                  <c:v>1.2789699999999959</c:v>
                </c:pt>
                <c:pt idx="63">
                  <c:v>1.23455</c:v>
                </c:pt>
                <c:pt idx="64">
                  <c:v>1.1874199999999999</c:v>
                </c:pt>
                <c:pt idx="65">
                  <c:v>1.1377899999999999</c:v>
                </c:pt>
                <c:pt idx="66">
                  <c:v>1.0858299999999952</c:v>
                </c:pt>
                <c:pt idx="67">
                  <c:v>1.0317499999999959</c:v>
                </c:pt>
                <c:pt idx="68">
                  <c:v>0.97577899999999951</c:v>
                </c:pt>
                <c:pt idx="69">
                  <c:v>0.91812499999999997</c:v>
                </c:pt>
                <c:pt idx="70">
                  <c:v>0.85901700000000003</c:v>
                </c:pt>
                <c:pt idx="71">
                  <c:v>0.79869000000000223</c:v>
                </c:pt>
                <c:pt idx="72">
                  <c:v>0.73738099999999951</c:v>
                </c:pt>
                <c:pt idx="73">
                  <c:v>0.67533299999999996</c:v>
                </c:pt>
                <c:pt idx="74">
                  <c:v>0.61279100000000353</c:v>
                </c:pt>
                <c:pt idx="75">
                  <c:v>0.55000000000000004</c:v>
                </c:pt>
                <c:pt idx="76">
                  <c:v>0.487209</c:v>
                </c:pt>
                <c:pt idx="77">
                  <c:v>0.42466700000000002</c:v>
                </c:pt>
                <c:pt idx="78">
                  <c:v>0.36261900000000002</c:v>
                </c:pt>
                <c:pt idx="79">
                  <c:v>0.30131000000000135</c:v>
                </c:pt>
                <c:pt idx="80">
                  <c:v>0.24098300000000053</c:v>
                </c:pt>
                <c:pt idx="81">
                  <c:v>0.18187500000000001</c:v>
                </c:pt>
                <c:pt idx="82">
                  <c:v>0.12422100000000047</c:v>
                </c:pt>
                <c:pt idx="83">
                  <c:v>6.824630000000001E-2</c:v>
                </c:pt>
                <c:pt idx="84">
                  <c:v>1.41732E-2</c:v>
                </c:pt>
                <c:pt idx="85">
                  <c:v>-3.7785300000000188E-2</c:v>
                </c:pt>
                <c:pt idx="86">
                  <c:v>-8.7424000000000154E-2</c:v>
                </c:pt>
                <c:pt idx="87">
                  <c:v>-0.13454700000000044</c:v>
                </c:pt>
                <c:pt idx="88">
                  <c:v>-0.17896900000000082</c:v>
                </c:pt>
                <c:pt idx="89">
                  <c:v>-0.22051300000000024</c:v>
                </c:pt>
                <c:pt idx="90">
                  <c:v>-0.259017</c:v>
                </c:pt>
                <c:pt idx="91">
                  <c:v>-0.29432800000000148</c:v>
                </c:pt>
                <c:pt idx="92">
                  <c:v>-0.32630700000000112</c:v>
                </c:pt>
                <c:pt idx="93">
                  <c:v>-0.35482700000000111</c:v>
                </c:pt>
                <c:pt idx="94">
                  <c:v>-0.379776000000001</c:v>
                </c:pt>
                <c:pt idx="95">
                  <c:v>-0.401057</c:v>
                </c:pt>
                <c:pt idx="96">
                  <c:v>-0.41858300000000032</c:v>
                </c:pt>
                <c:pt idx="97">
                  <c:v>-0.43228700000000031</c:v>
                </c:pt>
                <c:pt idx="98">
                  <c:v>-0.44211500000000031</c:v>
                </c:pt>
                <c:pt idx="99">
                  <c:v>-0.44802700000000045</c:v>
                </c:pt>
                <c:pt idx="100">
                  <c:v>-0.45</c:v>
                </c:pt>
                <c:pt idx="101">
                  <c:v>-0.44960900000000031</c:v>
                </c:pt>
                <c:pt idx="102">
                  <c:v>-0.44848500000000047</c:v>
                </c:pt>
                <c:pt idx="103">
                  <c:v>-0.44677100000000008</c:v>
                </c:pt>
                <c:pt idx="104">
                  <c:v>-0.44470400000000032</c:v>
                </c:pt>
                <c:pt idx="105">
                  <c:v>-0.44260700000000008</c:v>
                </c:pt>
                <c:pt idx="106">
                  <c:v>-0.44088700000000064</c:v>
                </c:pt>
                <c:pt idx="107">
                  <c:v>-0.44002300000000033</c:v>
                </c:pt>
                <c:pt idx="108">
                  <c:v>-0.44056100000000031</c:v>
                </c:pt>
                <c:pt idx="109">
                  <c:v>-0.44309900000000002</c:v>
                </c:pt>
                <c:pt idx="110">
                  <c:v>-0.44827800000000045</c:v>
                </c:pt>
                <c:pt idx="111">
                  <c:v>-0.45676700000000003</c:v>
                </c:pt>
                <c:pt idx="112">
                  <c:v>-0.469252</c:v>
                </c:pt>
                <c:pt idx="113">
                  <c:v>-0.48642000000000135</c:v>
                </c:pt>
                <c:pt idx="114">
                  <c:v>-0.50894600000000001</c:v>
                </c:pt>
                <c:pt idx="115">
                  <c:v>-0.53747800000000001</c:v>
                </c:pt>
                <c:pt idx="116">
                  <c:v>-0.57262200000000063</c:v>
                </c:pt>
                <c:pt idx="117">
                  <c:v>-0.61493000000000064</c:v>
                </c:pt>
                <c:pt idx="118">
                  <c:v>-0.66488499999999995</c:v>
                </c:pt>
                <c:pt idx="119">
                  <c:v>-0.72289099999999995</c:v>
                </c:pt>
                <c:pt idx="120">
                  <c:v>-0.78926099999999799</c:v>
                </c:pt>
                <c:pt idx="121">
                  <c:v>-0.86420500000000222</c:v>
                </c:pt>
                <c:pt idx="122">
                  <c:v>-0.94782500000000258</c:v>
                </c:pt>
                <c:pt idx="123">
                  <c:v>-1.0401100000000001</c:v>
                </c:pt>
                <c:pt idx="124">
                  <c:v>-1.1409199999999999</c:v>
                </c:pt>
                <c:pt idx="125">
                  <c:v>-1.25</c:v>
                </c:pt>
                <c:pt idx="126">
                  <c:v>-1.36697</c:v>
                </c:pt>
                <c:pt idx="127">
                  <c:v>-1.4913099999999955</c:v>
                </c:pt>
                <c:pt idx="128">
                  <c:v>-1.6224000000000001</c:v>
                </c:pt>
                <c:pt idx="129">
                  <c:v>-1.75949</c:v>
                </c:pt>
                <c:pt idx="130">
                  <c:v>-1.9017199999999983</c:v>
                </c:pt>
                <c:pt idx="131">
                  <c:v>-2.0481400000000001</c:v>
                </c:pt>
                <c:pt idx="132">
                  <c:v>-2.1976900000000001</c:v>
                </c:pt>
                <c:pt idx="133">
                  <c:v>-2.3492399999999987</c:v>
                </c:pt>
                <c:pt idx="134">
                  <c:v>-2.5015999999999998</c:v>
                </c:pt>
                <c:pt idx="135">
                  <c:v>-2.6535000000000002</c:v>
                </c:pt>
                <c:pt idx="136">
                  <c:v>-2.8036699999999977</c:v>
                </c:pt>
                <c:pt idx="137">
                  <c:v>-2.95079</c:v>
                </c:pt>
                <c:pt idx="138">
                  <c:v>-3.09354</c:v>
                </c:pt>
                <c:pt idx="139">
                  <c:v>-3.23061</c:v>
                </c:pt>
                <c:pt idx="140">
                  <c:v>-3.3607399999999998</c:v>
                </c:pt>
                <c:pt idx="141">
                  <c:v>-3.4826799999999967</c:v>
                </c:pt>
                <c:pt idx="142">
                  <c:v>-3.5952699999999922</c:v>
                </c:pt>
                <c:pt idx="143">
                  <c:v>-3.6974</c:v>
                </c:pt>
                <c:pt idx="144">
                  <c:v>-3.7880799999999999</c:v>
                </c:pt>
                <c:pt idx="145">
                  <c:v>-3.8664099999999912</c:v>
                </c:pt>
                <c:pt idx="146">
                  <c:v>-3.9315999999999987</c:v>
                </c:pt>
                <c:pt idx="147">
                  <c:v>-3.9830100000000002</c:v>
                </c:pt>
                <c:pt idx="148">
                  <c:v>-4.0200999999999985</c:v>
                </c:pt>
                <c:pt idx="149">
                  <c:v>-4.0425099999999965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96D-4D24-8253-60BD47C8D20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18305920"/>
        <c:axId val="118307456"/>
      </c:lineChart>
      <c:catAx>
        <c:axId val="118305920"/>
        <c:scaling>
          <c:orientation val="minMax"/>
        </c:scaling>
        <c:delete val="0"/>
        <c:axPos val="b"/>
        <c:majorTickMark val="out"/>
        <c:minorTickMark val="none"/>
        <c:tickLblPos val="none"/>
        <c:crossAx val="118307456"/>
        <c:crosses val="autoZero"/>
        <c:auto val="1"/>
        <c:lblAlgn val="ctr"/>
        <c:lblOffset val="100"/>
        <c:tickLblSkip val="150"/>
        <c:tickMarkSkip val="50"/>
        <c:noMultiLvlLbl val="0"/>
      </c:catAx>
      <c:valAx>
        <c:axId val="118307456"/>
        <c:scaling>
          <c:orientation val="minMax"/>
          <c:min val="-4.5"/>
        </c:scaling>
        <c:delete val="0"/>
        <c:axPos val="l"/>
        <c:numFmt formatCode="General" sourceLinked="1"/>
        <c:majorTickMark val="out"/>
        <c:minorTickMark val="none"/>
        <c:tickLblPos val="nextTo"/>
        <c:crossAx val="118305920"/>
        <c:crosses val="autoZero"/>
        <c:crossBetween val="between"/>
        <c:majorUnit val="2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3" Type="http://schemas.openxmlformats.org/officeDocument/2006/relationships/image" Target="../media/image26.wmf"/><Relationship Id="rId7" Type="http://schemas.openxmlformats.org/officeDocument/2006/relationships/image" Target="../media/image30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Relationship Id="rId6" Type="http://schemas.openxmlformats.org/officeDocument/2006/relationships/image" Target="../media/image29.wmf"/><Relationship Id="rId5" Type="http://schemas.openxmlformats.org/officeDocument/2006/relationships/image" Target="../media/image28.wmf"/><Relationship Id="rId10" Type="http://schemas.openxmlformats.org/officeDocument/2006/relationships/image" Target="../media/image33.wmf"/><Relationship Id="rId4" Type="http://schemas.openxmlformats.org/officeDocument/2006/relationships/image" Target="../media/image27.wmf"/><Relationship Id="rId9" Type="http://schemas.openxmlformats.org/officeDocument/2006/relationships/image" Target="../media/image3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73.wmf"/><Relationship Id="rId1" Type="http://schemas.openxmlformats.org/officeDocument/2006/relationships/image" Target="../media/image7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85" tIns="46442" rIns="92885" bIns="46442" numCol="1" anchor="t" anchorCtr="0" compatLnSpc="1">
            <a:prstTxWarp prst="textNoShape">
              <a:avLst/>
            </a:prstTxWarp>
          </a:bodyPr>
          <a:lstStyle>
            <a:lvl1pPr algn="l" defTabSz="928688">
              <a:defRPr sz="1200"/>
            </a:lvl1pPr>
          </a:lstStyle>
          <a:p>
            <a:endParaRPr lang="en-US" altLang="zh-TW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5575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85" tIns="46442" rIns="92885" bIns="46442" numCol="1" anchor="t" anchorCtr="0" compatLnSpc="1">
            <a:prstTxWarp prst="textNoShape">
              <a:avLst/>
            </a:prstTxWarp>
          </a:bodyPr>
          <a:lstStyle>
            <a:lvl1pPr algn="r" defTabSz="928688">
              <a:defRPr sz="1200"/>
            </a:lvl1pPr>
          </a:lstStyle>
          <a:p>
            <a:endParaRPr lang="en-US" altLang="zh-TW"/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745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85" tIns="46442" rIns="92885" bIns="46442" numCol="1" anchor="b" anchorCtr="0" compatLnSpc="1">
            <a:prstTxWarp prst="textNoShape">
              <a:avLst/>
            </a:prstTxWarp>
          </a:bodyPr>
          <a:lstStyle>
            <a:lvl1pPr algn="l" defTabSz="928688">
              <a:defRPr sz="1200"/>
            </a:lvl1pPr>
          </a:lstStyle>
          <a:p>
            <a:endParaRPr lang="en-US" altLang="zh-TW"/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5575" y="880745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85" tIns="46442" rIns="92885" bIns="46442" numCol="1" anchor="b" anchorCtr="0" compatLnSpc="1">
            <a:prstTxWarp prst="textNoShape">
              <a:avLst/>
            </a:prstTxWarp>
          </a:bodyPr>
          <a:lstStyle>
            <a:lvl1pPr algn="r" defTabSz="928688">
              <a:defRPr sz="1200"/>
            </a:lvl1pPr>
          </a:lstStyle>
          <a:p>
            <a:fld id="{F54C0EF6-F0B6-4230-9F63-1E0C3F2FED05}" type="slidenum">
              <a:rPr lang="zh-TW" altLang="en-US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6869709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2885" tIns="46442" rIns="92885" bIns="46442" numCol="1" anchor="t" anchorCtr="0" compatLnSpc="1">
            <a:prstTxWarp prst="textNoShape">
              <a:avLst/>
            </a:prstTxWarp>
          </a:bodyPr>
          <a:lstStyle>
            <a:lvl1pPr algn="l" defTabSz="928688" eaLnBrk="0" hangingPunct="0">
              <a:defRPr sz="1200"/>
            </a:lvl1pPr>
          </a:lstStyle>
          <a:p>
            <a:endParaRPr lang="en-US" altLang="zh-TW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5575" y="0"/>
            <a:ext cx="3032125" cy="4635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2885" tIns="46442" rIns="92885" bIns="46442" numCol="1" anchor="t" anchorCtr="0" compatLnSpc="1">
            <a:prstTxWarp prst="textNoShape">
              <a:avLst/>
            </a:prstTxWarp>
          </a:bodyPr>
          <a:lstStyle>
            <a:lvl1pPr algn="r" defTabSz="928688" eaLnBrk="0" hangingPunct="0">
              <a:defRPr sz="1200"/>
            </a:lvl1pPr>
          </a:lstStyle>
          <a:p>
            <a:endParaRPr lang="en-US" altLang="zh-TW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3450" y="4403725"/>
            <a:ext cx="5130800" cy="41719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2885" tIns="46442" rIns="92885" bIns="4644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7450"/>
            <a:ext cx="3032125" cy="4635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2885" tIns="46442" rIns="92885" bIns="46442" numCol="1" anchor="b" anchorCtr="0" compatLnSpc="1">
            <a:prstTxWarp prst="textNoShape">
              <a:avLst/>
            </a:prstTxWarp>
          </a:bodyPr>
          <a:lstStyle>
            <a:lvl1pPr algn="l" defTabSz="928688" eaLnBrk="0" hangingPunct="0">
              <a:defRPr sz="1200"/>
            </a:lvl1pPr>
          </a:lstStyle>
          <a:p>
            <a:endParaRPr lang="en-US" altLang="zh-TW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5575" y="8807450"/>
            <a:ext cx="3032125" cy="4635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2885" tIns="46442" rIns="92885" bIns="46442" numCol="1" anchor="b" anchorCtr="0" compatLnSpc="1">
            <a:prstTxWarp prst="textNoShape">
              <a:avLst/>
            </a:prstTxWarp>
          </a:bodyPr>
          <a:lstStyle>
            <a:lvl1pPr algn="r" defTabSz="928688" eaLnBrk="0" hangingPunct="0">
              <a:defRPr sz="1200"/>
            </a:lvl1pPr>
          </a:lstStyle>
          <a:p>
            <a:fld id="{683B802B-594B-4859-870E-2129FACBA517}" type="slidenum">
              <a:rPr lang="zh-TW" altLang="en-US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92363015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E4AC2DE-8D22-4199-AEDB-98167F6CD7BA}" type="slidenum">
              <a:rPr lang="en-US"/>
              <a:pPr/>
              <a:t>13</a:t>
            </a:fld>
            <a:endParaRPr lang="en-US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8863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E30F25B-DD7E-4691-A4C2-4ECD57559871}" type="slidenum">
              <a:rPr lang="zh-TW" altLang="en-US"/>
              <a:pPr/>
              <a:t>25</a:t>
            </a:fld>
            <a:endParaRPr lang="en-US" altLang="zh-TW"/>
          </a:p>
        </p:txBody>
      </p:sp>
      <p:sp>
        <p:nvSpPr>
          <p:cNvPr id="269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9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0088" y="4403725"/>
            <a:ext cx="5597525" cy="4171950"/>
          </a:xfrm>
        </p:spPr>
        <p:txBody>
          <a:bodyPr/>
          <a:lstStyle/>
          <a:p>
            <a:endParaRPr lang="zh-TW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E4AC2DE-8D22-4199-AEDB-98167F6CD7BA}" type="slidenum">
              <a:rPr lang="en-US"/>
              <a:pPr/>
              <a:t>26</a:t>
            </a:fld>
            <a:endParaRPr lang="en-US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E4AC2DE-8D22-4199-AEDB-98167F6CD7BA}" type="slidenum">
              <a:rPr lang="en-US"/>
              <a:pPr/>
              <a:t>27</a:t>
            </a:fld>
            <a:endParaRPr lang="en-US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E4AC2DE-8D22-4199-AEDB-98167F6CD7BA}" type="slidenum">
              <a:rPr lang="en-US"/>
              <a:pPr/>
              <a:t>28</a:t>
            </a:fld>
            <a:endParaRPr lang="en-US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52D29B2-F21D-4CAC-9615-38F62E073C5C}" type="slidenum">
              <a:rPr lang="zh-CN" altLang="en-US"/>
              <a:pPr/>
              <a:t>29</a:t>
            </a:fld>
            <a:endParaRPr lang="en-US" altLang="zh-CN"/>
          </a:p>
        </p:txBody>
      </p:sp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E30F25B-DD7E-4691-A4C2-4ECD57559871}" type="slidenum">
              <a:rPr lang="zh-TW" altLang="en-US"/>
              <a:pPr/>
              <a:t>30</a:t>
            </a:fld>
            <a:endParaRPr lang="en-US" altLang="zh-TW"/>
          </a:p>
        </p:txBody>
      </p:sp>
      <p:sp>
        <p:nvSpPr>
          <p:cNvPr id="269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9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0088" y="4403725"/>
            <a:ext cx="5597525" cy="4171950"/>
          </a:xfrm>
        </p:spPr>
        <p:txBody>
          <a:bodyPr/>
          <a:lstStyle/>
          <a:p>
            <a:endParaRPr lang="zh-TW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8" name="Group 6"/>
          <p:cNvGrpSpPr>
            <a:grpSpLocks/>
          </p:cNvGrpSpPr>
          <p:nvPr/>
        </p:nvGrpSpPr>
        <p:grpSpPr bwMode="auto">
          <a:xfrm>
            <a:off x="4763" y="0"/>
            <a:ext cx="1728787" cy="6865938"/>
            <a:chOff x="3" y="0"/>
            <a:chExt cx="1089" cy="4325"/>
          </a:xfrm>
        </p:grpSpPr>
        <p:sp>
          <p:nvSpPr>
            <p:cNvPr id="3074" name="Arc 2"/>
            <p:cNvSpPr>
              <a:spLocks/>
            </p:cNvSpPr>
            <p:nvPr/>
          </p:nvSpPr>
          <p:spPr bwMode="auto">
            <a:xfrm>
              <a:off x="3" y="293"/>
              <a:ext cx="252" cy="4032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21600 w 21600"/>
                <a:gd name="T1" fmla="*/ 43200 h 43200"/>
                <a:gd name="T2" fmla="*/ 21600 w 21600"/>
                <a:gd name="T3" fmla="*/ 0 h 43200"/>
                <a:gd name="T4" fmla="*/ 21600 w 216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43200" fill="none" extrusionOk="0">
                  <a:moveTo>
                    <a:pt x="21600" y="43200"/>
                  </a:move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</a:path>
                <a:path w="21600" h="43200" stroke="0" extrusionOk="0">
                  <a:moveTo>
                    <a:pt x="21600" y="43200"/>
                  </a:move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075" name="Arc 3"/>
            <p:cNvSpPr>
              <a:spLocks/>
            </p:cNvSpPr>
            <p:nvPr/>
          </p:nvSpPr>
          <p:spPr bwMode="auto">
            <a:xfrm>
              <a:off x="840" y="293"/>
              <a:ext cx="252" cy="4032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43200"/>
                <a:gd name="T2" fmla="*/ 0 w 21600"/>
                <a:gd name="T3" fmla="*/ 43200 h 43200"/>
                <a:gd name="T4" fmla="*/ 0 w 216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432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3529"/>
                    <a:pt x="11929" y="43199"/>
                    <a:pt x="0" y="43200"/>
                  </a:cubicBezTo>
                </a:path>
                <a:path w="21600" h="432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3529"/>
                    <a:pt x="11929" y="43199"/>
                    <a:pt x="0" y="43200"/>
                  </a:cubicBezTo>
                  <a:lnTo>
                    <a:pt x="0" y="216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076" name="Rectangle 4"/>
            <p:cNvSpPr>
              <a:spLocks noChangeArrowheads="1"/>
            </p:cNvSpPr>
            <p:nvPr/>
          </p:nvSpPr>
          <p:spPr bwMode="auto">
            <a:xfrm>
              <a:off x="204" y="0"/>
              <a:ext cx="672" cy="4319"/>
            </a:xfrm>
            <a:prstGeom prst="rect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077" name="AutoShape 5"/>
            <p:cNvSpPr>
              <a:spLocks noChangeArrowheads="1"/>
            </p:cNvSpPr>
            <p:nvPr/>
          </p:nvSpPr>
          <p:spPr bwMode="auto">
            <a:xfrm rot="6000000">
              <a:off x="348" y="1644"/>
              <a:ext cx="456" cy="360"/>
            </a:xfrm>
            <a:prstGeom prst="triangle">
              <a:avLst>
                <a:gd name="adj" fmla="val 49995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hlink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079" name="Rectangle 7"/>
          <p:cNvSpPr>
            <a:spLocks noGrp="1" noChangeArrowheads="1"/>
          </p:cNvSpPr>
          <p:nvPr>
            <p:ph type="ctrTitle" sz="quarter"/>
          </p:nvPr>
        </p:nvSpPr>
        <p:spPr>
          <a:xfrm>
            <a:off x="1370013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TW"/>
              <a:t>Click to edit Master title style</a:t>
            </a:r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</a:lstStyle>
          <a:p>
            <a:r>
              <a:rPr lang="en-US" altLang="zh-TW"/>
              <a:t>Click to edit Master subtitle style</a:t>
            </a:r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ftr" sz="quarter" idx="3"/>
          </p:nvPr>
        </p:nvSpPr>
        <p:spPr>
          <a:xfrm>
            <a:off x="3200400" y="639921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3083" name="Rectangle 11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12B467A-C5E8-4970-8F46-5F075CD3397B}" type="slidenum">
              <a:rPr lang="zh-TW" altLang="en-US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35F621-129F-47C0-908B-5E5786F8A57B}" type="slidenum">
              <a:rPr lang="zh-TW" altLang="en-US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15150" y="247650"/>
            <a:ext cx="2227263" cy="66103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247650"/>
            <a:ext cx="6534150" cy="66103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EB1AA6-ACE5-48BF-B73D-0F324E0FC403}" type="slidenum">
              <a:rPr lang="zh-TW" altLang="en-US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719D59-BF2B-4F76-B36A-67E746BCB2FC}" type="slidenum">
              <a:rPr lang="zh-TW" altLang="en-US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FF489-2C01-4BB5-A0A1-C3F8D38F3413}" type="slidenum">
              <a:rPr lang="zh-TW" altLang="en-US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219200"/>
            <a:ext cx="4379913" cy="5638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60913" y="1219200"/>
            <a:ext cx="4381500" cy="5638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047E1F-2640-4ACD-A633-41F731E542B8}" type="slidenum">
              <a:rPr lang="zh-TW" altLang="en-US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8D0C6A-8F73-4A3A-BF3D-14CBCC5F8941}" type="slidenum">
              <a:rPr lang="zh-TW" altLang="en-US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012599-713B-41AA-8F0A-C9DB0AF6759E}" type="slidenum">
              <a:rPr lang="zh-TW" altLang="en-US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8D3629-A124-43CD-8CEB-5ABC4F5B2522}" type="slidenum">
              <a:rPr lang="zh-TW" altLang="en-US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9AEABB-3660-46DC-9C6B-9A7CDC5DE5F4}" type="slidenum">
              <a:rPr lang="zh-TW" altLang="en-US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9CD392-2900-4CD2-98E5-05254473B268}" type="slidenum">
              <a:rPr lang="zh-TW" altLang="en-US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4763" y="73025"/>
            <a:ext cx="192087" cy="993775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21600 w 21600"/>
              <a:gd name="T1" fmla="*/ 43200 h 43200"/>
              <a:gd name="T2" fmla="*/ 21600 w 21600"/>
              <a:gd name="T3" fmla="*/ 0 h 43200"/>
              <a:gd name="T4" fmla="*/ 21600 w 21600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43200" fill="none" extrusionOk="0">
                <a:moveTo>
                  <a:pt x="21600" y="43200"/>
                </a:moveTo>
                <a:cubicBezTo>
                  <a:pt x="9670" y="43200"/>
                  <a:pt x="0" y="33529"/>
                  <a:pt x="0" y="21600"/>
                </a:cubicBezTo>
                <a:cubicBezTo>
                  <a:pt x="-1" y="9670"/>
                  <a:pt x="9670" y="0"/>
                  <a:pt x="21599" y="0"/>
                </a:cubicBezTo>
              </a:path>
              <a:path w="21600" h="43200" stroke="0" extrusionOk="0">
                <a:moveTo>
                  <a:pt x="21600" y="43200"/>
                </a:moveTo>
                <a:cubicBezTo>
                  <a:pt x="9670" y="43200"/>
                  <a:pt x="0" y="33529"/>
                  <a:pt x="0" y="21600"/>
                </a:cubicBezTo>
                <a:cubicBezTo>
                  <a:pt x="-1" y="9670"/>
                  <a:pt x="9670" y="0"/>
                  <a:pt x="21599" y="0"/>
                </a:cubicBezTo>
                <a:lnTo>
                  <a:pt x="21600" y="21600"/>
                </a:lnTo>
                <a:close/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7" name="Arc 3"/>
          <p:cNvSpPr>
            <a:spLocks/>
          </p:cNvSpPr>
          <p:nvPr/>
        </p:nvSpPr>
        <p:spPr bwMode="auto">
          <a:xfrm>
            <a:off x="646113" y="73025"/>
            <a:ext cx="192087" cy="993775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43200"/>
              <a:gd name="T2" fmla="*/ 0 w 21600"/>
              <a:gd name="T3" fmla="*/ 43200 h 43200"/>
              <a:gd name="T4" fmla="*/ 0 w 21600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432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33529"/>
                  <a:pt x="11929" y="43199"/>
                  <a:pt x="0" y="43200"/>
                </a:cubicBezTo>
              </a:path>
              <a:path w="21600" h="432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33529"/>
                  <a:pt x="11929" y="43199"/>
                  <a:pt x="0" y="432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158750" y="0"/>
            <a:ext cx="514350" cy="1065213"/>
          </a:xfrm>
          <a:prstGeom prst="rect">
            <a:avLst/>
          </a:prstGeom>
          <a:blipFill dpi="0" rotWithShape="0">
            <a:blip r:embed="rId13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9" name="AutoShape 5"/>
          <p:cNvSpPr>
            <a:spLocks noChangeArrowheads="1"/>
          </p:cNvSpPr>
          <p:nvPr/>
        </p:nvSpPr>
        <p:spPr bwMode="auto">
          <a:xfrm rot="6000000">
            <a:off x="271463" y="338137"/>
            <a:ext cx="342900" cy="276225"/>
          </a:xfrm>
          <a:prstGeom prst="triangle">
            <a:avLst>
              <a:gd name="adj" fmla="val 49995"/>
            </a:avLst>
          </a:prstGeom>
          <a:gradFill rotWithShape="0">
            <a:gsLst>
              <a:gs pos="0">
                <a:schemeClr val="accent1"/>
              </a:gs>
              <a:gs pos="100000">
                <a:schemeClr val="hlink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47650"/>
            <a:ext cx="8228013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Click to edit Master title style</a:t>
            </a: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219200"/>
            <a:ext cx="8913813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>
              <a:defRPr sz="1400">
                <a:ea typeface="新細明體" pitchFamily="18" charset="-120"/>
              </a:defRPr>
            </a:lvl1pPr>
          </a:lstStyle>
          <a:p>
            <a:endParaRPr lang="en-US" altLang="zh-TW"/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267200" y="64008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>
                <a:ea typeface="新細明體" pitchFamily="18" charset="-120"/>
              </a:defRPr>
            </a:lvl1pPr>
          </a:lstStyle>
          <a:p>
            <a:endParaRPr lang="en-US" altLang="zh-TW"/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7413" y="639921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>
                <a:ea typeface="新細明體" pitchFamily="18" charset="-120"/>
              </a:defRPr>
            </a:lvl1pPr>
          </a:lstStyle>
          <a:p>
            <a:fld id="{DD18E7FA-929A-4126-A49F-8E867F6BD4A7}" type="slidenum">
              <a:rPr lang="zh-TW" altLang="en-US"/>
              <a:pPr/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400" b="1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13" Type="http://schemas.openxmlformats.org/officeDocument/2006/relationships/oleObject" Target="../embeddings/oleObject6.bin"/><Relationship Id="rId18" Type="http://schemas.openxmlformats.org/officeDocument/2006/relationships/oleObject" Target="../embeddings/oleObject9.bin"/><Relationship Id="rId3" Type="http://schemas.openxmlformats.org/officeDocument/2006/relationships/oleObject" Target="../embeddings/oleObject1.bin"/><Relationship Id="rId21" Type="http://schemas.openxmlformats.org/officeDocument/2006/relationships/image" Target="../media/image32.wmf"/><Relationship Id="rId7" Type="http://schemas.openxmlformats.org/officeDocument/2006/relationships/oleObject" Target="../embeddings/oleObject3.bin"/><Relationship Id="rId12" Type="http://schemas.openxmlformats.org/officeDocument/2006/relationships/image" Target="../media/image28.wmf"/><Relationship Id="rId17" Type="http://schemas.openxmlformats.org/officeDocument/2006/relationships/image" Target="../media/image3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8.bin"/><Relationship Id="rId20" Type="http://schemas.openxmlformats.org/officeDocument/2006/relationships/oleObject" Target="../embeddings/oleObject10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25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image" Target="../media/image29.wmf"/><Relationship Id="rId23" Type="http://schemas.openxmlformats.org/officeDocument/2006/relationships/image" Target="../media/image33.wmf"/><Relationship Id="rId10" Type="http://schemas.openxmlformats.org/officeDocument/2006/relationships/image" Target="../media/image27.wmf"/><Relationship Id="rId19" Type="http://schemas.openxmlformats.org/officeDocument/2006/relationships/image" Target="../media/image31.wmf"/><Relationship Id="rId4" Type="http://schemas.openxmlformats.org/officeDocument/2006/relationships/image" Target="../media/image24.wmf"/><Relationship Id="rId9" Type="http://schemas.openxmlformats.org/officeDocument/2006/relationships/oleObject" Target="../embeddings/oleObject4.bin"/><Relationship Id="rId14" Type="http://schemas.openxmlformats.org/officeDocument/2006/relationships/oleObject" Target="../embeddings/oleObject7.bin"/><Relationship Id="rId22" Type="http://schemas.openxmlformats.org/officeDocument/2006/relationships/oleObject" Target="../embeddings/oleObject11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4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tm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9.png"/><Relationship Id="rId5" Type="http://schemas.openxmlformats.org/officeDocument/2006/relationships/image" Target="../media/image38.wmf"/><Relationship Id="rId4" Type="http://schemas.openxmlformats.org/officeDocument/2006/relationships/oleObject" Target="../embeddings/oleObject12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13" Type="http://schemas.openxmlformats.org/officeDocument/2006/relationships/image" Target="../media/image170.png"/><Relationship Id="rId3" Type="http://schemas.openxmlformats.org/officeDocument/2006/relationships/oleObject" Target="../embeddings/oleObject13.bin"/><Relationship Id="rId7" Type="http://schemas.openxmlformats.org/officeDocument/2006/relationships/image" Target="../media/image81.png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NULL"/><Relationship Id="rId11" Type="http://schemas.openxmlformats.org/officeDocument/2006/relationships/image" Target="../media/image48.png"/><Relationship Id="rId5" Type="http://schemas.openxmlformats.org/officeDocument/2006/relationships/oleObject" Target="../embeddings/oleObject20.bin"/><Relationship Id="rId10" Type="http://schemas.openxmlformats.org/officeDocument/2006/relationships/image" Target="../media/image110.png"/><Relationship Id="rId4" Type="http://schemas.openxmlformats.org/officeDocument/2006/relationships/image" Target="../media/image38.wmf"/><Relationship Id="rId9" Type="http://schemas.openxmlformats.org/officeDocument/2006/relationships/image" Target="../media/image101.png"/><Relationship Id="rId14" Type="http://schemas.openxmlformats.org/officeDocument/2006/relationships/image" Target="../media/image14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oleObject" Target="../embeddings/oleObject14.bin"/><Relationship Id="rId7" Type="http://schemas.openxmlformats.org/officeDocument/2006/relationships/image" Target="../media/image5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5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9.png"/><Relationship Id="rId5" Type="http://schemas.openxmlformats.org/officeDocument/2006/relationships/image" Target="../media/image38.wmf"/><Relationship Id="rId4" Type="http://schemas.openxmlformats.org/officeDocument/2006/relationships/oleObject" Target="../embeddings/oleObject12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57.png"/><Relationship Id="rId5" Type="http://schemas.openxmlformats.org/officeDocument/2006/relationships/image" Target="../media/image56.emf"/><Relationship Id="rId4" Type="http://schemas.openxmlformats.org/officeDocument/2006/relationships/oleObject" Target="../embeddings/oleObject15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chart" Target="../charts/chart1.xml"/><Relationship Id="rId4" Type="http://schemas.openxmlformats.org/officeDocument/2006/relationships/image" Target="../media/image6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image" Target="../media/image8.png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0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e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7.bin"/><Relationship Id="rId5" Type="http://schemas.openxmlformats.org/officeDocument/2006/relationships/image" Target="../media/image72.wmf"/><Relationship Id="rId4" Type="http://schemas.openxmlformats.org/officeDocument/2006/relationships/oleObject" Target="../embeddings/oleObject16.bin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4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4.jpeg"/><Relationship Id="rId2" Type="http://schemas.openxmlformats.org/officeDocument/2006/relationships/hyperlink" Target="http://en.wikipedia.org/wiki/File:Obsidienne_biface_ethiopie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hyperlink" Target="//upload.wikimedia.org/wikipedia/commons/7/7b/Gefuding_Gui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16.jpeg"/><Relationship Id="rId4" Type="http://schemas.openxmlformats.org/officeDocument/2006/relationships/hyperlink" Target="http://en.wikipedia.org/wiki/File:CERN-cables-p1030764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File:WalterKohnGraz21042006_1.jpg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28800" y="609600"/>
            <a:ext cx="7239000" cy="1600200"/>
          </a:xfrm>
          <a:noFill/>
          <a:ln/>
        </p:spPr>
        <p:txBody>
          <a:bodyPr/>
          <a:lstStyle/>
          <a:p>
            <a:r>
              <a:rPr lang="en-US" sz="2800" dirty="0" smtClean="0"/>
              <a:t>Spin/orbital correlation and </a:t>
            </a:r>
            <a:r>
              <a:rPr lang="en-US" altLang="zh-CN" sz="2800" dirty="0" smtClean="0">
                <a:ea typeface="宋体" charset="-122"/>
              </a:rPr>
              <a:t>itinerancy </a:t>
            </a:r>
            <a:r>
              <a:rPr lang="en-US" altLang="zh-CN" sz="2800" dirty="0">
                <a:ea typeface="宋体" charset="-122"/>
              </a:rPr>
              <a:t>enhanced quantum fluctuation of </a:t>
            </a:r>
            <a:r>
              <a:rPr lang="en-US" altLang="zh-CN" sz="2800" dirty="0" smtClean="0">
                <a:ea typeface="宋体" charset="-122"/>
              </a:rPr>
              <a:t>magnetic </a:t>
            </a:r>
            <a:r>
              <a:rPr lang="en-US" altLang="zh-CN" sz="2800" dirty="0">
                <a:ea typeface="宋体" charset="-122"/>
              </a:rPr>
              <a:t>moments in </a:t>
            </a:r>
            <a:r>
              <a:rPr lang="en-US" sz="2800" dirty="0" smtClean="0"/>
              <a:t>Fe-based superconductors </a:t>
            </a:r>
            <a:endParaRPr lang="en-US" altLang="zh-TW" sz="2400" dirty="0">
              <a:ea typeface="新細明體" pitchFamily="18" charset="-12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81200" y="3200400"/>
            <a:ext cx="7162800" cy="2133600"/>
          </a:xfrm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zh-TW" sz="2400" dirty="0" smtClean="0">
                <a:ea typeface="新細明體" pitchFamily="18" charset="-120"/>
              </a:rPr>
              <a:t>Wei Ku (</a:t>
            </a:r>
            <a:r>
              <a:rPr lang="zh-TW" altLang="en-US" sz="2400" dirty="0" smtClean="0">
                <a:ea typeface="新細明體" pitchFamily="18" charset="-120"/>
              </a:rPr>
              <a:t>顧 威</a:t>
            </a:r>
            <a:r>
              <a:rPr lang="en-US" altLang="zh-TW" sz="2400" dirty="0" smtClean="0">
                <a:ea typeface="新細明體" pitchFamily="18" charset="-120"/>
              </a:rPr>
              <a:t>)</a:t>
            </a:r>
          </a:p>
          <a:p>
            <a:pPr lvl="0">
              <a:lnSpc>
                <a:spcPct val="80000"/>
              </a:lnSpc>
            </a:pPr>
            <a:endParaRPr lang="en-US" altLang="zh-TW" sz="800" b="0" i="1" dirty="0">
              <a:solidFill>
                <a:srgbClr val="005A58"/>
              </a:solidFill>
              <a:ea typeface="新細明體" pitchFamily="18" charset="-120"/>
            </a:endParaRPr>
          </a:p>
          <a:p>
            <a:pPr>
              <a:lnSpc>
                <a:spcPct val="80000"/>
              </a:lnSpc>
            </a:pPr>
            <a:r>
              <a:rPr lang="en-US" altLang="zh-TW" sz="2000" b="0" i="1" dirty="0" smtClean="0">
                <a:ea typeface="新細明體" pitchFamily="18" charset="-120"/>
              </a:rPr>
              <a:t>  </a:t>
            </a:r>
            <a:r>
              <a:rPr lang="en-US" altLang="zh-TW" sz="2000" b="0" i="1" dirty="0" err="1" smtClean="0">
                <a:ea typeface="新細明體" pitchFamily="18" charset="-120"/>
              </a:rPr>
              <a:t>Zhiyuang</a:t>
            </a:r>
            <a:r>
              <a:rPr lang="en-US" altLang="zh-TW" sz="2000" b="0" i="1" dirty="0" smtClean="0">
                <a:ea typeface="新細明體" pitchFamily="18" charset="-120"/>
              </a:rPr>
              <a:t> </a:t>
            </a:r>
            <a:r>
              <a:rPr lang="en-US" altLang="zh-TW" sz="2000" b="0" i="1" dirty="0">
                <a:ea typeface="新細明體" pitchFamily="18" charset="-120"/>
              </a:rPr>
              <a:t>Chaired Professor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TW" sz="2000" b="0" i="1" dirty="0">
                <a:ea typeface="新細明體" pitchFamily="18" charset="-120"/>
              </a:rPr>
              <a:t>  Department of Physics and Astronomy,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TW" sz="2000" b="0" i="1" dirty="0">
                <a:ea typeface="新細明體" pitchFamily="18" charset="-120"/>
              </a:rPr>
              <a:t>  Shanghai </a:t>
            </a:r>
            <a:r>
              <a:rPr lang="en-US" altLang="zh-TW" sz="2000" b="0" i="1" dirty="0" smtClean="0">
                <a:ea typeface="新細明體" pitchFamily="18" charset="-120"/>
              </a:rPr>
              <a:t>Jiao Tong </a:t>
            </a:r>
            <a:r>
              <a:rPr lang="en-US" altLang="zh-TW" sz="2000" b="0" i="1" dirty="0">
                <a:ea typeface="新細明體" pitchFamily="18" charset="-120"/>
              </a:rPr>
              <a:t>University</a:t>
            </a:r>
          </a:p>
        </p:txBody>
      </p:sp>
      <p:pic>
        <p:nvPicPr>
          <p:cNvPr id="787458" name="Picture 2" descr="SJTU_sea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0163" y="5334000"/>
            <a:ext cx="1341437" cy="134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8301" y="744269"/>
            <a:ext cx="9135699" cy="609397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18288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SzPct val="50000"/>
            </a:pP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Given a generic</a:t>
            </a:r>
            <a:r>
              <a:rPr lang="en-US" altLang="zh-TW" sz="2000" i="1" dirty="0" smtClean="0">
                <a:latin typeface="Arial" charset="0"/>
                <a:ea typeface="新細明體" pitchFamily="18" charset="-120"/>
                <a:sym typeface="Wingdings" pitchFamily="2" charset="2"/>
              </a:rPr>
              <a:t>		     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(</a:t>
            </a:r>
            <a:r>
              <a:rPr lang="en-US" altLang="zh-TW" sz="2000" i="1" dirty="0" smtClean="0">
                <a:latin typeface="+mj-lt"/>
                <a:ea typeface="新細明體" pitchFamily="18" charset="-120"/>
                <a:sym typeface="Wingdings" pitchFamily="2" charset="2"/>
              </a:rPr>
              <a:t>T –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 kinetic &amp; </a:t>
            </a:r>
            <a:r>
              <a:rPr lang="en-US" altLang="zh-TW" sz="2000" i="1" dirty="0" smtClean="0">
                <a:latin typeface="+mj-lt"/>
                <a:ea typeface="新細明體" pitchFamily="18" charset="-120"/>
                <a:sym typeface="Wingdings" pitchFamily="2" charset="2"/>
              </a:rPr>
              <a:t>U </a:t>
            </a:r>
            <a:r>
              <a:rPr lang="en-US" altLang="zh-TW" sz="2000" i="1" dirty="0" smtClean="0">
                <a:ea typeface="新細明體" pitchFamily="18" charset="-120"/>
                <a:sym typeface="Wingdings" pitchFamily="2" charset="2"/>
              </a:rPr>
              <a:t>–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 interacting terms) with external potential			   , the ground state density           uniquely determines the external potential          , and thus the entire many-body system.</a:t>
            </a:r>
          </a:p>
          <a:p>
            <a:pPr marL="18288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SzPct val="50000"/>
            </a:pP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Proof: (for simplicity, consider only cases with non-degenerate ground state)</a:t>
            </a:r>
          </a:p>
          <a:p>
            <a:pPr marL="18288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SzPct val="50000"/>
            </a:pP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Assume different            &amp;            lead to two different ground states         &amp;</a:t>
            </a:r>
            <a:b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</a:b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          with the same density           , </a:t>
            </a:r>
            <a:r>
              <a:rPr lang="en-US" altLang="zh-TW" sz="2000" dirty="0" err="1" smtClean="0">
                <a:latin typeface="Arial" charset="0"/>
                <a:ea typeface="新細明體" pitchFamily="18" charset="-120"/>
                <a:sym typeface="Wingdings" pitchFamily="2" charset="2"/>
              </a:rPr>
              <a:t>variational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 principle dictates</a:t>
            </a:r>
          </a:p>
          <a:p>
            <a:pPr marL="18288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SzPct val="50000"/>
            </a:pPr>
            <a:endParaRPr lang="en-US" altLang="zh-TW" sz="2000" dirty="0" smtClean="0">
              <a:latin typeface="Arial" charset="0"/>
              <a:ea typeface="新細明體" pitchFamily="18" charset="-120"/>
              <a:sym typeface="Wingdings" pitchFamily="2" charset="2"/>
            </a:endParaRPr>
          </a:p>
          <a:p>
            <a:pPr marL="18288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SzPct val="50000"/>
            </a:pPr>
            <a:endParaRPr lang="en-US" altLang="zh-TW" sz="2000" dirty="0" smtClean="0">
              <a:latin typeface="Arial" charset="0"/>
              <a:ea typeface="新細明體" pitchFamily="18" charset="-120"/>
              <a:sym typeface="Wingdings" pitchFamily="2" charset="2"/>
            </a:endParaRPr>
          </a:p>
          <a:p>
            <a:pPr marL="18288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SzPct val="50000"/>
            </a:pP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 contradiction, cannot be true, therefore                          .</a:t>
            </a:r>
          </a:p>
          <a:p>
            <a:pPr marL="18288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SzPct val="50000"/>
            </a:pP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The 2</a:t>
            </a:r>
            <a:r>
              <a:rPr lang="en-US" altLang="zh-TW" sz="2000" baseline="30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nd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 half of the theory (</a:t>
            </a:r>
            <a:r>
              <a:rPr lang="en-US" altLang="zh-TW" sz="2000" dirty="0" err="1" smtClean="0">
                <a:latin typeface="Arial" charset="0"/>
                <a:ea typeface="新細明體" pitchFamily="18" charset="-120"/>
                <a:sym typeface="Wingdings" pitchFamily="2" charset="2"/>
              </a:rPr>
              <a:t>variational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 principle) follows (with some subtleties).</a:t>
            </a:r>
          </a:p>
        </p:txBody>
      </p:sp>
      <p:sp>
        <p:nvSpPr>
          <p:cNvPr id="5" name="Rectangle 16"/>
          <p:cNvSpPr>
            <a:spLocks noChangeArrowheads="1"/>
          </p:cNvSpPr>
          <p:nvPr/>
        </p:nvSpPr>
        <p:spPr bwMode="auto">
          <a:xfrm>
            <a:off x="871870" y="112667"/>
            <a:ext cx="8272130" cy="5492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b"/>
          <a:lstStyle/>
          <a:p>
            <a:pPr algn="l"/>
            <a:r>
              <a:rPr lang="en-US" altLang="zh-TW" sz="2800" dirty="0" smtClean="0">
                <a:solidFill>
                  <a:schemeClr val="tx2"/>
                </a:solidFill>
                <a:ea typeface="新細明體" pitchFamily="18" charset="-120"/>
              </a:rPr>
              <a:t>Density functional theory</a:t>
            </a:r>
            <a:endParaRPr lang="en-US" altLang="zh-TW" sz="2800" dirty="0">
              <a:solidFill>
                <a:schemeClr val="tx2"/>
              </a:solidFill>
              <a:ea typeface="新細明體" pitchFamily="18" charset="-12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5234850"/>
              </p:ext>
            </p:extLst>
          </p:nvPr>
        </p:nvGraphicFramePr>
        <p:xfrm>
          <a:off x="2162175" y="865188"/>
          <a:ext cx="1865313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592" name="Equation" r:id="rId3" imgW="927000" imgH="215640" progId="Equation.DSMT4">
                  <p:embed/>
                </p:oleObj>
              </mc:Choice>
              <mc:Fallback>
                <p:oleObj name="Equation" r:id="rId3" imgW="927000" imgH="215640" progId="Equation.DSMT4">
                  <p:embed/>
                  <p:pic>
                    <p:nvPicPr>
                      <p:cNvPr id="6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62175" y="865188"/>
                        <a:ext cx="1865313" cy="4333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4615112"/>
              </p:ext>
            </p:extLst>
          </p:nvPr>
        </p:nvGraphicFramePr>
        <p:xfrm>
          <a:off x="2271677" y="1282221"/>
          <a:ext cx="2608263" cy="534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593" name="Equation" r:id="rId5" imgW="1295280" imgH="266400" progId="Equation.DSMT4">
                  <p:embed/>
                </p:oleObj>
              </mc:Choice>
              <mc:Fallback>
                <p:oleObj name="Equation" r:id="rId5" imgW="1295280" imgH="266400" progId="Equation.DSMT4">
                  <p:embed/>
                  <p:pic>
                    <p:nvPicPr>
                      <p:cNvPr id="7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1677" y="1282221"/>
                        <a:ext cx="2608263" cy="5349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6906782"/>
              </p:ext>
            </p:extLst>
          </p:nvPr>
        </p:nvGraphicFramePr>
        <p:xfrm>
          <a:off x="7753937" y="1284472"/>
          <a:ext cx="739775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594" name="Equation" r:id="rId7" imgW="368280" imgH="253800" progId="Equation.DSMT4">
                  <p:embed/>
                </p:oleObj>
              </mc:Choice>
              <mc:Fallback>
                <p:oleObj name="Equation" r:id="rId7" imgW="368280" imgH="253800" progId="Equation.DSMT4">
                  <p:embed/>
                  <p:pic>
                    <p:nvPicPr>
                      <p:cNvPr id="8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53937" y="1284472"/>
                        <a:ext cx="739775" cy="509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9063764"/>
              </p:ext>
            </p:extLst>
          </p:nvPr>
        </p:nvGraphicFramePr>
        <p:xfrm>
          <a:off x="2195973" y="3421691"/>
          <a:ext cx="742950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595" name="Equation" r:id="rId9" imgW="368280" imgH="253800" progId="Equation.DSMT4">
                  <p:embed/>
                </p:oleObj>
              </mc:Choice>
              <mc:Fallback>
                <p:oleObj name="Equation" r:id="rId9" imgW="368280" imgH="253800" progId="Equation.DSMT4">
                  <p:embed/>
                  <p:pic>
                    <p:nvPicPr>
                      <p:cNvPr id="1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973" y="3421691"/>
                        <a:ext cx="742950" cy="509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5721903"/>
              </p:ext>
            </p:extLst>
          </p:nvPr>
        </p:nvGraphicFramePr>
        <p:xfrm>
          <a:off x="3172104" y="3421063"/>
          <a:ext cx="768350" cy="509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596" name="Equation" r:id="rId11" imgW="380880" imgH="253800" progId="Equation.DSMT4">
                  <p:embed/>
                </p:oleObj>
              </mc:Choice>
              <mc:Fallback>
                <p:oleObj name="Equation" r:id="rId11" imgW="380880" imgH="253800" progId="Equation.DSMT4">
                  <p:embed/>
                  <p:pic>
                    <p:nvPicPr>
                      <p:cNvPr id="11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2104" y="3421063"/>
                        <a:ext cx="768350" cy="509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6951678"/>
              </p:ext>
            </p:extLst>
          </p:nvPr>
        </p:nvGraphicFramePr>
        <p:xfrm>
          <a:off x="3447749" y="3889450"/>
          <a:ext cx="739775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597" name="Equation" r:id="rId13" imgW="368280" imgH="253800" progId="Equation.DSMT4">
                  <p:embed/>
                </p:oleObj>
              </mc:Choice>
              <mc:Fallback>
                <p:oleObj name="Equation" r:id="rId13" imgW="368280" imgH="253800" progId="Equation.DSMT4">
                  <p:embed/>
                  <p:pic>
                    <p:nvPicPr>
                      <p:cNvPr id="12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47749" y="3889450"/>
                        <a:ext cx="739775" cy="509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8049053"/>
              </p:ext>
            </p:extLst>
          </p:nvPr>
        </p:nvGraphicFramePr>
        <p:xfrm>
          <a:off x="5020006" y="1762903"/>
          <a:ext cx="665162" cy="509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598" name="Equation" r:id="rId14" imgW="330120" imgH="253800" progId="Equation.DSMT4">
                  <p:embed/>
                </p:oleObj>
              </mc:Choice>
              <mc:Fallback>
                <p:oleObj name="Equation" r:id="rId14" imgW="330120" imgH="253800" progId="Equation.DSMT4">
                  <p:embed/>
                  <p:pic>
                    <p:nvPicPr>
                      <p:cNvPr id="15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0006" y="1762903"/>
                        <a:ext cx="665162" cy="509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0272719"/>
              </p:ext>
            </p:extLst>
          </p:nvPr>
        </p:nvGraphicFramePr>
        <p:xfrm>
          <a:off x="7826265" y="3444396"/>
          <a:ext cx="638175" cy="509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599" name="Equation" r:id="rId16" imgW="317160" imgH="253800" progId="Equation.DSMT4">
                  <p:embed/>
                </p:oleObj>
              </mc:Choice>
              <mc:Fallback>
                <p:oleObj name="Equation" r:id="rId16" imgW="317160" imgH="253800" progId="Equation.DSMT4">
                  <p:embed/>
                  <p:pic>
                    <p:nvPicPr>
                      <p:cNvPr id="16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26265" y="3444396"/>
                        <a:ext cx="638175" cy="509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7299004"/>
              </p:ext>
            </p:extLst>
          </p:nvPr>
        </p:nvGraphicFramePr>
        <p:xfrm>
          <a:off x="292313" y="4450098"/>
          <a:ext cx="7080250" cy="132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600" name="Equation" r:id="rId18" imgW="3517560" imgH="660240" progId="Equation.DSMT4">
                  <p:embed/>
                </p:oleObj>
              </mc:Choice>
              <mc:Fallback>
                <p:oleObj name="Equation" r:id="rId18" imgW="3517560" imgH="660240" progId="Equation.DSMT4">
                  <p:embed/>
                  <p:pic>
                    <p:nvPicPr>
                      <p:cNvPr id="17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313" y="4450098"/>
                        <a:ext cx="7080250" cy="1323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4227321"/>
              </p:ext>
            </p:extLst>
          </p:nvPr>
        </p:nvGraphicFramePr>
        <p:xfrm>
          <a:off x="285750" y="3901116"/>
          <a:ext cx="663575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601" name="Equation" r:id="rId20" imgW="330120" imgH="253800" progId="Equation.DSMT4">
                  <p:embed/>
                </p:oleObj>
              </mc:Choice>
              <mc:Fallback>
                <p:oleObj name="Equation" r:id="rId20" imgW="330120" imgH="253800" progId="Equation.DSMT4">
                  <p:embed/>
                  <p:pic>
                    <p:nvPicPr>
                      <p:cNvPr id="18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50" y="3901116"/>
                        <a:ext cx="663575" cy="509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4453290"/>
              </p:ext>
            </p:extLst>
          </p:nvPr>
        </p:nvGraphicFramePr>
        <p:xfrm>
          <a:off x="4969043" y="5665010"/>
          <a:ext cx="1760538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602" name="Equation" r:id="rId22" imgW="876240" imgH="253800" progId="Equation.DSMT4">
                  <p:embed/>
                </p:oleObj>
              </mc:Choice>
              <mc:Fallback>
                <p:oleObj name="Equation" r:id="rId22" imgW="876240" imgH="253800" progId="Equation.DSMT4">
                  <p:embed/>
                  <p:pic>
                    <p:nvPicPr>
                      <p:cNvPr id="19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69043" y="5665010"/>
                        <a:ext cx="1760538" cy="509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8496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4978" name="Picture 2"/>
          <p:cNvPicPr>
            <a:picLocks noChangeAspect="1" noChangeArrowheads="1"/>
          </p:cNvPicPr>
          <p:nvPr/>
        </p:nvPicPr>
        <p:blipFill>
          <a:blip r:embed="rId2" cstate="print"/>
          <a:srcRect r="1587"/>
          <a:stretch>
            <a:fillRect/>
          </a:stretch>
        </p:blipFill>
        <p:spPr bwMode="auto">
          <a:xfrm>
            <a:off x="304800" y="1143000"/>
            <a:ext cx="6464529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4983" name="Text Box 7"/>
          <p:cNvSpPr txBox="1">
            <a:spLocks noChangeArrowheads="1"/>
          </p:cNvSpPr>
          <p:nvPr/>
        </p:nvSpPr>
        <p:spPr bwMode="auto">
          <a:xfrm>
            <a:off x="122373" y="4274403"/>
            <a:ext cx="422102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TW" sz="1600" dirty="0" err="1">
                <a:solidFill>
                  <a:srgbClr val="000000"/>
                </a:solidFill>
                <a:ea typeface="新細明體" pitchFamily="18" charset="-120"/>
              </a:rPr>
              <a:t>Clarina</a:t>
            </a:r>
            <a:r>
              <a:rPr lang="en-US" altLang="zh-TW" sz="1600" dirty="0">
                <a:solidFill>
                  <a:srgbClr val="000000"/>
                </a:solidFill>
                <a:ea typeface="新細明體" pitchFamily="18" charset="-120"/>
              </a:rPr>
              <a:t> de la Cruz et al., Nature 453, 899 (2008) </a:t>
            </a:r>
          </a:p>
          <a:p>
            <a:pPr algn="l"/>
            <a:r>
              <a:rPr lang="en-US" altLang="zh-TW" sz="1600" dirty="0">
                <a:solidFill>
                  <a:srgbClr val="000000"/>
                </a:solidFill>
                <a:ea typeface="新細明體" pitchFamily="18" charset="-120"/>
              </a:rPr>
              <a:t>Y. </a:t>
            </a:r>
            <a:r>
              <a:rPr lang="en-US" altLang="zh-TW" sz="1600" dirty="0" err="1">
                <a:solidFill>
                  <a:srgbClr val="000000"/>
                </a:solidFill>
                <a:ea typeface="新細明體" pitchFamily="18" charset="-120"/>
              </a:rPr>
              <a:t>Kamihara</a:t>
            </a:r>
            <a:r>
              <a:rPr lang="en-US" altLang="zh-TW" sz="1600" dirty="0">
                <a:solidFill>
                  <a:srgbClr val="000000"/>
                </a:solidFill>
                <a:ea typeface="新細明體" pitchFamily="18" charset="-120"/>
              </a:rPr>
              <a:t> et al., J. Am. Chem. Soc. </a:t>
            </a:r>
            <a:r>
              <a:rPr lang="en-US" altLang="zh-TW" sz="1600" b="1" dirty="0" smtClean="0">
                <a:solidFill>
                  <a:srgbClr val="000000"/>
                </a:solidFill>
                <a:ea typeface="新細明體" pitchFamily="18" charset="-120"/>
              </a:rPr>
              <a:t>130</a:t>
            </a:r>
            <a:r>
              <a:rPr lang="en-US" altLang="zh-TW" sz="1600" dirty="0" smtClean="0">
                <a:solidFill>
                  <a:srgbClr val="000000"/>
                </a:solidFill>
                <a:ea typeface="新細明體" pitchFamily="18" charset="-120"/>
              </a:rPr>
              <a:t>,</a:t>
            </a:r>
          </a:p>
          <a:p>
            <a:pPr algn="l"/>
            <a:r>
              <a:rPr lang="en-US" altLang="zh-TW" sz="1600" dirty="0" smtClean="0">
                <a:solidFill>
                  <a:srgbClr val="000000"/>
                </a:solidFill>
                <a:ea typeface="新細明體" pitchFamily="18" charset="-120"/>
              </a:rPr>
              <a:t>3296-3297 </a:t>
            </a:r>
            <a:r>
              <a:rPr lang="en-US" altLang="zh-TW" sz="1600" dirty="0">
                <a:solidFill>
                  <a:srgbClr val="000000"/>
                </a:solidFill>
                <a:ea typeface="新細明體" pitchFamily="18" charset="-120"/>
              </a:rPr>
              <a:t>(2008)</a:t>
            </a:r>
          </a:p>
        </p:txBody>
      </p:sp>
      <p:sp>
        <p:nvSpPr>
          <p:cNvPr id="254992" name="Rectangle 16"/>
          <p:cNvSpPr>
            <a:spLocks noChangeArrowheads="1"/>
          </p:cNvSpPr>
          <p:nvPr/>
        </p:nvSpPr>
        <p:spPr bwMode="auto">
          <a:xfrm>
            <a:off x="937844" y="165832"/>
            <a:ext cx="8112370" cy="5492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b"/>
          <a:lstStyle/>
          <a:p>
            <a:r>
              <a:rPr lang="en-US" altLang="zh-TW" sz="2800" dirty="0" smtClean="0">
                <a:solidFill>
                  <a:schemeClr val="tx2"/>
                </a:solidFill>
                <a:ea typeface="新細明體" pitchFamily="18" charset="-120"/>
              </a:rPr>
              <a:t>Fe-SC: another high-</a:t>
            </a:r>
            <a:r>
              <a:rPr lang="en-US" altLang="zh-TW" sz="2800" i="1" dirty="0" err="1" smtClean="0">
                <a:solidFill>
                  <a:schemeClr val="tx2"/>
                </a:solidFill>
                <a:ea typeface="新細明體" pitchFamily="18" charset="-120"/>
              </a:rPr>
              <a:t>T</a:t>
            </a:r>
            <a:r>
              <a:rPr lang="en-US" altLang="zh-TW" sz="2800" i="1" baseline="-25000" dirty="0" err="1" smtClean="0">
                <a:solidFill>
                  <a:schemeClr val="tx2"/>
                </a:solidFill>
                <a:ea typeface="新細明體" pitchFamily="18" charset="-120"/>
              </a:rPr>
              <a:t>c</a:t>
            </a:r>
            <a:r>
              <a:rPr lang="en-US" altLang="zh-TW" sz="2800" dirty="0" smtClean="0">
                <a:solidFill>
                  <a:schemeClr val="tx2"/>
                </a:solidFill>
                <a:ea typeface="新細明體" pitchFamily="18" charset="-120"/>
              </a:rPr>
              <a:t> SC by </a:t>
            </a:r>
            <a:r>
              <a:rPr lang="en-US" altLang="zh-TW" sz="2800" dirty="0">
                <a:solidFill>
                  <a:schemeClr val="tx2"/>
                </a:solidFill>
                <a:ea typeface="新細明體" pitchFamily="18" charset="-120"/>
              </a:rPr>
              <a:t>doping away from AFM</a:t>
            </a:r>
          </a:p>
        </p:txBody>
      </p:sp>
      <p:sp>
        <p:nvSpPr>
          <p:cNvPr id="254993" name="Text Box 17"/>
          <p:cNvSpPr txBox="1">
            <a:spLocks noChangeArrowheads="1"/>
          </p:cNvSpPr>
          <p:nvPr/>
        </p:nvSpPr>
        <p:spPr bwMode="auto">
          <a:xfrm>
            <a:off x="228600" y="5257800"/>
            <a:ext cx="652294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lnSpc>
                <a:spcPct val="110000"/>
              </a:lnSpc>
              <a:buSzPct val="50000"/>
              <a:buFontTx/>
              <a:buBlip>
                <a:blip r:embed="rId3"/>
              </a:buBlip>
            </a:pPr>
            <a:r>
              <a:rPr lang="en-US" altLang="zh-TW" sz="2000" dirty="0">
                <a:latin typeface="Arial" charset="0"/>
                <a:ea typeface="新細明體" pitchFamily="18" charset="-120"/>
              </a:rPr>
              <a:t>  Long standing questions about </a:t>
            </a:r>
            <a:r>
              <a:rPr lang="en-US" altLang="zh-TW" sz="2000" dirty="0">
                <a:solidFill>
                  <a:srgbClr val="9900CC"/>
                </a:solidFill>
                <a:latin typeface="Arial" charset="0"/>
                <a:ea typeface="新細明體" pitchFamily="18" charset="-120"/>
              </a:rPr>
              <a:t>AFM and SC</a:t>
            </a:r>
          </a:p>
          <a:p>
            <a:pPr algn="l">
              <a:lnSpc>
                <a:spcPct val="110000"/>
              </a:lnSpc>
              <a:buSzPct val="50000"/>
              <a:buFontTx/>
              <a:buBlip>
                <a:blip r:embed="rId3"/>
              </a:buBlip>
            </a:pPr>
            <a:r>
              <a:rPr lang="en-US" altLang="zh-TW" sz="2000" dirty="0">
                <a:latin typeface="Arial" charset="0"/>
                <a:ea typeface="新細明體" pitchFamily="18" charset="-120"/>
              </a:rPr>
              <a:t>  Electronic structure of the undoped magnetic system?</a:t>
            </a:r>
          </a:p>
          <a:p>
            <a:pPr algn="l">
              <a:lnSpc>
                <a:spcPct val="110000"/>
              </a:lnSpc>
              <a:buSzPct val="50000"/>
              <a:buFontTx/>
              <a:buBlip>
                <a:blip r:embed="rId3"/>
              </a:buBlip>
            </a:pPr>
            <a:r>
              <a:rPr lang="en-US" altLang="zh-TW" sz="2000" dirty="0">
                <a:latin typeface="Arial" charset="0"/>
                <a:ea typeface="新細明體" pitchFamily="18" charset="-120"/>
              </a:rPr>
              <a:t>  </a:t>
            </a:r>
            <a:r>
              <a:rPr lang="en-US" altLang="zh-TW" sz="2000" dirty="0" smtClean="0">
                <a:latin typeface="Arial" charset="0"/>
                <a:ea typeface="新細明體" pitchFamily="18" charset="-120"/>
              </a:rPr>
              <a:t>What about the “stronger” lattice transition?</a:t>
            </a:r>
            <a:endParaRPr lang="en-US" altLang="zh-TW" sz="2000" dirty="0">
              <a:latin typeface="Arial" charset="0"/>
              <a:ea typeface="新細明體" pitchFamily="18" charset="-120"/>
              <a:sym typeface="Wingdings" pitchFamily="2" charset="2"/>
            </a:endParaRPr>
          </a:p>
        </p:txBody>
      </p:sp>
      <p:pic>
        <p:nvPicPr>
          <p:cNvPr id="8" name="内容占位符 3" descr="屏幕剪辑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6974" y="1061120"/>
            <a:ext cx="6107026" cy="312988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4648200" y="4267200"/>
            <a:ext cx="4267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 err="1">
                <a:solidFill>
                  <a:srgbClr val="000000"/>
                </a:solidFill>
                <a:ea typeface="新細明體" pitchFamily="18" charset="-120"/>
              </a:rPr>
              <a:t>Pengcheng</a:t>
            </a:r>
            <a:r>
              <a:rPr lang="en-US" sz="1600" dirty="0">
                <a:solidFill>
                  <a:srgbClr val="000000"/>
                </a:solidFill>
                <a:ea typeface="新細明體" pitchFamily="18" charset="-120"/>
              </a:rPr>
              <a:t> Dai, </a:t>
            </a:r>
            <a:r>
              <a:rPr lang="en-US" sz="1600" dirty="0" err="1">
                <a:solidFill>
                  <a:srgbClr val="000000"/>
                </a:solidFill>
                <a:ea typeface="新細明體" pitchFamily="18" charset="-120"/>
              </a:rPr>
              <a:t>Jiangping</a:t>
            </a:r>
            <a:r>
              <a:rPr lang="en-US" sz="1600" dirty="0">
                <a:solidFill>
                  <a:srgbClr val="000000"/>
                </a:solidFill>
                <a:ea typeface="新細明體" pitchFamily="18" charset="-120"/>
              </a:rPr>
              <a:t> Hu &amp; Elbio Dagotto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600" dirty="0">
                <a:solidFill>
                  <a:srgbClr val="000000"/>
                </a:solidFill>
                <a:ea typeface="新細明體" pitchFamily="18" charset="-120"/>
              </a:rPr>
              <a:t>Nature </a:t>
            </a:r>
            <a:r>
              <a:rPr lang="fr-FR" sz="1600" dirty="0" err="1">
                <a:solidFill>
                  <a:srgbClr val="000000"/>
                </a:solidFill>
                <a:ea typeface="新細明體" pitchFamily="18" charset="-120"/>
              </a:rPr>
              <a:t>Physics</a:t>
            </a:r>
            <a:r>
              <a:rPr lang="fr-FR" sz="1600" dirty="0">
                <a:solidFill>
                  <a:srgbClr val="000000"/>
                </a:solidFill>
                <a:ea typeface="新細明體" pitchFamily="18" charset="-120"/>
              </a:rPr>
              <a:t> 8, 709–718 (2012)</a:t>
            </a:r>
            <a:r>
              <a:rPr lang="en-US" sz="1600" dirty="0">
                <a:solidFill>
                  <a:srgbClr val="000000"/>
                </a:solidFill>
                <a:ea typeface="新細明體" pitchFamily="18" charset="-12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4214441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4986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1088064"/>
            <a:ext cx="5029200" cy="3441700"/>
          </a:xfrm>
          <a:prstGeom prst="rect">
            <a:avLst/>
          </a:prstGeom>
          <a:noFill/>
        </p:spPr>
      </p:pic>
      <p:sp>
        <p:nvSpPr>
          <p:cNvPr id="254991" name="Text Box 15"/>
          <p:cNvSpPr txBox="1">
            <a:spLocks noChangeArrowheads="1"/>
          </p:cNvSpPr>
          <p:nvPr/>
        </p:nvSpPr>
        <p:spPr bwMode="auto">
          <a:xfrm>
            <a:off x="914400" y="4502776"/>
            <a:ext cx="351472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TW" sz="1600" dirty="0">
                <a:solidFill>
                  <a:srgbClr val="000000"/>
                </a:solidFill>
                <a:ea typeface="新細明體" pitchFamily="18" charset="-120"/>
              </a:rPr>
              <a:t>Q. Huang et al., PRB </a:t>
            </a:r>
            <a:r>
              <a:rPr lang="en-US" altLang="zh-TW" sz="1600" b="1" dirty="0">
                <a:solidFill>
                  <a:srgbClr val="000000"/>
                </a:solidFill>
                <a:ea typeface="新細明體" pitchFamily="18" charset="-120"/>
              </a:rPr>
              <a:t>78</a:t>
            </a:r>
            <a:r>
              <a:rPr lang="en-US" altLang="zh-TW" sz="1600" dirty="0">
                <a:solidFill>
                  <a:srgbClr val="000000"/>
                </a:solidFill>
                <a:ea typeface="新細明體" pitchFamily="18" charset="-120"/>
              </a:rPr>
              <a:t>, 054529 (2008) </a:t>
            </a:r>
          </a:p>
        </p:txBody>
      </p:sp>
      <p:sp>
        <p:nvSpPr>
          <p:cNvPr id="254992" name="Rectangle 16"/>
          <p:cNvSpPr>
            <a:spLocks noChangeArrowheads="1"/>
          </p:cNvSpPr>
          <p:nvPr/>
        </p:nvSpPr>
        <p:spPr bwMode="auto">
          <a:xfrm>
            <a:off x="990600" y="165832"/>
            <a:ext cx="8059614" cy="5492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b"/>
          <a:lstStyle/>
          <a:p>
            <a:pPr algn="l"/>
            <a:r>
              <a:rPr lang="en-US" altLang="zh-TW" sz="2800" dirty="0" smtClean="0">
                <a:solidFill>
                  <a:schemeClr val="tx2"/>
                </a:solidFill>
                <a:ea typeface="新細明體" pitchFamily="18" charset="-120"/>
              </a:rPr>
              <a:t>Relationship between AFM and structural order?</a:t>
            </a:r>
            <a:endParaRPr lang="en-US" altLang="zh-TW" sz="2800" dirty="0">
              <a:solidFill>
                <a:schemeClr val="tx2"/>
              </a:solidFill>
              <a:ea typeface="新細明體" pitchFamily="18" charset="-120"/>
            </a:endParaRPr>
          </a:p>
        </p:txBody>
      </p:sp>
      <p:sp>
        <p:nvSpPr>
          <p:cNvPr id="254993" name="Text Box 17"/>
          <p:cNvSpPr txBox="1">
            <a:spLocks noChangeArrowheads="1"/>
          </p:cNvSpPr>
          <p:nvPr/>
        </p:nvSpPr>
        <p:spPr bwMode="auto">
          <a:xfrm>
            <a:off x="228600" y="5106650"/>
            <a:ext cx="7108293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lnSpc>
                <a:spcPct val="110000"/>
              </a:lnSpc>
              <a:buSzPct val="50000"/>
              <a:buFontTx/>
              <a:buBlip>
                <a:blip r:embed="rId3"/>
              </a:buBlip>
            </a:pPr>
            <a:r>
              <a:rPr lang="en-US" altLang="zh-TW" sz="2000" dirty="0">
                <a:latin typeface="Arial" charset="0"/>
                <a:ea typeface="新細明體" pitchFamily="18" charset="-120"/>
              </a:rPr>
              <a:t>  </a:t>
            </a:r>
            <a:r>
              <a:rPr lang="en-US" altLang="zh-TW" sz="2000" dirty="0" smtClean="0">
                <a:latin typeface="Arial" charset="0"/>
                <a:ea typeface="新細明體" pitchFamily="18" charset="-120"/>
              </a:rPr>
              <a:t>Proximity to the structural order?  Why?</a:t>
            </a:r>
          </a:p>
          <a:p>
            <a:pPr algn="l">
              <a:lnSpc>
                <a:spcPct val="110000"/>
              </a:lnSpc>
              <a:buSzPct val="50000"/>
              <a:buFontTx/>
              <a:buBlip>
                <a:blip r:embed="rId3"/>
              </a:buBlip>
            </a:pPr>
            <a:r>
              <a:rPr lang="en-US" altLang="zh-TW" sz="2000" dirty="0">
                <a:latin typeface="Arial" charset="0"/>
                <a:ea typeface="新細明體" pitchFamily="18" charset="-120"/>
              </a:rPr>
              <a:t> </a:t>
            </a:r>
            <a:r>
              <a:rPr lang="en-US" altLang="zh-TW" sz="2000" dirty="0" smtClean="0">
                <a:latin typeface="Arial" charset="0"/>
                <a:ea typeface="新細明體" pitchFamily="18" charset="-120"/>
              </a:rPr>
              <a:t> Large separation between </a:t>
            </a:r>
            <a:r>
              <a:rPr lang="en-US" altLang="zh-TW" sz="2000" i="1" dirty="0" err="1" smtClean="0">
                <a:latin typeface="+mj-lt"/>
                <a:ea typeface="新細明體" pitchFamily="18" charset="-120"/>
              </a:rPr>
              <a:t>T</a:t>
            </a:r>
            <a:r>
              <a:rPr lang="en-US" altLang="zh-TW" sz="2000" i="1" baseline="-25000" dirty="0" err="1" smtClean="0">
                <a:latin typeface="+mj-lt"/>
                <a:ea typeface="新細明體" pitchFamily="18" charset="-120"/>
              </a:rPr>
              <a:t>s</a:t>
            </a:r>
            <a:r>
              <a:rPr lang="en-US" altLang="zh-TW" sz="2000" dirty="0" smtClean="0">
                <a:latin typeface="Arial" charset="0"/>
                <a:ea typeface="新細明體" pitchFamily="18" charset="-120"/>
              </a:rPr>
              <a:t> and </a:t>
            </a:r>
            <a:r>
              <a:rPr lang="en-US" altLang="zh-TW" sz="2000" i="1" dirty="0" smtClean="0">
                <a:latin typeface="+mj-lt"/>
                <a:ea typeface="新細明體" pitchFamily="18" charset="-120"/>
              </a:rPr>
              <a:t>T</a:t>
            </a:r>
            <a:r>
              <a:rPr lang="en-US" altLang="zh-TW" sz="2000" i="1" baseline="-25000" dirty="0" smtClean="0">
                <a:latin typeface="+mj-lt"/>
                <a:ea typeface="新細明體" pitchFamily="18" charset="-120"/>
              </a:rPr>
              <a:t>N</a:t>
            </a:r>
            <a:r>
              <a:rPr lang="en-US" altLang="zh-TW" sz="2000" dirty="0" smtClean="0">
                <a:latin typeface="Arial" charset="0"/>
                <a:ea typeface="新細明體" pitchFamily="18" charset="-120"/>
              </a:rPr>
              <a:t> in Na111?</a:t>
            </a:r>
            <a:endParaRPr lang="en-US" altLang="zh-TW" sz="2000" dirty="0">
              <a:solidFill>
                <a:srgbClr val="9900CC"/>
              </a:solidFill>
              <a:latin typeface="Arial" charset="0"/>
              <a:ea typeface="新細明體" pitchFamily="18" charset="-120"/>
            </a:endParaRPr>
          </a:p>
          <a:p>
            <a:pPr algn="l">
              <a:lnSpc>
                <a:spcPct val="110000"/>
              </a:lnSpc>
              <a:buSzPct val="50000"/>
              <a:buFontTx/>
              <a:buBlip>
                <a:blip r:embed="rId3"/>
              </a:buBlip>
            </a:pPr>
            <a:r>
              <a:rPr lang="en-US" altLang="zh-TW" sz="2000" dirty="0" smtClean="0">
                <a:latin typeface="Arial" charset="0"/>
                <a:ea typeface="新細明體" pitchFamily="18" charset="-120"/>
              </a:rPr>
              <a:t>  Strong </a:t>
            </a:r>
            <a:r>
              <a:rPr lang="en-US" altLang="zh-TW" sz="2000" dirty="0">
                <a:latin typeface="Arial" charset="0"/>
                <a:ea typeface="新細明體" pitchFamily="18" charset="-120"/>
              </a:rPr>
              <a:t>structural transition </a:t>
            </a:r>
            <a:r>
              <a:rPr lang="en-US" altLang="zh-TW" sz="2000" dirty="0" smtClean="0">
                <a:latin typeface="Arial" charset="0"/>
                <a:ea typeface="新細明體" pitchFamily="18" charset="-120"/>
              </a:rPr>
              <a:t>but no AFM in </a:t>
            </a:r>
            <a:r>
              <a:rPr lang="en-US" altLang="zh-TW" sz="2000" dirty="0" err="1" smtClean="0">
                <a:latin typeface="Arial" charset="0"/>
                <a:ea typeface="新細明體" pitchFamily="18" charset="-120"/>
              </a:rPr>
              <a:t>FeSe</a:t>
            </a:r>
            <a:r>
              <a:rPr lang="en-US" altLang="zh-TW" sz="2000" dirty="0" smtClean="0">
                <a:latin typeface="Arial" charset="0"/>
                <a:ea typeface="新細明體" pitchFamily="18" charset="-120"/>
              </a:rPr>
              <a:t> and Li111?</a:t>
            </a:r>
          </a:p>
          <a:p>
            <a:pPr algn="l">
              <a:lnSpc>
                <a:spcPct val="110000"/>
              </a:lnSpc>
              <a:buSzPct val="50000"/>
              <a:buFontTx/>
              <a:buBlip>
                <a:blip r:embed="rId3"/>
              </a:buBlip>
            </a:pPr>
            <a:r>
              <a:rPr lang="en-US" altLang="zh-TW" sz="2000" dirty="0">
                <a:latin typeface="Arial" charset="0"/>
                <a:ea typeface="新細明體" pitchFamily="18" charset="-120"/>
                <a:sym typeface="Wingdings" pitchFamily="2" charset="2"/>
              </a:rPr>
              <a:t> 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 Separate AF &amp; structural “domes” in </a:t>
            </a:r>
            <a:r>
              <a:rPr lang="en-US" altLang="zh-TW" sz="2000" dirty="0" err="1" smtClean="0">
                <a:latin typeface="Arial" charset="0"/>
                <a:ea typeface="新細明體" pitchFamily="18" charset="-120"/>
                <a:sym typeface="Wingdings" pitchFamily="2" charset="2"/>
              </a:rPr>
              <a:t>FeSe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 under pressure?</a:t>
            </a:r>
            <a:endParaRPr lang="en-US" altLang="zh-TW" sz="2000" dirty="0">
              <a:latin typeface="Arial" charset="0"/>
              <a:ea typeface="新細明體" pitchFamily="18" charset="-120"/>
              <a:sym typeface="Wingdings" pitchFamily="2" charset="2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6400" y="1219200"/>
            <a:ext cx="3348991" cy="3316500"/>
          </a:xfrm>
          <a:prstGeom prst="rect">
            <a:avLst/>
          </a:prstGeom>
        </p:spPr>
      </p:pic>
      <p:sp>
        <p:nvSpPr>
          <p:cNvPr id="14" name="Text Box 15"/>
          <p:cNvSpPr txBox="1">
            <a:spLocks noChangeArrowheads="1"/>
          </p:cNvSpPr>
          <p:nvPr/>
        </p:nvSpPr>
        <p:spPr bwMode="auto">
          <a:xfrm>
            <a:off x="5105400" y="4495800"/>
            <a:ext cx="4018729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TW" sz="1600" dirty="0" smtClean="0">
                <a:solidFill>
                  <a:srgbClr val="000000"/>
                </a:solidFill>
                <a:ea typeface="新細明體" pitchFamily="18" charset="-120"/>
              </a:rPr>
              <a:t>J. P. Sun </a:t>
            </a:r>
            <a:r>
              <a:rPr lang="en-US" altLang="zh-TW" sz="1600" dirty="0">
                <a:solidFill>
                  <a:srgbClr val="000000"/>
                </a:solidFill>
                <a:ea typeface="新細明體" pitchFamily="18" charset="-120"/>
              </a:rPr>
              <a:t>et al., </a:t>
            </a:r>
            <a:r>
              <a:rPr lang="fr-FR" altLang="zh-TW" sz="1600" dirty="0">
                <a:solidFill>
                  <a:srgbClr val="000000"/>
                </a:solidFill>
                <a:ea typeface="新細明體" pitchFamily="18" charset="-120"/>
              </a:rPr>
              <a:t>Nat. Commun. 7, 12146 (2016)</a:t>
            </a:r>
            <a:endParaRPr lang="en-US" altLang="zh-TW" sz="1600" dirty="0">
              <a:solidFill>
                <a:srgbClr val="000000"/>
              </a:solidFill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962068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1" name="Text Box 35"/>
          <p:cNvSpPr txBox="1">
            <a:spLocks noChangeArrowheads="1"/>
          </p:cNvSpPr>
          <p:nvPr/>
        </p:nvSpPr>
        <p:spPr bwMode="auto">
          <a:xfrm>
            <a:off x="934642" y="228262"/>
            <a:ext cx="706635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altLang="zh-TW" sz="2800" dirty="0" smtClean="0">
                <a:solidFill>
                  <a:schemeClr val="tx2"/>
                </a:solidFill>
                <a:ea typeface="新細明體" pitchFamily="18" charset="-120"/>
                <a:sym typeface="Wingdings" pitchFamily="2" charset="2"/>
              </a:rPr>
              <a:t>Rich Magnetic structures of parent compounds?</a:t>
            </a:r>
            <a:endParaRPr lang="en-US" altLang="zh-TW" sz="2800" dirty="0">
              <a:solidFill>
                <a:schemeClr val="tx2"/>
              </a:solidFill>
              <a:ea typeface="新細明體" pitchFamily="18" charset="-120"/>
              <a:sym typeface="Wingdings" pitchFamily="2" charset="2"/>
            </a:endParaRPr>
          </a:p>
        </p:txBody>
      </p:sp>
      <p:grpSp>
        <p:nvGrpSpPr>
          <p:cNvPr id="2" name="Group 5"/>
          <p:cNvGrpSpPr>
            <a:grpSpLocks noChangeAspect="1"/>
          </p:cNvGrpSpPr>
          <p:nvPr/>
        </p:nvGrpSpPr>
        <p:grpSpPr bwMode="auto">
          <a:xfrm>
            <a:off x="-152400" y="1959729"/>
            <a:ext cx="6580188" cy="3702050"/>
            <a:chOff x="1167" y="384"/>
            <a:chExt cx="3473" cy="1954"/>
          </a:xfrm>
        </p:grpSpPr>
        <p:graphicFrame>
          <p:nvGraphicFramePr>
            <p:cNvPr id="181" name="Object 6"/>
            <p:cNvGraphicFramePr>
              <a:graphicFrameLocks noChangeAspect="1"/>
            </p:cNvGraphicFramePr>
            <p:nvPr/>
          </p:nvGraphicFramePr>
          <p:xfrm>
            <a:off x="1167" y="384"/>
            <a:ext cx="3473" cy="195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86487" name="Graph" r:id="rId4" imgW="2268000" imgH="1275840" progId="">
                    <p:embed/>
                  </p:oleObj>
                </mc:Choice>
                <mc:Fallback>
                  <p:oleObj name="Graph" r:id="rId4" imgW="2268000" imgH="1275840" progId="">
                    <p:embed/>
                    <p:pic>
                      <p:nvPicPr>
                        <p:cNvPr id="181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67" y="384"/>
                          <a:ext cx="3473" cy="195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3" name="Group 7"/>
            <p:cNvGrpSpPr>
              <a:grpSpLocks noChangeAspect="1"/>
            </p:cNvGrpSpPr>
            <p:nvPr/>
          </p:nvGrpSpPr>
          <p:grpSpPr bwMode="auto">
            <a:xfrm>
              <a:off x="3009" y="707"/>
              <a:ext cx="1297" cy="1309"/>
              <a:chOff x="3006" y="612"/>
              <a:chExt cx="1297" cy="1309"/>
            </a:xfrm>
          </p:grpSpPr>
          <p:sp>
            <p:nvSpPr>
              <p:cNvPr id="183" name="Line 8"/>
              <p:cNvSpPr>
                <a:spLocks noChangeAspect="1" noChangeShapeType="1"/>
              </p:cNvSpPr>
              <p:nvPr/>
            </p:nvSpPr>
            <p:spPr bwMode="auto">
              <a:xfrm flipV="1">
                <a:off x="3006" y="624"/>
                <a:ext cx="864" cy="864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4" name="Line 9"/>
              <p:cNvSpPr>
                <a:spLocks noChangeAspect="1" noChangeShapeType="1"/>
              </p:cNvSpPr>
              <p:nvPr/>
            </p:nvSpPr>
            <p:spPr bwMode="auto">
              <a:xfrm flipV="1">
                <a:off x="3026" y="654"/>
                <a:ext cx="1036" cy="1036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5" name="Line 10"/>
              <p:cNvSpPr>
                <a:spLocks noChangeAspect="1" noChangeShapeType="1"/>
              </p:cNvSpPr>
              <p:nvPr/>
            </p:nvSpPr>
            <p:spPr bwMode="auto">
              <a:xfrm flipV="1">
                <a:off x="3468" y="1086"/>
                <a:ext cx="835" cy="835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6" name="Line 11"/>
              <p:cNvSpPr>
                <a:spLocks noChangeAspect="1" noChangeShapeType="1"/>
              </p:cNvSpPr>
              <p:nvPr/>
            </p:nvSpPr>
            <p:spPr bwMode="auto">
              <a:xfrm flipV="1">
                <a:off x="3254" y="870"/>
                <a:ext cx="1036" cy="103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7" name="Line 12"/>
              <p:cNvSpPr>
                <a:spLocks noChangeAspect="1" noChangeShapeType="1"/>
              </p:cNvSpPr>
              <p:nvPr/>
            </p:nvSpPr>
            <p:spPr bwMode="auto">
              <a:xfrm flipV="1">
                <a:off x="3048" y="666"/>
                <a:ext cx="1209" cy="1209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8" name="Line 13"/>
              <p:cNvSpPr>
                <a:spLocks noChangeAspect="1" noChangeShapeType="1"/>
              </p:cNvSpPr>
              <p:nvPr/>
            </p:nvSpPr>
            <p:spPr bwMode="auto">
              <a:xfrm flipV="1">
                <a:off x="3702" y="1332"/>
                <a:ext cx="576" cy="576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9" name="Line 14"/>
              <p:cNvSpPr>
                <a:spLocks noChangeAspect="1" noChangeShapeType="1"/>
              </p:cNvSpPr>
              <p:nvPr/>
            </p:nvSpPr>
            <p:spPr bwMode="auto">
              <a:xfrm flipV="1">
                <a:off x="3024" y="612"/>
                <a:ext cx="633" cy="633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0" name="Line 15"/>
              <p:cNvSpPr>
                <a:spLocks noChangeAspect="1" noChangeShapeType="1"/>
              </p:cNvSpPr>
              <p:nvPr/>
            </p:nvSpPr>
            <p:spPr bwMode="auto">
              <a:xfrm flipV="1">
                <a:off x="3018" y="642"/>
                <a:ext cx="374" cy="374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1" name="Line 16"/>
              <p:cNvSpPr>
                <a:spLocks noChangeAspect="1" noChangeShapeType="1"/>
              </p:cNvSpPr>
              <p:nvPr/>
            </p:nvSpPr>
            <p:spPr bwMode="auto">
              <a:xfrm flipV="1">
                <a:off x="3918" y="1536"/>
                <a:ext cx="374" cy="374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pic>
        <p:nvPicPr>
          <p:cNvPr id="192" name="Picture 2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9800" y="2645529"/>
            <a:ext cx="2438400" cy="243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3" name="Text Box 60"/>
          <p:cNvSpPr txBox="1">
            <a:spLocks noChangeArrowheads="1"/>
          </p:cNvSpPr>
          <p:nvPr/>
        </p:nvSpPr>
        <p:spPr bwMode="auto">
          <a:xfrm>
            <a:off x="541584" y="1378579"/>
            <a:ext cx="251813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dirty="0" smtClean="0"/>
              <a:t>Collinear</a:t>
            </a:r>
          </a:p>
          <a:p>
            <a:pPr algn="ctr"/>
            <a:r>
              <a:rPr lang="en-US" dirty="0" smtClean="0">
                <a:solidFill>
                  <a:srgbClr val="9900CC"/>
                </a:solidFill>
              </a:rPr>
              <a:t>C-type </a:t>
            </a:r>
          </a:p>
          <a:p>
            <a:pPr algn="ctr"/>
            <a:r>
              <a:rPr lang="en-US" altLang="zh-CN" dirty="0" smtClean="0">
                <a:ea typeface="SimSun" pitchFamily="2" charset="-122"/>
              </a:rPr>
              <a:t>(</a:t>
            </a:r>
            <a:r>
              <a:rPr lang="en-US" altLang="zh-CN" i="1" dirty="0" smtClean="0">
                <a:ea typeface="SimSun" pitchFamily="2" charset="-122"/>
                <a:sym typeface="Symbol" pitchFamily="18" charset="2"/>
              </a:rPr>
              <a:t></a:t>
            </a:r>
            <a:r>
              <a:rPr lang="en-US" altLang="zh-CN" dirty="0" smtClean="0">
                <a:ea typeface="SimSun" pitchFamily="2" charset="-122"/>
                <a:sym typeface="Symbol" pitchFamily="18" charset="2"/>
              </a:rPr>
              <a:t>, 0)</a:t>
            </a:r>
            <a:endParaRPr lang="en-US" dirty="0"/>
          </a:p>
        </p:txBody>
      </p:sp>
      <p:sp>
        <p:nvSpPr>
          <p:cNvPr id="195" name="Text Box 60"/>
          <p:cNvSpPr txBox="1">
            <a:spLocks noChangeArrowheads="1"/>
          </p:cNvSpPr>
          <p:nvPr/>
        </p:nvSpPr>
        <p:spPr bwMode="auto">
          <a:xfrm>
            <a:off x="3049086" y="1378579"/>
            <a:ext cx="296670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dirty="0" smtClean="0"/>
              <a:t>Bi-collinear</a:t>
            </a:r>
          </a:p>
          <a:p>
            <a:pPr algn="ctr"/>
            <a:r>
              <a:rPr lang="en-US" dirty="0" smtClean="0">
                <a:solidFill>
                  <a:srgbClr val="9900CC"/>
                </a:solidFill>
              </a:rPr>
              <a:t>E-type </a:t>
            </a:r>
          </a:p>
          <a:p>
            <a:pPr algn="ctr"/>
            <a:r>
              <a:rPr lang="en-US" altLang="zh-CN" dirty="0" smtClean="0">
                <a:ea typeface="SimSun" pitchFamily="2" charset="-122"/>
              </a:rPr>
              <a:t>(</a:t>
            </a:r>
            <a:r>
              <a:rPr lang="en-US" altLang="zh-CN" i="1" dirty="0" smtClean="0">
                <a:ea typeface="SimSun" pitchFamily="2" charset="-122"/>
                <a:sym typeface="Symbol" pitchFamily="18" charset="2"/>
              </a:rPr>
              <a:t></a:t>
            </a:r>
            <a:r>
              <a:rPr lang="en-US" altLang="zh-CN" dirty="0" smtClean="0">
                <a:ea typeface="SimSun" pitchFamily="2" charset="-122"/>
                <a:sym typeface="Symbol" pitchFamily="18" charset="2"/>
              </a:rPr>
              <a:t>,</a:t>
            </a:r>
            <a:r>
              <a:rPr lang="en-US" altLang="zh-CN" i="1" dirty="0" smtClean="0">
                <a:ea typeface="SimSun" pitchFamily="2" charset="-122"/>
                <a:sym typeface="Symbol" pitchFamily="18" charset="2"/>
              </a:rPr>
              <a:t> -</a:t>
            </a:r>
            <a:r>
              <a:rPr lang="en-US" altLang="zh-CN" dirty="0" smtClean="0">
                <a:ea typeface="SimSun" pitchFamily="2" charset="-122"/>
                <a:sym typeface="Symbol" pitchFamily="18" charset="2"/>
              </a:rPr>
              <a:t>)</a:t>
            </a:r>
            <a:endParaRPr lang="en-US" dirty="0"/>
          </a:p>
        </p:txBody>
      </p:sp>
      <p:sp>
        <p:nvSpPr>
          <p:cNvPr id="196" name="Text Box 60"/>
          <p:cNvSpPr txBox="1">
            <a:spLocks noChangeArrowheads="1"/>
          </p:cNvSpPr>
          <p:nvPr/>
        </p:nvSpPr>
        <p:spPr bwMode="auto">
          <a:xfrm>
            <a:off x="5897794" y="1378579"/>
            <a:ext cx="296670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dirty="0" smtClean="0"/>
              <a:t>Block checkerboard </a:t>
            </a:r>
            <a:r>
              <a:rPr lang="en-US" dirty="0" smtClean="0">
                <a:solidFill>
                  <a:srgbClr val="9900CC"/>
                </a:solidFill>
              </a:rPr>
              <a:t>X-type </a:t>
            </a:r>
          </a:p>
          <a:p>
            <a:pPr algn="ctr"/>
            <a:r>
              <a:rPr lang="en-US" altLang="zh-CN" dirty="0" smtClean="0">
                <a:ea typeface="SimSun" pitchFamily="2" charset="-122"/>
              </a:rPr>
              <a:t>(3</a:t>
            </a:r>
            <a:r>
              <a:rPr lang="en-US" altLang="zh-CN" i="1" dirty="0" smtClean="0">
                <a:ea typeface="SimSun" pitchFamily="2" charset="-122"/>
                <a:sym typeface="Symbol" pitchFamily="18" charset="2"/>
              </a:rPr>
              <a:t> </a:t>
            </a:r>
            <a:r>
              <a:rPr lang="en-US" altLang="zh-CN" dirty="0" smtClean="0">
                <a:ea typeface="SimSun" pitchFamily="2" charset="-122"/>
                <a:sym typeface="Symbol" pitchFamily="18" charset="2"/>
              </a:rPr>
              <a:t>/5,</a:t>
            </a:r>
            <a:r>
              <a:rPr lang="en-US" altLang="zh-CN" i="1" dirty="0" smtClean="0">
                <a:ea typeface="SimSun" pitchFamily="2" charset="-122"/>
                <a:sym typeface="Symbol" pitchFamily="18" charset="2"/>
              </a:rPr>
              <a:t>  </a:t>
            </a:r>
            <a:r>
              <a:rPr lang="en-US" altLang="zh-CN" dirty="0" smtClean="0">
                <a:ea typeface="SimSun" pitchFamily="2" charset="-122"/>
                <a:sym typeface="Symbol" pitchFamily="18" charset="2"/>
              </a:rPr>
              <a:t>/5)</a:t>
            </a:r>
            <a:endParaRPr lang="en-US" dirty="0"/>
          </a:p>
        </p:txBody>
      </p:sp>
      <p:sp>
        <p:nvSpPr>
          <p:cNvPr id="198" name="Text Box 56"/>
          <p:cNvSpPr txBox="1">
            <a:spLocks noChangeArrowheads="1"/>
          </p:cNvSpPr>
          <p:nvPr/>
        </p:nvSpPr>
        <p:spPr bwMode="auto">
          <a:xfrm>
            <a:off x="56829" y="4957939"/>
            <a:ext cx="361091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dirty="0"/>
              <a:t>1111 (e.g. LaO</a:t>
            </a:r>
            <a:r>
              <a:rPr lang="en-US" baseline="-25000" dirty="0"/>
              <a:t>1-x</a:t>
            </a:r>
            <a:r>
              <a:rPr lang="en-US" dirty="0"/>
              <a:t>F</a:t>
            </a:r>
            <a:r>
              <a:rPr lang="en-US" baseline="-25000" dirty="0"/>
              <a:t>x</a:t>
            </a:r>
            <a:r>
              <a:rPr lang="en-US" dirty="0"/>
              <a:t>FeAs)</a:t>
            </a:r>
          </a:p>
          <a:p>
            <a:r>
              <a:rPr lang="en-US" dirty="0"/>
              <a:t>122 (e.g. Ba</a:t>
            </a:r>
            <a:r>
              <a:rPr lang="en-US" baseline="-25000" dirty="0"/>
              <a:t>1-x</a:t>
            </a:r>
            <a:r>
              <a:rPr lang="en-US" dirty="0"/>
              <a:t>K</a:t>
            </a:r>
            <a:r>
              <a:rPr lang="en-US" baseline="-25000" dirty="0"/>
              <a:t>x</a:t>
            </a:r>
            <a:r>
              <a:rPr lang="en-US" dirty="0"/>
              <a:t>Fe</a:t>
            </a:r>
            <a:r>
              <a:rPr lang="en-US" baseline="-25000" dirty="0"/>
              <a:t>2</a:t>
            </a:r>
            <a:r>
              <a:rPr lang="en-US" dirty="0"/>
              <a:t>As</a:t>
            </a:r>
            <a:r>
              <a:rPr lang="en-US" baseline="-25000" dirty="0"/>
              <a:t>2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199" name="Text Box 57"/>
          <p:cNvSpPr txBox="1">
            <a:spLocks noChangeArrowheads="1"/>
          </p:cNvSpPr>
          <p:nvPr/>
        </p:nvSpPr>
        <p:spPr bwMode="auto">
          <a:xfrm>
            <a:off x="3352556" y="5063050"/>
            <a:ext cx="268761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dirty="0"/>
              <a:t>11 (e.g. FeTe</a:t>
            </a:r>
            <a:r>
              <a:rPr lang="en-US" baseline="-25000" dirty="0"/>
              <a:t>1-x</a:t>
            </a:r>
            <a:r>
              <a:rPr lang="en-US" dirty="0"/>
              <a:t>Se</a:t>
            </a:r>
            <a:r>
              <a:rPr lang="en-US" baseline="-25000" dirty="0"/>
              <a:t>x</a:t>
            </a:r>
            <a:r>
              <a:rPr lang="en-US" dirty="0"/>
              <a:t>)</a:t>
            </a:r>
          </a:p>
        </p:txBody>
      </p:sp>
      <p:sp>
        <p:nvSpPr>
          <p:cNvPr id="200" name="Text Box 57"/>
          <p:cNvSpPr txBox="1">
            <a:spLocks noChangeArrowheads="1"/>
          </p:cNvSpPr>
          <p:nvPr/>
        </p:nvSpPr>
        <p:spPr bwMode="auto">
          <a:xfrm>
            <a:off x="6084278" y="5063050"/>
            <a:ext cx="25349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dirty="0" smtClean="0"/>
              <a:t>245 (K</a:t>
            </a:r>
            <a:r>
              <a:rPr lang="en-US" baseline="-25000" dirty="0" smtClean="0"/>
              <a:t>0.8</a:t>
            </a:r>
            <a:r>
              <a:rPr lang="en-US" dirty="0" smtClean="0"/>
              <a:t>Fe</a:t>
            </a:r>
            <a:r>
              <a:rPr lang="en-US" baseline="-25000" dirty="0" smtClean="0"/>
              <a:t>1.6</a:t>
            </a:r>
            <a:r>
              <a:rPr lang="en-US" dirty="0" smtClean="0"/>
              <a:t>Se</a:t>
            </a:r>
            <a:r>
              <a:rPr lang="en-US" baseline="-25000" dirty="0" smtClean="0"/>
              <a:t>2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24" name="Text Box 163"/>
          <p:cNvSpPr txBox="1">
            <a:spLocks noChangeArrowheads="1"/>
          </p:cNvSpPr>
          <p:nvPr/>
        </p:nvSpPr>
        <p:spPr bwMode="auto">
          <a:xfrm>
            <a:off x="5476009" y="978790"/>
            <a:ext cx="36679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rgbClr val="000000"/>
                </a:solidFill>
              </a:rPr>
              <a:t>W. </a:t>
            </a:r>
            <a:r>
              <a:rPr lang="en-US" sz="2000" dirty="0" err="1" smtClean="0">
                <a:solidFill>
                  <a:srgbClr val="000000"/>
                </a:solidFill>
              </a:rPr>
              <a:t>Bao</a:t>
            </a:r>
            <a:r>
              <a:rPr lang="en-US" sz="2000" dirty="0" smtClean="0">
                <a:solidFill>
                  <a:srgbClr val="000000"/>
                </a:solidFill>
              </a:rPr>
              <a:t> </a:t>
            </a:r>
            <a:r>
              <a:rPr lang="en-US" sz="2000" i="1" dirty="0" smtClean="0">
                <a:solidFill>
                  <a:srgbClr val="000000"/>
                </a:solidFill>
              </a:rPr>
              <a:t>et al.</a:t>
            </a:r>
            <a:r>
              <a:rPr lang="en-US" sz="2000" dirty="0" smtClean="0">
                <a:solidFill>
                  <a:srgbClr val="000000"/>
                </a:solidFill>
              </a:rPr>
              <a:t>, arXiv:1102.3674</a:t>
            </a: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26" name="Text Box 28"/>
          <p:cNvSpPr txBox="1">
            <a:spLocks noChangeArrowheads="1"/>
          </p:cNvSpPr>
          <p:nvPr/>
        </p:nvSpPr>
        <p:spPr bwMode="auto">
          <a:xfrm>
            <a:off x="381000" y="5874603"/>
            <a:ext cx="8153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  <a:buSzPct val="60000"/>
              <a:buBlip>
                <a:blip r:embed="rId7"/>
              </a:buBlip>
              <a:tabLst>
                <a:tab pos="231775" algn="l"/>
                <a:tab pos="1547813" algn="l"/>
              </a:tabLst>
            </a:pP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</a:rPr>
              <a:t>  Fermi surface are similar</a:t>
            </a:r>
          </a:p>
          <a:p>
            <a:pPr algn="l">
              <a:lnSpc>
                <a:spcPct val="120000"/>
              </a:lnSpc>
              <a:buSzPct val="60000"/>
              <a:tabLst>
                <a:tab pos="231775" algn="l"/>
                <a:tab pos="1547813" algn="l"/>
              </a:tabLst>
            </a:pP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</a:rPr>
              <a:t>	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  <a:sym typeface="Wingdings" pitchFamily="2" charset="2"/>
              </a:rPr>
              <a:t> </a:t>
            </a:r>
            <a:r>
              <a:rPr lang="en-US" altLang="zh-TW" sz="2000" dirty="0" smtClean="0">
                <a:solidFill>
                  <a:srgbClr val="CC00CC"/>
                </a:solidFill>
                <a:latin typeface="Arial" charset="0"/>
                <a:ea typeface="新細明體" pitchFamily="18" charset="-120"/>
                <a:cs typeface="Arial" charset="0"/>
              </a:rPr>
              <a:t>not simple nesting</a:t>
            </a:r>
            <a:endParaRPr lang="en-US" altLang="zh-TW" sz="2000" dirty="0" smtClean="0">
              <a:solidFill>
                <a:srgbClr val="CC00CC"/>
              </a:solidFill>
              <a:latin typeface="Arial" charset="0"/>
              <a:ea typeface="新細明體" pitchFamily="18" charset="-120"/>
              <a:cs typeface="Arial" charset="0"/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494921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"/>
          <p:cNvSpPr>
            <a:spLocks noGrp="1"/>
          </p:cNvSpPr>
          <p:nvPr>
            <p:ph type="title"/>
          </p:nvPr>
        </p:nvSpPr>
        <p:spPr>
          <a:xfrm>
            <a:off x="1066800" y="152400"/>
            <a:ext cx="7999413" cy="6096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ea typeface="宋体" charset="-122"/>
              </a:rPr>
              <a:t>Large local moment but poorly ordered?</a:t>
            </a:r>
            <a:endParaRPr lang="zh-CN" altLang="en-US" sz="2800" dirty="0" smtClean="0">
              <a:ea typeface="宋体" charset="-122"/>
            </a:endParaRPr>
          </a:p>
        </p:txBody>
      </p:sp>
      <p:sp>
        <p:nvSpPr>
          <p:cNvPr id="10243" name="Text Box 28"/>
          <p:cNvSpPr txBox="1">
            <a:spLocks noChangeArrowheads="1"/>
          </p:cNvSpPr>
          <p:nvPr/>
        </p:nvSpPr>
        <p:spPr bwMode="auto">
          <a:xfrm>
            <a:off x="0" y="990600"/>
            <a:ext cx="8153400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31775" algn="l"/>
                <a:tab pos="1547813" algn="l"/>
              </a:tabLst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31775" algn="l"/>
                <a:tab pos="1547813" algn="l"/>
              </a:tabLst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31775" algn="l"/>
                <a:tab pos="1547813" algn="l"/>
              </a:tabLst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31775" algn="l"/>
                <a:tab pos="1547813" algn="l"/>
              </a:tabLst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•"/>
              <a:tabLst>
                <a:tab pos="231775" algn="l"/>
                <a:tab pos="1547813" algn="l"/>
              </a:tabLst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tabLst>
                <a:tab pos="231775" algn="l"/>
                <a:tab pos="1547813" algn="l"/>
              </a:tabLs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tabLst>
                <a:tab pos="231775" algn="l"/>
                <a:tab pos="1547813" algn="l"/>
              </a:tabLs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tabLst>
                <a:tab pos="231775" algn="l"/>
                <a:tab pos="1547813" algn="l"/>
              </a:tabLs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tabLst>
                <a:tab pos="231775" algn="l"/>
                <a:tab pos="1547813" algn="l"/>
              </a:tabLs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SzPct val="60000"/>
              <a:buFontTx/>
              <a:buBlip>
                <a:blip r:embed="rId2"/>
              </a:buBlip>
            </a:pPr>
            <a:r>
              <a:rPr lang="en-US" altLang="zh-TW" sz="2000" b="0" dirty="0">
                <a:ea typeface="新細明體" pitchFamily="18" charset="-120"/>
                <a:cs typeface="Arial" charset="0"/>
              </a:rPr>
              <a:t>  Large local moment with small ordered moment, for example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SzPct val="60000"/>
              <a:buFontTx/>
              <a:buNone/>
            </a:pPr>
            <a:r>
              <a:rPr lang="en-US" altLang="zh-TW" sz="2000" b="0" dirty="0">
                <a:ea typeface="新細明體" pitchFamily="18" charset="-120"/>
                <a:cs typeface="Arial" charset="0"/>
              </a:rPr>
              <a:t>	</a:t>
            </a:r>
            <a:r>
              <a:rPr lang="en-US" altLang="zh-TW" sz="2000" b="0" dirty="0">
                <a:ea typeface="新細明體" pitchFamily="18" charset="-120"/>
                <a:cs typeface="Arial" charset="0"/>
                <a:sym typeface="Wingdings" pitchFamily="2" charset="2"/>
              </a:rPr>
              <a:t>  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SzPct val="60000"/>
              <a:buFontTx/>
              <a:buNone/>
            </a:pPr>
            <a:endParaRPr lang="en-US" altLang="zh-TW" sz="2000" b="0" dirty="0">
              <a:ea typeface="新細明體" pitchFamily="18" charset="-120"/>
              <a:cs typeface="Arial" charset="0"/>
              <a:sym typeface="Wingdings" pitchFamily="2" charset="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SzPct val="60000"/>
              <a:buFontTx/>
              <a:buNone/>
            </a:pPr>
            <a:endParaRPr lang="en-US" altLang="zh-TW" sz="2000" b="0" dirty="0">
              <a:ea typeface="新細明體" pitchFamily="18" charset="-120"/>
              <a:cs typeface="Arial" charset="0"/>
              <a:sym typeface="Wingdings" pitchFamily="2" charset="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SzPct val="60000"/>
              <a:buFontTx/>
              <a:buNone/>
            </a:pPr>
            <a:endParaRPr lang="en-US" altLang="zh-TW" sz="2000" b="0" dirty="0">
              <a:ea typeface="新細明體" pitchFamily="18" charset="-120"/>
              <a:cs typeface="Arial" charset="0"/>
              <a:sym typeface="Wingdings" pitchFamily="2" charset="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SzPct val="60000"/>
              <a:buFontTx/>
              <a:buNone/>
            </a:pPr>
            <a:endParaRPr lang="en-US" altLang="zh-TW" sz="2000" b="0" dirty="0">
              <a:ea typeface="新細明體" pitchFamily="18" charset="-120"/>
              <a:cs typeface="Arial" charset="0"/>
              <a:sym typeface="Wingdings" pitchFamily="2" charset="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SzPct val="60000"/>
              <a:buFontTx/>
              <a:buNone/>
            </a:pPr>
            <a:endParaRPr lang="en-US" altLang="zh-TW" sz="2000" b="0" dirty="0">
              <a:ea typeface="新細明體" pitchFamily="18" charset="-120"/>
              <a:cs typeface="Arial" charset="0"/>
              <a:sym typeface="Wingdings" pitchFamily="2" charset="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/>
          </p:nvPr>
        </p:nvGraphicFramePr>
        <p:xfrm>
          <a:off x="838200" y="1490663"/>
          <a:ext cx="7543800" cy="2933696"/>
        </p:xfrm>
        <a:graphic>
          <a:graphicData uri="http://schemas.openxmlformats.org/drawingml/2006/table">
            <a:tbl>
              <a:tblPr/>
              <a:tblGrid>
                <a:gridCol w="205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6712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System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Local moment(</a:t>
                      </a:r>
                      <a:r>
                        <a:rPr kumimoji="0" lang="en-US" altLang="zh-CN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Symbol" pitchFamily="18" charset="2"/>
                          <a:ea typeface="宋体" charset="-122"/>
                          <a:cs typeface="Times New Roman" pitchFamily="18" charset="0"/>
                        </a:rPr>
                        <a:t>m</a:t>
                      </a:r>
                      <a:r>
                        <a:rPr kumimoji="0" lang="en-US" altLang="zh-CN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B</a:t>
                      </a: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Ordered moment(</a:t>
                      </a:r>
                      <a:r>
                        <a:rPr kumimoji="0" lang="en-US" altLang="zh-CN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Symbol" pitchFamily="18" charset="2"/>
                          <a:ea typeface="宋体" charset="-122"/>
                          <a:cs typeface="Times New Roman" pitchFamily="18" charset="0"/>
                        </a:rPr>
                        <a:t>m</a:t>
                      </a:r>
                      <a:r>
                        <a:rPr kumimoji="0" lang="en-US" altLang="zh-CN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B</a:t>
                      </a: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6712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LaFeAsO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1.1~2.4</a:t>
                      </a:r>
                      <a:r>
                        <a:rPr kumimoji="0" lang="en-US" altLang="zh-CN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[1]  </a:t>
                      </a: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⃰</a:t>
                      </a:r>
                      <a:r>
                        <a:rPr kumimoji="0" lang="en-US" altLang="zh-CN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0.36</a:t>
                      </a:r>
                      <a:r>
                        <a:rPr kumimoji="0" lang="en-US" altLang="zh-CN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[2]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6712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CeFeAsO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1.3</a:t>
                      </a:r>
                      <a:r>
                        <a:rPr kumimoji="0" lang="en-US" altLang="zh-CN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[3]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0.8</a:t>
                      </a:r>
                      <a:r>
                        <a:rPr kumimoji="0" lang="en-US" altLang="zh-CN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[4]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6712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PrFeAsO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1.3</a:t>
                      </a:r>
                      <a:r>
                        <a:rPr kumimoji="0" lang="en-US" altLang="zh-CN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[5]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0.35</a:t>
                      </a:r>
                      <a:r>
                        <a:rPr kumimoji="0" lang="en-US" altLang="zh-CN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[6]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6712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FeTe</a:t>
                      </a:r>
                      <a:endParaRPr kumimoji="0" lang="en-US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5A58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2~3</a:t>
                      </a:r>
                      <a:r>
                        <a:rPr kumimoji="0" lang="en-US" altLang="zh-CN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[7]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0.4~2</a:t>
                      </a:r>
                      <a:r>
                        <a:rPr kumimoji="0" lang="en-US" altLang="zh-CN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[8]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6712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BaFe2As2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1.3</a:t>
                      </a:r>
                      <a:r>
                        <a:rPr kumimoji="0" lang="en-US" altLang="zh-CN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[5]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0.87</a:t>
                      </a:r>
                      <a:r>
                        <a:rPr kumimoji="0" lang="en-US" altLang="zh-CN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[9]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6712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SrFe2As2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2.1</a:t>
                      </a:r>
                      <a:r>
                        <a:rPr kumimoji="0" lang="en-US" altLang="zh-CN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[3]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0.94</a:t>
                      </a:r>
                      <a:r>
                        <a:rPr kumimoji="0" lang="en-US" altLang="zh-CN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[10]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6712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FeSe</a:t>
                      </a:r>
                      <a:endParaRPr kumimoji="0" lang="en-US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5A58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2~3</a:t>
                      </a:r>
                      <a:r>
                        <a:rPr kumimoji="0" lang="en-US" altLang="zh-CN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[5]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0</a:t>
                      </a:r>
                      <a:endParaRPr kumimoji="0" lang="en-US" altLang="zh-CN" sz="2000" b="0" i="0" u="none" strike="noStrike" cap="none" normalizeH="0" baseline="30000" dirty="0" smtClean="0">
                        <a:ln>
                          <a:noFill/>
                        </a:ln>
                        <a:solidFill>
                          <a:srgbClr val="005A58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2870718"/>
                  </a:ext>
                </a:extLst>
              </a:tr>
            </a:tbl>
          </a:graphicData>
        </a:graphic>
      </p:graphicFrame>
      <p:sp>
        <p:nvSpPr>
          <p:cNvPr id="10279" name="矩形 9"/>
          <p:cNvSpPr>
            <a:spLocks noChangeArrowheads="1"/>
          </p:cNvSpPr>
          <p:nvPr/>
        </p:nvSpPr>
        <p:spPr bwMode="auto">
          <a:xfrm>
            <a:off x="6415088" y="4506912"/>
            <a:ext cx="2424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1800" b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⃰  Theoretical estimation</a:t>
            </a:r>
          </a:p>
        </p:txBody>
      </p:sp>
      <p:sp>
        <p:nvSpPr>
          <p:cNvPr id="10" name="矩形 2"/>
          <p:cNvSpPr/>
          <p:nvPr/>
        </p:nvSpPr>
        <p:spPr>
          <a:xfrm>
            <a:off x="457200" y="4690408"/>
            <a:ext cx="81534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l">
              <a:lnSpc>
                <a:spcPct val="120000"/>
              </a:lnSpc>
              <a:buSzPct val="60000"/>
              <a:buBlip>
                <a:blip r:embed="rId2"/>
              </a:buBlip>
            </a:pPr>
            <a:r>
              <a:rPr lang="en-US" altLang="zh-TW" sz="2000" dirty="0" smtClean="0">
                <a:solidFill>
                  <a:srgbClr val="9900FF"/>
                </a:solidFill>
                <a:latin typeface="Arial" charset="0"/>
                <a:ea typeface="新細明體" pitchFamily="18" charset="-120"/>
                <a:cs typeface="Arial" charset="0"/>
                <a:sym typeface="Wingdings" pitchFamily="2" charset="2"/>
              </a:rPr>
              <a:t>  fluctuation</a:t>
            </a:r>
            <a:r>
              <a:rPr lang="en-US" altLang="zh-TW" sz="2000" dirty="0" smtClean="0">
                <a:solidFill>
                  <a:srgbClr val="005A58"/>
                </a:solidFill>
                <a:latin typeface="Arial" charset="0"/>
                <a:ea typeface="新細明體" pitchFamily="18" charset="-120"/>
                <a:cs typeface="Arial" charset="0"/>
                <a:sym typeface="Wingdings" pitchFamily="2" charset="2"/>
              </a:rPr>
              <a:t> at different </a:t>
            </a:r>
            <a:r>
              <a:rPr lang="en-US" altLang="zh-TW" sz="2000" dirty="0" smtClean="0">
                <a:solidFill>
                  <a:srgbClr val="9900FF"/>
                </a:solidFill>
                <a:latin typeface="Arial" charset="0"/>
                <a:ea typeface="新細明體" pitchFamily="18" charset="-120"/>
                <a:cs typeface="Arial" charset="0"/>
                <a:sym typeface="Wingdings" pitchFamily="2" charset="2"/>
              </a:rPr>
              <a:t>length scales</a:t>
            </a:r>
            <a:endParaRPr lang="en-US" altLang="zh-TW" sz="2000" dirty="0" smtClean="0">
              <a:solidFill>
                <a:srgbClr val="005A58"/>
              </a:solidFill>
              <a:latin typeface="Arial" charset="0"/>
              <a:ea typeface="新細明體" pitchFamily="18" charset="-120"/>
              <a:cs typeface="Arial" charset="0"/>
              <a:sym typeface="Wingdings" pitchFamily="2" charset="2"/>
            </a:endParaRPr>
          </a:p>
          <a:p>
            <a:pPr marL="0" lvl="1" algn="l">
              <a:lnSpc>
                <a:spcPct val="120000"/>
              </a:lnSpc>
              <a:buSzPct val="60000"/>
              <a:buBlip>
                <a:blip r:embed="rId2"/>
              </a:buBlip>
            </a:pPr>
            <a:r>
              <a:rPr lang="en-US" altLang="zh-TW" sz="2000" dirty="0" smtClean="0">
                <a:solidFill>
                  <a:srgbClr val="005A58"/>
                </a:solidFill>
                <a:latin typeface="Arial" charset="0"/>
                <a:ea typeface="新細明體" pitchFamily="18" charset="-120"/>
                <a:cs typeface="Arial" charset="0"/>
                <a:sym typeface="Wingdings" pitchFamily="2" charset="2"/>
              </a:rPr>
              <a:t>  spatial fluctuation, not a mean-field behavior</a:t>
            </a:r>
            <a:endParaRPr lang="en-US" altLang="zh-TW" sz="2000" dirty="0" smtClean="0">
              <a:solidFill>
                <a:srgbClr val="005A58"/>
              </a:solidFill>
              <a:latin typeface="Arial" charset="0"/>
              <a:ea typeface="新細明體" pitchFamily="18" charset="-120"/>
              <a:cs typeface="Arial" charset="0"/>
            </a:endParaRPr>
          </a:p>
          <a:p>
            <a:pPr lvl="0" algn="l">
              <a:lnSpc>
                <a:spcPct val="120000"/>
              </a:lnSpc>
              <a:buSzPct val="60000"/>
              <a:buBlip>
                <a:blip r:embed="rId2"/>
              </a:buBlip>
            </a:pPr>
            <a:r>
              <a:rPr lang="en-US" altLang="zh-TW" sz="2000" dirty="0" smtClean="0">
                <a:solidFill>
                  <a:srgbClr val="005A58"/>
                </a:solidFill>
                <a:latin typeface="Arial" charset="0"/>
                <a:ea typeface="新細明體" pitchFamily="18" charset="-120"/>
                <a:cs typeface="Arial" charset="0"/>
              </a:rPr>
              <a:t>  </a:t>
            </a:r>
            <a:r>
              <a:rPr lang="en-US" altLang="zh-TW" sz="2000" dirty="0" smtClean="0">
                <a:solidFill>
                  <a:srgbClr val="9900FF"/>
                </a:solidFill>
                <a:latin typeface="Arial" charset="0"/>
                <a:ea typeface="新細明體" pitchFamily="18" charset="-120"/>
                <a:cs typeface="Arial" charset="0"/>
              </a:rPr>
              <a:t>Local</a:t>
            </a:r>
            <a:r>
              <a:rPr lang="en-US" altLang="zh-TW" sz="2000" dirty="0" smtClean="0">
                <a:solidFill>
                  <a:srgbClr val="005A58"/>
                </a:solidFill>
                <a:latin typeface="Arial" charset="0"/>
                <a:ea typeface="新細明體" pitchFamily="18" charset="-120"/>
                <a:cs typeface="Arial" charset="0"/>
              </a:rPr>
              <a:t> moment and </a:t>
            </a:r>
            <a:r>
              <a:rPr lang="en-US" altLang="zh-TW" sz="2000" dirty="0" smtClean="0">
                <a:solidFill>
                  <a:srgbClr val="9900FF"/>
                </a:solidFill>
                <a:latin typeface="Arial" charset="0"/>
                <a:ea typeface="新細明體" pitchFamily="18" charset="-120"/>
                <a:cs typeface="Arial" charset="0"/>
              </a:rPr>
              <a:t>itinerant</a:t>
            </a:r>
            <a:r>
              <a:rPr lang="en-US" altLang="zh-TW" sz="2000" dirty="0" smtClean="0">
                <a:solidFill>
                  <a:srgbClr val="005A58"/>
                </a:solidFill>
                <a:latin typeface="Arial" charset="0"/>
                <a:ea typeface="新細明體" pitchFamily="18" charset="-120"/>
                <a:cs typeface="Arial" charset="0"/>
              </a:rPr>
              <a:t> carriers: r</a:t>
            </a:r>
            <a:r>
              <a:rPr lang="en-US" altLang="zh-TW" sz="2000" dirty="0" smtClean="0">
                <a:solidFill>
                  <a:srgbClr val="005A58"/>
                </a:solidFill>
                <a:latin typeface="Arial" charset="0"/>
                <a:ea typeface="新細明體" pitchFamily="18" charset="-120"/>
                <a:cs typeface="Arial" charset="0"/>
                <a:sym typeface="Wingdings" pitchFamily="2" charset="2"/>
              </a:rPr>
              <a:t>oles of itinerant carriers </a:t>
            </a:r>
          </a:p>
          <a:p>
            <a:pPr marL="0" lvl="1" algn="l">
              <a:lnSpc>
                <a:spcPct val="120000"/>
              </a:lnSpc>
              <a:buSzPct val="60000"/>
              <a:buBlip>
                <a:blip r:embed="rId2"/>
              </a:buBlip>
            </a:pPr>
            <a:r>
              <a:rPr lang="en-US" altLang="zh-TW" sz="2000" dirty="0" smtClean="0">
                <a:solidFill>
                  <a:srgbClr val="005A58"/>
                </a:solidFill>
                <a:latin typeface="Arial" charset="0"/>
                <a:ea typeface="新細明體" pitchFamily="18" charset="-120"/>
                <a:cs typeface="Arial" charset="0"/>
                <a:sym typeface="Wingdings" pitchFamily="2" charset="2"/>
              </a:rPr>
              <a:t>  roles </a:t>
            </a:r>
            <a:r>
              <a:rPr lang="en-US" altLang="zh-TW" sz="2000" dirty="0">
                <a:solidFill>
                  <a:srgbClr val="005A58"/>
                </a:solidFill>
                <a:latin typeface="Arial" charset="0"/>
                <a:ea typeface="新細明體" pitchFamily="18" charset="-120"/>
                <a:cs typeface="Arial" charset="0"/>
                <a:sym typeface="Wingdings" pitchFamily="2" charset="2"/>
              </a:rPr>
              <a:t>in moment fluctuation</a:t>
            </a:r>
          </a:p>
          <a:p>
            <a:pPr marL="0" lvl="1" algn="l">
              <a:lnSpc>
                <a:spcPct val="120000"/>
              </a:lnSpc>
              <a:buSzPct val="60000"/>
              <a:buBlip>
                <a:blip r:embed="rId2"/>
              </a:buBlip>
            </a:pPr>
            <a:r>
              <a:rPr lang="en-US" altLang="zh-TW" sz="2000" dirty="0">
                <a:solidFill>
                  <a:srgbClr val="005A58"/>
                </a:solidFill>
                <a:latin typeface="Arial" charset="0"/>
                <a:ea typeface="新細明體" pitchFamily="18" charset="-120"/>
                <a:cs typeface="Arial" charset="0"/>
                <a:sym typeface="Wingdings" pitchFamily="2" charset="2"/>
              </a:rPr>
              <a:t>  effects of </a:t>
            </a:r>
            <a:r>
              <a:rPr lang="en-US" altLang="zh-TW" sz="2000" dirty="0" smtClean="0">
                <a:solidFill>
                  <a:srgbClr val="005A58"/>
                </a:solidFill>
                <a:latin typeface="Arial" charset="0"/>
                <a:ea typeface="新細明體" pitchFamily="18" charset="-120"/>
                <a:cs typeface="Arial" charset="0"/>
                <a:sym typeface="Wingdings" pitchFamily="2" charset="2"/>
              </a:rPr>
              <a:t>nesting?</a:t>
            </a:r>
            <a:endParaRPr lang="en-US" altLang="zh-TW" sz="2000" dirty="0">
              <a:solidFill>
                <a:srgbClr val="005A58"/>
              </a:solidFill>
              <a:latin typeface="Arial" charset="0"/>
              <a:ea typeface="新細明體" pitchFamily="18" charset="-120"/>
              <a:cs typeface="Arial" charset="0"/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173750869"/>
      </p:ext>
    </p:extLst>
  </p:cSld>
  <p:clrMapOvr>
    <a:masterClrMapping/>
  </p:clrMapOvr>
  <p:transition spd="slow" advTm="76263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19200" y="1676400"/>
            <a:ext cx="6327775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0" dirty="0" smtClean="0">
                <a:ea typeface="+mn-ea"/>
              </a:rPr>
              <a:t>[1] Z</a:t>
            </a:r>
            <a:r>
              <a:rPr lang="en-US" altLang="zh-CN" kern="0" dirty="0">
                <a:ea typeface="+mn-ea"/>
              </a:rPr>
              <a:t>. P. Yin et al. PRL 101, 047001 (2008</a:t>
            </a:r>
            <a:r>
              <a:rPr lang="en-US" altLang="zh-CN" kern="0" dirty="0" smtClean="0">
                <a:ea typeface="+mn-ea"/>
              </a:rPr>
              <a:t>)</a:t>
            </a: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0" dirty="0" smtClean="0">
                <a:ea typeface="+mn-ea"/>
              </a:rPr>
              <a:t>[2]</a:t>
            </a:r>
            <a:r>
              <a:rPr lang="fr-FR" altLang="zh-CN" kern="0" dirty="0">
                <a:ea typeface="+mn-ea"/>
              </a:rPr>
              <a:t> C. de la Cruz et al. Nature 453 (2008) </a:t>
            </a:r>
            <a:r>
              <a:rPr lang="fr-FR" altLang="zh-CN" kern="0" dirty="0" smtClean="0">
                <a:ea typeface="+mn-ea"/>
              </a:rPr>
              <a:t>899</a:t>
            </a: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altLang="zh-CN" kern="0" dirty="0" smtClean="0">
                <a:ea typeface="+mn-ea"/>
              </a:rPr>
              <a:t>[</a:t>
            </a:r>
            <a:r>
              <a:rPr lang="fr-FR" altLang="zh-CN" kern="0" dirty="0">
                <a:ea typeface="+mn-ea"/>
              </a:rPr>
              <a:t>3] P. </a:t>
            </a:r>
            <a:r>
              <a:rPr lang="fr-FR" altLang="zh-CN" kern="0" dirty="0" smtClean="0">
                <a:ea typeface="+mn-ea"/>
              </a:rPr>
              <a:t>Vilmercati </a:t>
            </a:r>
            <a:r>
              <a:rPr lang="fr-FR" altLang="zh-CN" i="1" kern="0" dirty="0" smtClean="0">
                <a:ea typeface="+mn-ea"/>
              </a:rPr>
              <a:t>et al. </a:t>
            </a:r>
            <a:r>
              <a:rPr lang="fr-FR" altLang="zh-CN" kern="0" dirty="0" smtClean="0">
                <a:ea typeface="+mn-ea"/>
              </a:rPr>
              <a:t>PRB 85.220503(2012)</a:t>
            </a: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altLang="zh-CN" kern="0" dirty="0" smtClean="0">
                <a:ea typeface="+mn-ea"/>
              </a:rPr>
              <a:t>[4]</a:t>
            </a:r>
            <a:r>
              <a:rPr lang="en-US" altLang="zh-CN" kern="0" dirty="0">
                <a:ea typeface="+mn-ea"/>
              </a:rPr>
              <a:t> J. </a:t>
            </a:r>
            <a:r>
              <a:rPr lang="en-US" altLang="zh-CN" kern="0" dirty="0" smtClean="0">
                <a:ea typeface="+mn-ea"/>
              </a:rPr>
              <a:t>Zhao</a:t>
            </a:r>
            <a:r>
              <a:rPr lang="fr-FR" altLang="zh-CN" i="1" kern="0" dirty="0">
                <a:ea typeface="+mn-ea"/>
              </a:rPr>
              <a:t> et al. </a:t>
            </a:r>
            <a:r>
              <a:rPr lang="en-US" altLang="zh-CN" kern="0" dirty="0">
                <a:ea typeface="+mn-ea"/>
              </a:rPr>
              <a:t>Nature Materials 7, 953 (2008</a:t>
            </a:r>
            <a:r>
              <a:rPr lang="en-US" altLang="zh-CN" kern="0" dirty="0" smtClean="0">
                <a:ea typeface="+mn-ea"/>
              </a:rPr>
              <a:t>)</a:t>
            </a: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0" dirty="0" smtClean="0">
                <a:ea typeface="+mn-ea"/>
              </a:rPr>
              <a:t>[5]</a:t>
            </a:r>
            <a:r>
              <a:rPr lang="en-US" altLang="zh-CN" kern="0" dirty="0">
                <a:ea typeface="+mn-ea"/>
              </a:rPr>
              <a:t> H. </a:t>
            </a:r>
            <a:r>
              <a:rPr lang="en-US" altLang="zh-CN" kern="0" dirty="0" err="1" smtClean="0">
                <a:ea typeface="+mn-ea"/>
              </a:rPr>
              <a:t>Gretarsson</a:t>
            </a:r>
            <a:r>
              <a:rPr lang="en-US" altLang="zh-CN" kern="0" dirty="0" smtClean="0">
                <a:ea typeface="+mn-ea"/>
              </a:rPr>
              <a:t> </a:t>
            </a:r>
            <a:r>
              <a:rPr lang="fr-FR" altLang="zh-CN" i="1" kern="0" dirty="0">
                <a:ea typeface="+mn-ea"/>
              </a:rPr>
              <a:t>et al. </a:t>
            </a:r>
            <a:r>
              <a:rPr lang="en-US" altLang="zh-CN" kern="0" dirty="0" smtClean="0">
                <a:ea typeface="+mn-ea"/>
              </a:rPr>
              <a:t>PRB </a:t>
            </a:r>
            <a:r>
              <a:rPr lang="en-US" altLang="zh-CN" kern="0" dirty="0">
                <a:ea typeface="+mn-ea"/>
              </a:rPr>
              <a:t>84, 100509 (2011</a:t>
            </a:r>
            <a:r>
              <a:rPr lang="en-US" altLang="zh-CN" kern="0" dirty="0" smtClean="0">
                <a:ea typeface="+mn-ea"/>
              </a:rPr>
              <a:t>)</a:t>
            </a: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0" dirty="0">
                <a:ea typeface="+mn-ea"/>
              </a:rPr>
              <a:t>[6] S. </a:t>
            </a:r>
            <a:r>
              <a:rPr lang="en-US" altLang="zh-CN" kern="0" dirty="0" err="1" smtClean="0">
                <a:ea typeface="+mn-ea"/>
              </a:rPr>
              <a:t>Kimber</a:t>
            </a:r>
            <a:r>
              <a:rPr lang="en-US" altLang="zh-CN" kern="0" dirty="0" smtClean="0">
                <a:ea typeface="+mn-ea"/>
              </a:rPr>
              <a:t> </a:t>
            </a:r>
            <a:r>
              <a:rPr lang="fr-FR" altLang="zh-CN" i="1" kern="0" dirty="0">
                <a:ea typeface="+mn-ea"/>
              </a:rPr>
              <a:t>et al. </a:t>
            </a:r>
            <a:r>
              <a:rPr lang="en-US" altLang="zh-CN" kern="0" dirty="0">
                <a:ea typeface="+mn-ea"/>
              </a:rPr>
              <a:t>PRB </a:t>
            </a:r>
            <a:r>
              <a:rPr lang="en-US" altLang="zh-CN" kern="0" dirty="0" smtClean="0">
                <a:ea typeface="+mn-ea"/>
              </a:rPr>
              <a:t>78</a:t>
            </a:r>
            <a:r>
              <a:rPr lang="en-US" altLang="zh-CN" kern="0" dirty="0">
                <a:ea typeface="+mn-ea"/>
              </a:rPr>
              <a:t>, </a:t>
            </a:r>
            <a:r>
              <a:rPr lang="en-US" altLang="zh-CN" kern="0" dirty="0" smtClean="0">
                <a:ea typeface="+mn-ea"/>
              </a:rPr>
              <a:t>140503 (2008)</a:t>
            </a: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0" dirty="0" smtClean="0">
                <a:ea typeface="+mn-ea"/>
              </a:rPr>
              <a:t>[7]</a:t>
            </a:r>
            <a:r>
              <a:rPr lang="en-US" altLang="zh-CN" kern="0" dirty="0">
                <a:ea typeface="+mn-ea"/>
              </a:rPr>
              <a:t> I. A. </a:t>
            </a:r>
            <a:r>
              <a:rPr lang="en-US" altLang="zh-CN" kern="0" dirty="0" err="1" smtClean="0">
                <a:ea typeface="+mn-ea"/>
              </a:rPr>
              <a:t>Zaliznyak</a:t>
            </a:r>
            <a:r>
              <a:rPr lang="en-US" altLang="zh-CN" kern="0" dirty="0" smtClean="0">
                <a:ea typeface="+mn-ea"/>
              </a:rPr>
              <a:t> </a:t>
            </a:r>
            <a:r>
              <a:rPr lang="fr-FR" altLang="zh-CN" i="1" kern="0" dirty="0">
                <a:ea typeface="+mn-ea"/>
              </a:rPr>
              <a:t>et al</a:t>
            </a:r>
            <a:r>
              <a:rPr lang="fr-FR" altLang="zh-CN" kern="0" dirty="0">
                <a:ea typeface="+mn-ea"/>
              </a:rPr>
              <a:t>. </a:t>
            </a:r>
            <a:r>
              <a:rPr lang="fr-FR" altLang="zh-CN" kern="0" dirty="0" smtClean="0">
                <a:ea typeface="+mn-ea"/>
              </a:rPr>
              <a:t>PRL </a:t>
            </a:r>
            <a:r>
              <a:rPr lang="en-US" altLang="zh-CN" kern="0" dirty="0" smtClean="0">
                <a:ea typeface="+mn-ea"/>
              </a:rPr>
              <a:t>107, 216403 </a:t>
            </a:r>
            <a:r>
              <a:rPr lang="en-US" altLang="zh-CN" kern="0" dirty="0">
                <a:ea typeface="+mn-ea"/>
              </a:rPr>
              <a:t>(2011</a:t>
            </a:r>
            <a:r>
              <a:rPr lang="en-US" altLang="zh-CN" kern="0" dirty="0" smtClean="0">
                <a:ea typeface="+mn-ea"/>
              </a:rPr>
              <a:t>)</a:t>
            </a: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0" dirty="0" smtClean="0">
                <a:ea typeface="+mn-ea"/>
              </a:rPr>
              <a:t>[8]</a:t>
            </a:r>
            <a:r>
              <a:rPr lang="en-US" altLang="zh-CN" kern="0" dirty="0">
                <a:ea typeface="+mn-ea"/>
              </a:rPr>
              <a:t> T. J. </a:t>
            </a:r>
            <a:r>
              <a:rPr lang="en-US" altLang="zh-CN" kern="0" dirty="0" smtClean="0">
                <a:ea typeface="+mn-ea"/>
              </a:rPr>
              <a:t>Liu </a:t>
            </a:r>
            <a:r>
              <a:rPr lang="fr-FR" altLang="zh-CN" i="1" kern="0" dirty="0">
                <a:ea typeface="+mn-ea"/>
              </a:rPr>
              <a:t>et </a:t>
            </a:r>
            <a:r>
              <a:rPr lang="fr-FR" altLang="zh-CN" i="1" kern="0" dirty="0" smtClean="0">
                <a:ea typeface="+mn-ea"/>
              </a:rPr>
              <a:t>al</a:t>
            </a:r>
            <a:r>
              <a:rPr lang="fr-FR" altLang="zh-CN" kern="0" dirty="0" smtClean="0">
                <a:ea typeface="+mn-ea"/>
              </a:rPr>
              <a:t>.</a:t>
            </a:r>
            <a:r>
              <a:rPr lang="en-US" altLang="zh-CN" kern="0" dirty="0">
                <a:ea typeface="+mn-ea"/>
              </a:rPr>
              <a:t> Nature Materials 9, 718 (2010</a:t>
            </a:r>
            <a:r>
              <a:rPr lang="en-US" altLang="zh-CN" kern="0" dirty="0" smtClean="0">
                <a:ea typeface="+mn-ea"/>
              </a:rPr>
              <a:t>)</a:t>
            </a: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0" dirty="0">
                <a:ea typeface="+mn-ea"/>
              </a:rPr>
              <a:t>[9] Q. </a:t>
            </a:r>
            <a:r>
              <a:rPr lang="en-US" altLang="zh-CN" kern="0" dirty="0" smtClean="0">
                <a:ea typeface="+mn-ea"/>
              </a:rPr>
              <a:t>Huang </a:t>
            </a:r>
            <a:r>
              <a:rPr lang="fr-FR" altLang="zh-CN" i="1" kern="0" dirty="0">
                <a:ea typeface="+mn-ea"/>
              </a:rPr>
              <a:t>et al</a:t>
            </a:r>
            <a:r>
              <a:rPr lang="fr-FR" altLang="zh-CN" kern="0" dirty="0">
                <a:ea typeface="+mn-ea"/>
              </a:rPr>
              <a:t>.</a:t>
            </a:r>
            <a:r>
              <a:rPr lang="en-US" altLang="zh-CN" kern="0" dirty="0">
                <a:ea typeface="+mn-ea"/>
              </a:rPr>
              <a:t> </a:t>
            </a:r>
            <a:r>
              <a:rPr lang="fr-FR" altLang="zh-CN" kern="0" dirty="0" smtClean="0">
                <a:ea typeface="+mn-ea"/>
              </a:rPr>
              <a:t>PRL</a:t>
            </a:r>
            <a:r>
              <a:rPr lang="en-US" altLang="zh-CN" kern="0" dirty="0">
                <a:ea typeface="+mn-ea"/>
              </a:rPr>
              <a:t> 101, 257003 (2008</a:t>
            </a:r>
            <a:r>
              <a:rPr lang="en-US" altLang="zh-CN" kern="0" dirty="0" smtClean="0">
                <a:ea typeface="+mn-ea"/>
              </a:rPr>
              <a:t>)</a:t>
            </a: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0" dirty="0" smtClean="0">
                <a:ea typeface="+mn-ea"/>
              </a:rPr>
              <a:t>[10] </a:t>
            </a:r>
            <a:r>
              <a:rPr lang="en-US" altLang="zh-CN" kern="0" dirty="0">
                <a:ea typeface="+mn-ea"/>
              </a:rPr>
              <a:t>J. </a:t>
            </a:r>
            <a:r>
              <a:rPr lang="en-US" altLang="zh-CN" kern="0" dirty="0" smtClean="0">
                <a:ea typeface="+mn-ea"/>
              </a:rPr>
              <a:t>Zhao</a:t>
            </a:r>
            <a:r>
              <a:rPr lang="en-US" altLang="zh-CN" kern="0" dirty="0">
                <a:ea typeface="+mn-ea"/>
              </a:rPr>
              <a:t> </a:t>
            </a:r>
            <a:r>
              <a:rPr lang="fr-FR" altLang="zh-CN" i="1" kern="0" dirty="0">
                <a:ea typeface="+mn-ea"/>
              </a:rPr>
              <a:t>et al</a:t>
            </a:r>
            <a:r>
              <a:rPr lang="fr-FR" altLang="zh-CN" kern="0" dirty="0">
                <a:ea typeface="+mn-ea"/>
              </a:rPr>
              <a:t>.</a:t>
            </a:r>
            <a:r>
              <a:rPr lang="en-US" altLang="zh-CN" kern="0" dirty="0">
                <a:ea typeface="+mn-ea"/>
              </a:rPr>
              <a:t> </a:t>
            </a:r>
            <a:r>
              <a:rPr lang="fr-FR" altLang="zh-CN" kern="0" dirty="0" smtClean="0">
                <a:ea typeface="+mn-ea"/>
              </a:rPr>
              <a:t>PRL </a:t>
            </a:r>
            <a:r>
              <a:rPr lang="en-US" altLang="zh-CN" kern="0" dirty="0" smtClean="0">
                <a:ea typeface="+mn-ea"/>
              </a:rPr>
              <a:t>78, 140504 </a:t>
            </a:r>
            <a:r>
              <a:rPr lang="en-US" altLang="zh-CN" kern="0" dirty="0">
                <a:ea typeface="+mn-ea"/>
              </a:rPr>
              <a:t>(2008</a:t>
            </a:r>
            <a:r>
              <a:rPr lang="en-US" altLang="zh-CN" kern="0" dirty="0" smtClean="0">
                <a:ea typeface="+mn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766310153"/>
      </p:ext>
    </p:extLst>
  </p:cSld>
  <p:clrMapOvr>
    <a:masterClrMapping/>
  </p:clrMapOvr>
  <p:transition spd="slow" advTm="758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Text Box 2"/>
          <p:cNvSpPr txBox="1">
            <a:spLocks noChangeArrowheads="1"/>
          </p:cNvSpPr>
          <p:nvPr/>
        </p:nvSpPr>
        <p:spPr bwMode="auto">
          <a:xfrm>
            <a:off x="985838" y="225727"/>
            <a:ext cx="7883525" cy="533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2075" tIns="46038" rIns="92075" bIns="46038" anchor="b"/>
          <a:lstStyle/>
          <a:p>
            <a:pPr algn="l"/>
            <a:r>
              <a:rPr lang="en-US" altLang="zh-TW" sz="2800" dirty="0" smtClean="0">
                <a:solidFill>
                  <a:schemeClr val="tx2"/>
                </a:solidFill>
                <a:ea typeface="新細明體" pitchFamily="18" charset="-120"/>
              </a:rPr>
              <a:t>Main questions</a:t>
            </a:r>
            <a:endParaRPr lang="en-US" altLang="zh-TW" sz="2800" dirty="0">
              <a:solidFill>
                <a:schemeClr val="tx2"/>
              </a:solidFill>
              <a:ea typeface="新細明體" pitchFamily="18" charset="-120"/>
            </a:endParaRPr>
          </a:p>
        </p:txBody>
      </p:sp>
      <p:sp>
        <p:nvSpPr>
          <p:cNvPr id="265219" name="Text Box 3"/>
          <p:cNvSpPr txBox="1">
            <a:spLocks noChangeArrowheads="1"/>
          </p:cNvSpPr>
          <p:nvPr/>
        </p:nvSpPr>
        <p:spPr bwMode="auto">
          <a:xfrm>
            <a:off x="166254" y="1371600"/>
            <a:ext cx="8839200" cy="140038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182880" algn="l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SzPct val="50000"/>
              <a:buFontTx/>
              <a:buBlip>
                <a:blip r:embed="rId2"/>
              </a:buBlip>
            </a:pP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  Relationship between Spin </a:t>
            </a:r>
            <a:r>
              <a:rPr lang="en-US" altLang="zh-TW" sz="2000" dirty="0">
                <a:latin typeface="Arial" charset="0"/>
                <a:ea typeface="新細明體" pitchFamily="18" charset="-120"/>
                <a:sym typeface="Wingdings" pitchFamily="2" charset="2"/>
              </a:rPr>
              <a:t>and orbital (</a:t>
            </a:r>
            <a:r>
              <a:rPr lang="en-US" altLang="zh-TW" sz="2000" dirty="0" err="1">
                <a:latin typeface="Arial" charset="0"/>
                <a:ea typeface="新細明體" pitchFamily="18" charset="-120"/>
                <a:sym typeface="Wingdings" pitchFamily="2" charset="2"/>
              </a:rPr>
              <a:t>strutural</a:t>
            </a:r>
            <a:r>
              <a:rPr lang="en-US" altLang="zh-TW" sz="2000" dirty="0">
                <a:latin typeface="Arial" charset="0"/>
                <a:ea typeface="新細明體" pitchFamily="18" charset="-120"/>
                <a:sym typeface="Wingdings" pitchFamily="2" charset="2"/>
              </a:rPr>
              <a:t>) 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correlation</a:t>
            </a:r>
          </a:p>
          <a:p>
            <a:pPr marL="182880" algn="l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SzPct val="50000"/>
              <a:buFontTx/>
              <a:buBlip>
                <a:blip r:embed="rId2"/>
              </a:buBlip>
            </a:pPr>
            <a:r>
              <a:rPr lang="en-US" altLang="zh-TW" sz="2000" dirty="0">
                <a:latin typeface="Arial" charset="0"/>
                <a:ea typeface="新細明體" pitchFamily="18" charset="-120"/>
                <a:sym typeface="Wingdings" pitchFamily="2" charset="2"/>
              </a:rPr>
              <a:t> 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 Rich magnetic structure despite of a similar nested Fermi surface?</a:t>
            </a:r>
          </a:p>
          <a:p>
            <a:pPr marL="182880" algn="l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SzPct val="50000"/>
              <a:buFontTx/>
              <a:buBlip>
                <a:blip r:embed="rId2"/>
              </a:buBlip>
            </a:pPr>
            <a:r>
              <a:rPr lang="en-US" altLang="zh-TW" sz="2000" dirty="0">
                <a:latin typeface="Arial" charset="0"/>
                <a:ea typeface="新細明體" pitchFamily="18" charset="-120"/>
                <a:sym typeface="Wingdings" pitchFamily="2" charset="2"/>
              </a:rPr>
              <a:t> 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 Poor order of the local moment?</a:t>
            </a:r>
            <a:endParaRPr lang="en-US" altLang="zh-TW" sz="2000" dirty="0" smtClean="0">
              <a:latin typeface="Arial" charset="0"/>
              <a:ea typeface="新細明體" pitchFamily="18" charset="-120"/>
            </a:endParaRPr>
          </a:p>
        </p:txBody>
      </p:sp>
      <p:sp>
        <p:nvSpPr>
          <p:cNvPr id="2" name="Rounded Rectangle 1"/>
          <p:cNvSpPr/>
          <p:nvPr/>
        </p:nvSpPr>
        <p:spPr bwMode="auto">
          <a:xfrm>
            <a:off x="304800" y="2306664"/>
            <a:ext cx="8458200" cy="457200"/>
          </a:xfrm>
          <a:prstGeom prst="roundRect">
            <a:avLst/>
          </a:prstGeom>
          <a:noFill/>
          <a:ln w="38100" cap="sq" cmpd="sng" algn="ctr">
            <a:solidFill>
              <a:srgbClr val="CC00CC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Text Box 2"/>
          <p:cNvSpPr txBox="1">
            <a:spLocks noChangeArrowheads="1"/>
          </p:cNvSpPr>
          <p:nvPr/>
        </p:nvSpPr>
        <p:spPr bwMode="auto">
          <a:xfrm>
            <a:off x="152400" y="838200"/>
            <a:ext cx="8839200" cy="98950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05000"/>
              </a:lnSpc>
              <a:spcBef>
                <a:spcPct val="5000"/>
              </a:spcBef>
              <a:buSzPct val="60000"/>
            </a:pPr>
            <a:r>
              <a:rPr lang="en-US" altLang="zh-TW" sz="2200" u="sng" dirty="0">
                <a:ea typeface="新細明體" pitchFamily="18" charset="-120"/>
              </a:rPr>
              <a:t>Funding sources</a:t>
            </a:r>
          </a:p>
          <a:p>
            <a:pPr>
              <a:lnSpc>
                <a:spcPct val="105000"/>
              </a:lnSpc>
              <a:spcBef>
                <a:spcPct val="5000"/>
              </a:spcBef>
              <a:buSzPct val="60000"/>
            </a:pPr>
            <a:r>
              <a:rPr lang="en-US" altLang="zh-TW" dirty="0" smtClean="0">
                <a:solidFill>
                  <a:srgbClr val="6600CC"/>
                </a:solidFill>
                <a:ea typeface="新細明體" pitchFamily="18" charset="-120"/>
              </a:rPr>
              <a:t>Basic Energy Science, Office of Science, Department </a:t>
            </a:r>
            <a:r>
              <a:rPr lang="en-US" altLang="zh-TW" dirty="0">
                <a:solidFill>
                  <a:srgbClr val="6600CC"/>
                </a:solidFill>
                <a:ea typeface="新細明體" pitchFamily="18" charset="-120"/>
              </a:rPr>
              <a:t>of Energy</a:t>
            </a:r>
          </a:p>
          <a:p>
            <a:pPr>
              <a:lnSpc>
                <a:spcPct val="105000"/>
              </a:lnSpc>
              <a:spcBef>
                <a:spcPct val="5000"/>
              </a:spcBef>
              <a:buSzPct val="60000"/>
            </a:pPr>
            <a:endParaRPr lang="en-US" altLang="zh-TW" sz="800" u="sng" dirty="0">
              <a:ea typeface="新細明體" pitchFamily="18" charset="-120"/>
            </a:endParaRPr>
          </a:p>
        </p:txBody>
      </p:sp>
      <p:sp>
        <p:nvSpPr>
          <p:cNvPr id="224259" name="Rectangle 3"/>
          <p:cNvSpPr>
            <a:spLocks noGrp="1" noChangeArrowheads="1"/>
          </p:cNvSpPr>
          <p:nvPr>
            <p:ph type="title"/>
          </p:nvPr>
        </p:nvSpPr>
        <p:spPr>
          <a:xfrm>
            <a:off x="1066800" y="152400"/>
            <a:ext cx="7772400" cy="533400"/>
          </a:xfrm>
          <a:noFill/>
          <a:ln/>
        </p:spPr>
        <p:txBody>
          <a:bodyPr/>
          <a:lstStyle/>
          <a:p>
            <a:r>
              <a:rPr lang="en-US" altLang="zh-TW" sz="2800" dirty="0">
                <a:ea typeface="新細明體" pitchFamily="18" charset="-120"/>
              </a:rPr>
              <a:t>Acknowledgement</a:t>
            </a:r>
            <a:endParaRPr lang="en-US" altLang="zh-TW" sz="2800" baseline="30000" dirty="0">
              <a:ea typeface="新細明體" pitchFamily="18" charset="-12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3553" y="3760787"/>
            <a:ext cx="14004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err="1" smtClean="0"/>
              <a:t>Weiguo</a:t>
            </a:r>
            <a:r>
              <a:rPr lang="en-US" sz="2000" dirty="0" smtClean="0"/>
              <a:t> Yin</a:t>
            </a:r>
          </a:p>
          <a:p>
            <a:pPr algn="ctr"/>
            <a:r>
              <a:rPr lang="en-US" sz="2000" dirty="0" smtClean="0"/>
              <a:t>BNL</a:t>
            </a:r>
            <a:endParaRPr lang="en-US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1455757" y="3760787"/>
            <a:ext cx="17588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/>
              <a:t>Chi-Cheng Lee</a:t>
            </a:r>
          </a:p>
          <a:p>
            <a:pPr algn="ctr"/>
            <a:r>
              <a:rPr lang="en-US" sz="2000" dirty="0" err="1" smtClean="0"/>
              <a:t>Sinica</a:t>
            </a:r>
            <a:endParaRPr lang="en-US" sz="2000" dirty="0"/>
          </a:p>
        </p:txBody>
      </p:sp>
      <p:sp>
        <p:nvSpPr>
          <p:cNvPr id="13" name="TextBox 12"/>
          <p:cNvSpPr txBox="1"/>
          <p:nvPr/>
        </p:nvSpPr>
        <p:spPr>
          <a:xfrm>
            <a:off x="4670866" y="3760787"/>
            <a:ext cx="14251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/>
              <a:t>Tom </a:t>
            </a:r>
            <a:r>
              <a:rPr lang="en-US" sz="2000" dirty="0" err="1" smtClean="0"/>
              <a:t>Berlijn</a:t>
            </a:r>
            <a:endParaRPr lang="en-US" sz="2000" dirty="0" smtClean="0"/>
          </a:p>
          <a:p>
            <a:pPr algn="ctr"/>
            <a:r>
              <a:rPr lang="en-US" sz="2000" dirty="0" smtClean="0"/>
              <a:t>ORNL</a:t>
            </a:r>
            <a:endParaRPr lang="en-US" sz="2000" dirty="0"/>
          </a:p>
        </p:txBody>
      </p:sp>
      <p:sp>
        <p:nvSpPr>
          <p:cNvPr id="14" name="TextBox 13"/>
          <p:cNvSpPr txBox="1"/>
          <p:nvPr/>
        </p:nvSpPr>
        <p:spPr>
          <a:xfrm>
            <a:off x="7585560" y="3760787"/>
            <a:ext cx="15584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err="1" smtClean="0"/>
              <a:t>Chia-Hui</a:t>
            </a:r>
            <a:r>
              <a:rPr lang="en-US" sz="2000" dirty="0" smtClean="0"/>
              <a:t> Lin</a:t>
            </a:r>
          </a:p>
          <a:p>
            <a:pPr algn="ctr"/>
            <a:r>
              <a:rPr lang="en-US" sz="2000" dirty="0" smtClean="0"/>
              <a:t>BNL</a:t>
            </a:r>
            <a:endParaRPr lang="en-US" sz="2000" dirty="0"/>
          </a:p>
        </p:txBody>
      </p:sp>
      <p:sp>
        <p:nvSpPr>
          <p:cNvPr id="16" name="TextBox 15"/>
          <p:cNvSpPr txBox="1"/>
          <p:nvPr/>
        </p:nvSpPr>
        <p:spPr>
          <a:xfrm>
            <a:off x="6096000" y="3787914"/>
            <a:ext cx="14611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err="1" smtClean="0"/>
              <a:t>Limin</a:t>
            </a:r>
            <a:r>
              <a:rPr lang="en-US" sz="2000" dirty="0" smtClean="0"/>
              <a:t> Wang</a:t>
            </a:r>
          </a:p>
          <a:p>
            <a:pPr algn="ctr"/>
            <a:r>
              <a:rPr lang="en-US" sz="2000" dirty="0" smtClean="0"/>
              <a:t>BNL</a:t>
            </a:r>
            <a:endParaRPr lang="en-US" sz="2000" dirty="0"/>
          </a:p>
        </p:txBody>
      </p:sp>
      <p:sp>
        <p:nvSpPr>
          <p:cNvPr id="17" name="TextBox 16"/>
          <p:cNvSpPr txBox="1"/>
          <p:nvPr/>
        </p:nvSpPr>
        <p:spPr>
          <a:xfrm>
            <a:off x="3124200" y="3772090"/>
            <a:ext cx="14614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/>
              <a:t>Dmitri </a:t>
            </a:r>
            <a:r>
              <a:rPr lang="en-US" sz="2000" dirty="0" err="1" smtClean="0"/>
              <a:t>Volja</a:t>
            </a:r>
            <a:endParaRPr lang="en-US" sz="2000" dirty="0" smtClean="0"/>
          </a:p>
          <a:p>
            <a:pPr algn="ctr"/>
            <a:r>
              <a:rPr lang="en-US" sz="2000" dirty="0" smtClean="0"/>
              <a:t>MIT</a:t>
            </a:r>
            <a:endParaRPr lang="en-US" sz="2000" dirty="0"/>
          </a:p>
        </p:txBody>
      </p:sp>
      <p:sp>
        <p:nvSpPr>
          <p:cNvPr id="18" name="Text Box 2"/>
          <p:cNvSpPr txBox="1">
            <a:spLocks noChangeArrowheads="1"/>
          </p:cNvSpPr>
          <p:nvPr/>
        </p:nvSpPr>
        <p:spPr bwMode="auto">
          <a:xfrm>
            <a:off x="152400" y="4640910"/>
            <a:ext cx="8839200" cy="122649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05000"/>
              </a:lnSpc>
              <a:spcBef>
                <a:spcPct val="5000"/>
              </a:spcBef>
              <a:buSzPct val="60000"/>
            </a:pPr>
            <a:r>
              <a:rPr lang="en-US" altLang="zh-TW" sz="2200" u="sng" dirty="0" smtClean="0">
                <a:ea typeface="新細明體" pitchFamily="18" charset="-120"/>
              </a:rPr>
              <a:t>Collaborators</a:t>
            </a:r>
          </a:p>
          <a:p>
            <a:pPr>
              <a:lnSpc>
                <a:spcPct val="105000"/>
              </a:lnSpc>
              <a:spcBef>
                <a:spcPct val="5000"/>
              </a:spcBef>
              <a:buSzPct val="60000"/>
            </a:pPr>
            <a:r>
              <a:rPr lang="en-US" altLang="zh-TW" dirty="0" smtClean="0">
                <a:solidFill>
                  <a:schemeClr val="accent4"/>
                </a:solidFill>
                <a:ea typeface="新細明體" pitchFamily="18" charset="-120"/>
              </a:rPr>
              <a:t>P. </a:t>
            </a:r>
            <a:r>
              <a:rPr lang="en-US" altLang="zh-TW" dirty="0" err="1" smtClean="0">
                <a:solidFill>
                  <a:schemeClr val="accent4"/>
                </a:solidFill>
                <a:ea typeface="新細明體" pitchFamily="18" charset="-120"/>
              </a:rPr>
              <a:t>Hirschfeld</a:t>
            </a:r>
            <a:r>
              <a:rPr lang="en-US" altLang="zh-TW" dirty="0" smtClean="0">
                <a:solidFill>
                  <a:schemeClr val="accent4"/>
                </a:solidFill>
                <a:ea typeface="新細明體" pitchFamily="18" charset="-120"/>
              </a:rPr>
              <a:t>, &amp; H.-P. Chen, U of Florida</a:t>
            </a:r>
          </a:p>
          <a:p>
            <a:pPr>
              <a:lnSpc>
                <a:spcPct val="105000"/>
              </a:lnSpc>
              <a:spcBef>
                <a:spcPct val="5000"/>
              </a:spcBef>
              <a:buSzPct val="60000"/>
            </a:pPr>
            <a:r>
              <a:rPr lang="en-US" altLang="zh-TW" sz="2200" dirty="0" err="1" smtClean="0">
                <a:solidFill>
                  <a:schemeClr val="accent4"/>
                </a:solidFill>
                <a:ea typeface="新細明體" pitchFamily="18" charset="-120"/>
              </a:rPr>
              <a:t>Yuting</a:t>
            </a:r>
            <a:r>
              <a:rPr lang="en-US" altLang="zh-TW" sz="2200" dirty="0" smtClean="0">
                <a:solidFill>
                  <a:schemeClr val="accent4"/>
                </a:solidFill>
                <a:ea typeface="新細明體" pitchFamily="18" charset="-120"/>
              </a:rPr>
              <a:t> Tam, &amp; </a:t>
            </a:r>
            <a:r>
              <a:rPr lang="en-US" altLang="zh-TW" sz="2200" dirty="0" err="1" smtClean="0">
                <a:solidFill>
                  <a:schemeClr val="accent4"/>
                </a:solidFill>
                <a:ea typeface="新細明體" pitchFamily="18" charset="-120"/>
              </a:rPr>
              <a:t>Daoxin</a:t>
            </a:r>
            <a:r>
              <a:rPr lang="en-US" altLang="zh-TW" sz="2200" dirty="0" smtClean="0">
                <a:solidFill>
                  <a:schemeClr val="accent4"/>
                </a:solidFill>
                <a:ea typeface="新細明體" pitchFamily="18" charset="-120"/>
              </a:rPr>
              <a:t> Yao, SYSU, China</a:t>
            </a:r>
            <a:endParaRPr lang="en-US" altLang="zh-TW" sz="2200" dirty="0">
              <a:solidFill>
                <a:schemeClr val="accent4"/>
              </a:solidFill>
              <a:ea typeface="新細明體" pitchFamily="18" charset="-120"/>
            </a:endParaRPr>
          </a:p>
        </p:txBody>
      </p:sp>
      <p:pic>
        <p:nvPicPr>
          <p:cNvPr id="280577" name="Picture 1" descr="C:\Users\weiku\home\talks_conferences\LSU_2011\2nd_visit\photo\Dmitr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05454" y="2371350"/>
            <a:ext cx="1171659" cy="1371600"/>
          </a:xfrm>
          <a:prstGeom prst="rect">
            <a:avLst/>
          </a:prstGeom>
          <a:noFill/>
        </p:spPr>
      </p:pic>
      <p:pic>
        <p:nvPicPr>
          <p:cNvPr id="278529" name="Picture 1" descr="C:\Users\weiku\home\talks_conferences\LSU_2011\2nd_visit\photo\yin_weigu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89" y="2371350"/>
            <a:ext cx="1038629" cy="1371600"/>
          </a:xfrm>
          <a:prstGeom prst="rect">
            <a:avLst/>
          </a:prstGeom>
          <a:noFill/>
        </p:spPr>
      </p:pic>
      <p:pic>
        <p:nvPicPr>
          <p:cNvPr id="278530" name="Picture 2" descr="C:\Users\weiku\home\talks_conferences\LSU_2011\2nd_visit\photo\tberlij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84835" y="2371350"/>
            <a:ext cx="1078344" cy="1371600"/>
          </a:xfrm>
          <a:prstGeom prst="rect">
            <a:avLst/>
          </a:prstGeom>
          <a:noFill/>
        </p:spPr>
      </p:pic>
      <p:pic>
        <p:nvPicPr>
          <p:cNvPr id="278532" name="Picture 4" descr="C:\Users\weiku\home\talks_conferences\LSU_2011\2nd_visit\photo\Limin Wan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0901" y="2371350"/>
            <a:ext cx="1020583" cy="1371600"/>
          </a:xfrm>
          <a:prstGeom prst="rect">
            <a:avLst/>
          </a:prstGeom>
          <a:noFill/>
        </p:spPr>
      </p:pic>
      <p:pic>
        <p:nvPicPr>
          <p:cNvPr id="278533" name="Picture 5" descr="C:\Users\weiku\home\talks_conferences\LSU_2011\2nd_visit\photo\Chi-Cheng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70240" y="2371350"/>
            <a:ext cx="1127492" cy="1371600"/>
          </a:xfrm>
          <a:prstGeom prst="rect">
            <a:avLst/>
          </a:prstGeom>
          <a:noFill/>
        </p:spPr>
      </p:pic>
      <p:pic>
        <p:nvPicPr>
          <p:cNvPr id="278535" name="Picture 7" descr="C:\Users\weiku\home\talks_conferences\LSU_2011\2nd_visit\photo\9704080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799206" y="2371350"/>
            <a:ext cx="1097280" cy="1371600"/>
          </a:xfrm>
          <a:prstGeom prst="rect">
            <a:avLst/>
          </a:prstGeom>
          <a:noFill/>
        </p:spPr>
      </p:pic>
      <p:sp>
        <p:nvSpPr>
          <p:cNvPr id="2" name="Rectangle 1"/>
          <p:cNvSpPr/>
          <p:nvPr/>
        </p:nvSpPr>
        <p:spPr bwMode="auto">
          <a:xfrm>
            <a:off x="2133600" y="5438775"/>
            <a:ext cx="1447800" cy="428625"/>
          </a:xfrm>
          <a:prstGeom prst="rect">
            <a:avLst/>
          </a:prstGeom>
          <a:noFill/>
          <a:ln w="63500" cap="sq" cmpd="sng" algn="ctr">
            <a:solidFill>
              <a:srgbClr val="CC00CC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152399" y="2235276"/>
            <a:ext cx="3040043" cy="2260524"/>
          </a:xfrm>
          <a:prstGeom prst="rect">
            <a:avLst/>
          </a:prstGeom>
          <a:noFill/>
          <a:ln w="63500" cap="sq" cmpd="sng" algn="ctr">
            <a:solidFill>
              <a:srgbClr val="CC00CC"/>
            </a:solidFill>
            <a:prstDash val="dash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61" name="Rectangle 29"/>
          <p:cNvSpPr>
            <a:spLocks noChangeArrowheads="1"/>
          </p:cNvSpPr>
          <p:nvPr/>
        </p:nvSpPr>
        <p:spPr bwMode="auto">
          <a:xfrm>
            <a:off x="679350" y="2185246"/>
            <a:ext cx="8077200" cy="929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b"/>
          <a:lstStyle/>
          <a:p>
            <a:pPr algn="l"/>
            <a:r>
              <a:rPr lang="en-US" altLang="zh-TW" sz="2800" dirty="0" smtClean="0">
                <a:solidFill>
                  <a:schemeClr val="tx2"/>
                </a:solidFill>
                <a:ea typeface="新細明體" pitchFamily="18" charset="-120"/>
              </a:rPr>
              <a:t>Spin &amp; orbital: Ferro-orbital order &amp; anisotropic magnetic structure in 1111 (&amp;122)</a:t>
            </a:r>
            <a:endParaRPr lang="en-US" altLang="zh-TW" dirty="0">
              <a:solidFill>
                <a:schemeClr val="tx2"/>
              </a:solidFill>
              <a:ea typeface="新細明體" pitchFamily="18" charset="-12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828794" y="3543054"/>
            <a:ext cx="57325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de-DE" dirty="0" smtClean="0">
                <a:latin typeface="+mn-lt"/>
              </a:rPr>
              <a:t>Chi-Cheng </a:t>
            </a:r>
            <a:r>
              <a:rPr lang="de-DE" dirty="0">
                <a:latin typeface="+mn-lt"/>
              </a:rPr>
              <a:t>Lee, </a:t>
            </a:r>
            <a:r>
              <a:rPr lang="de-DE" dirty="0" smtClean="0">
                <a:latin typeface="+mn-lt"/>
              </a:rPr>
              <a:t>Wei-Guo </a:t>
            </a:r>
            <a:r>
              <a:rPr lang="de-DE" dirty="0">
                <a:latin typeface="+mn-lt"/>
              </a:rPr>
              <a:t>Yin &amp; Wei Ku</a:t>
            </a:r>
            <a:endParaRPr lang="en-US" dirty="0">
              <a:latin typeface="+mn-lt"/>
            </a:endParaRPr>
          </a:p>
        </p:txBody>
      </p:sp>
      <p:sp>
        <p:nvSpPr>
          <p:cNvPr id="5" name="Text Box 163"/>
          <p:cNvSpPr txBox="1">
            <a:spLocks noChangeArrowheads="1"/>
          </p:cNvSpPr>
          <p:nvPr/>
        </p:nvSpPr>
        <p:spPr bwMode="auto">
          <a:xfrm>
            <a:off x="1825583" y="4152254"/>
            <a:ext cx="475065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dirty="0" smtClean="0">
                <a:solidFill>
                  <a:schemeClr val="accent4"/>
                </a:solidFill>
              </a:rPr>
              <a:t>Phys. Rev. </a:t>
            </a:r>
            <a:r>
              <a:rPr lang="en-US" dirty="0" err="1" smtClean="0">
                <a:solidFill>
                  <a:schemeClr val="accent4"/>
                </a:solidFill>
              </a:rPr>
              <a:t>Lett</a:t>
            </a:r>
            <a:r>
              <a:rPr lang="en-US" dirty="0" smtClean="0">
                <a:solidFill>
                  <a:schemeClr val="accent4"/>
                </a:solidFill>
              </a:rPr>
              <a:t>. </a:t>
            </a:r>
            <a:r>
              <a:rPr lang="en-US" b="1" dirty="0">
                <a:solidFill>
                  <a:schemeClr val="accent4"/>
                </a:solidFill>
              </a:rPr>
              <a:t>103</a:t>
            </a:r>
            <a:r>
              <a:rPr lang="en-US" dirty="0">
                <a:solidFill>
                  <a:schemeClr val="accent4"/>
                </a:solidFill>
              </a:rPr>
              <a:t>, 267001 (2009)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61" name="Rectangle 29"/>
          <p:cNvSpPr>
            <a:spLocks noChangeArrowheads="1"/>
          </p:cNvSpPr>
          <p:nvPr/>
        </p:nvSpPr>
        <p:spPr bwMode="auto">
          <a:xfrm>
            <a:off x="1066800" y="0"/>
            <a:ext cx="80772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b"/>
          <a:lstStyle/>
          <a:p>
            <a:pPr algn="l"/>
            <a:r>
              <a:rPr lang="en-US" altLang="zh-TW" sz="2800" dirty="0">
                <a:solidFill>
                  <a:schemeClr val="tx2"/>
                </a:solidFill>
                <a:ea typeface="新細明體" pitchFamily="18" charset="-120"/>
              </a:rPr>
              <a:t>Stripy magnetic and lattice structure</a:t>
            </a:r>
            <a:endParaRPr lang="en-US" altLang="zh-TW" dirty="0">
              <a:solidFill>
                <a:schemeClr val="tx2"/>
              </a:solidFill>
              <a:ea typeface="新細明體" pitchFamily="18" charset="-120"/>
            </a:endParaRPr>
          </a:p>
        </p:txBody>
      </p:sp>
      <p:pic>
        <p:nvPicPr>
          <p:cNvPr id="248865" name="Picture 33"/>
          <p:cNvPicPr>
            <a:picLocks noChangeAspect="1" noChangeArrowheads="1"/>
          </p:cNvPicPr>
          <p:nvPr/>
        </p:nvPicPr>
        <p:blipFill>
          <a:blip r:embed="rId2" cstate="print"/>
          <a:srcRect r="2632"/>
          <a:stretch>
            <a:fillRect/>
          </a:stretch>
        </p:blipFill>
        <p:spPr bwMode="auto">
          <a:xfrm>
            <a:off x="3810000" y="533400"/>
            <a:ext cx="4953000" cy="402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8866" name="Text Box 34"/>
          <p:cNvSpPr txBox="1">
            <a:spLocks noChangeArrowheads="1"/>
          </p:cNvSpPr>
          <p:nvPr/>
        </p:nvSpPr>
        <p:spPr bwMode="auto">
          <a:xfrm>
            <a:off x="5562600" y="762000"/>
            <a:ext cx="11652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TW" sz="1800">
                <a:latin typeface="Arial" charset="0"/>
                <a:ea typeface="新細明體" pitchFamily="18" charset="-120"/>
              </a:rPr>
              <a:t>BaFe</a:t>
            </a:r>
            <a:r>
              <a:rPr lang="en-US" altLang="zh-TW" sz="1800" baseline="-25000">
                <a:latin typeface="Arial" charset="0"/>
                <a:ea typeface="新細明體" pitchFamily="18" charset="-120"/>
              </a:rPr>
              <a:t>2</a:t>
            </a:r>
            <a:r>
              <a:rPr lang="en-US" altLang="zh-TW" sz="1800">
                <a:latin typeface="Arial" charset="0"/>
                <a:ea typeface="新細明體" pitchFamily="18" charset="-120"/>
              </a:rPr>
              <a:t>As</a:t>
            </a:r>
            <a:r>
              <a:rPr lang="en-US" altLang="zh-TW" sz="1800" baseline="-25000">
                <a:latin typeface="Arial" charset="0"/>
                <a:ea typeface="新細明體" pitchFamily="18" charset="-120"/>
              </a:rPr>
              <a:t>2</a:t>
            </a:r>
          </a:p>
        </p:txBody>
      </p:sp>
      <p:sp>
        <p:nvSpPr>
          <p:cNvPr id="248867" name="Text Box 35"/>
          <p:cNvSpPr txBox="1">
            <a:spLocks noChangeArrowheads="1"/>
          </p:cNvSpPr>
          <p:nvPr/>
        </p:nvSpPr>
        <p:spPr bwMode="auto">
          <a:xfrm>
            <a:off x="5519738" y="4438650"/>
            <a:ext cx="360521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TW" sz="1600">
                <a:solidFill>
                  <a:srgbClr val="000000"/>
                </a:solidFill>
                <a:ea typeface="新細明體" pitchFamily="18" charset="-120"/>
              </a:rPr>
              <a:t>Q. Huang et al., PRL </a:t>
            </a:r>
            <a:r>
              <a:rPr lang="en-US" altLang="zh-TW" sz="1600" b="1">
                <a:solidFill>
                  <a:srgbClr val="000000"/>
                </a:solidFill>
                <a:ea typeface="新細明體" pitchFamily="18" charset="-120"/>
              </a:rPr>
              <a:t>101</a:t>
            </a:r>
            <a:r>
              <a:rPr lang="en-US" altLang="zh-TW" sz="1600">
                <a:solidFill>
                  <a:srgbClr val="000000"/>
                </a:solidFill>
                <a:ea typeface="新細明體" pitchFamily="18" charset="-120"/>
              </a:rPr>
              <a:t>, 257003 (2008) </a:t>
            </a:r>
          </a:p>
        </p:txBody>
      </p:sp>
      <p:pic>
        <p:nvPicPr>
          <p:cNvPr id="248869" name="Picture 3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7363" y="762000"/>
            <a:ext cx="2865437" cy="4038600"/>
          </a:xfrm>
          <a:prstGeom prst="rect">
            <a:avLst/>
          </a:prstGeom>
          <a:noFill/>
        </p:spPr>
      </p:pic>
      <p:sp>
        <p:nvSpPr>
          <p:cNvPr id="248868" name="Text Box 36"/>
          <p:cNvSpPr txBox="1">
            <a:spLocks noChangeArrowheads="1"/>
          </p:cNvSpPr>
          <p:nvPr/>
        </p:nvSpPr>
        <p:spPr bwMode="auto">
          <a:xfrm>
            <a:off x="498475" y="3168650"/>
            <a:ext cx="28543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TW" sz="1600">
                <a:solidFill>
                  <a:srgbClr val="000000"/>
                </a:solidFill>
                <a:ea typeface="新細明體" pitchFamily="18" charset="-120"/>
              </a:rPr>
              <a:t>Phys. Rev. B </a:t>
            </a:r>
            <a:r>
              <a:rPr lang="en-US" altLang="zh-TW" sz="1600" b="1">
                <a:solidFill>
                  <a:srgbClr val="000000"/>
                </a:solidFill>
                <a:ea typeface="新細明體" pitchFamily="18" charset="-120"/>
              </a:rPr>
              <a:t>78</a:t>
            </a:r>
            <a:r>
              <a:rPr lang="en-US" altLang="zh-TW" sz="1600">
                <a:solidFill>
                  <a:srgbClr val="000000"/>
                </a:solidFill>
                <a:ea typeface="新細明體" pitchFamily="18" charset="-120"/>
              </a:rPr>
              <a:t>, 054529 (2008) </a:t>
            </a:r>
          </a:p>
        </p:txBody>
      </p:sp>
      <p:sp>
        <p:nvSpPr>
          <p:cNvPr id="248864" name="Text Box 32"/>
          <p:cNvSpPr txBox="1">
            <a:spLocks noChangeArrowheads="1"/>
          </p:cNvSpPr>
          <p:nvPr/>
        </p:nvSpPr>
        <p:spPr bwMode="auto">
          <a:xfrm>
            <a:off x="304800" y="4756150"/>
            <a:ext cx="8839200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  <a:buSzPct val="50000"/>
              <a:buFontTx/>
              <a:buBlip>
                <a:blip r:embed="rId4"/>
              </a:buBlip>
            </a:pPr>
            <a:r>
              <a:rPr lang="en-US" altLang="zh-TW" sz="2000" dirty="0">
                <a:latin typeface="Arial" charset="0"/>
                <a:ea typeface="新細明體" pitchFamily="18" charset="-120"/>
              </a:rPr>
              <a:t>  Structure transition at 155k;  Stripy AFM order at 137K (AF bond longer?)</a:t>
            </a:r>
          </a:p>
          <a:p>
            <a:pPr algn="l">
              <a:lnSpc>
                <a:spcPct val="110000"/>
              </a:lnSpc>
              <a:buSzPct val="50000"/>
              <a:buFontTx/>
              <a:buBlip>
                <a:blip r:embed="rId4"/>
              </a:buBlip>
            </a:pPr>
            <a:r>
              <a:rPr lang="en-US" altLang="zh-TW" sz="2000" dirty="0">
                <a:latin typeface="Arial" charset="0"/>
                <a:ea typeface="新細明體" pitchFamily="18" charset="-120"/>
              </a:rPr>
              <a:t>  What drives the magnetic transition?</a:t>
            </a:r>
          </a:p>
          <a:p>
            <a:pPr lvl="1" algn="l">
              <a:lnSpc>
                <a:spcPct val="110000"/>
              </a:lnSpc>
              <a:buSzPct val="50000"/>
            </a:pPr>
            <a:r>
              <a:rPr lang="en-US" altLang="zh-TW" sz="2000" dirty="0">
                <a:latin typeface="Arial" charset="0"/>
                <a:ea typeface="新細明體" pitchFamily="18" charset="-120"/>
              </a:rPr>
              <a:t>Fermi surface instability?  (SDW due to nesting?)</a:t>
            </a:r>
          </a:p>
          <a:p>
            <a:pPr algn="l">
              <a:lnSpc>
                <a:spcPct val="110000"/>
              </a:lnSpc>
              <a:buSzPct val="50000"/>
              <a:buFontTx/>
              <a:buBlip>
                <a:blip r:embed="rId4"/>
              </a:buBlip>
            </a:pPr>
            <a:r>
              <a:rPr lang="en-US" altLang="zh-TW" sz="2000" dirty="0">
                <a:latin typeface="Arial" charset="0"/>
                <a:ea typeface="新細明體" pitchFamily="18" charset="-120"/>
              </a:rPr>
              <a:t>  What drives the structural transition?</a:t>
            </a:r>
          </a:p>
          <a:p>
            <a:pPr lvl="1" algn="l">
              <a:lnSpc>
                <a:spcPct val="110000"/>
              </a:lnSpc>
              <a:buSzPct val="50000"/>
            </a:pPr>
            <a:r>
              <a:rPr lang="en-US" altLang="zh-TW" sz="2000" dirty="0">
                <a:latin typeface="Arial" charset="0"/>
                <a:ea typeface="新細明體" pitchFamily="18" charset="-120"/>
              </a:rPr>
              <a:t>Transition temperature so close to magnetic </a:t>
            </a:r>
            <a:r>
              <a:rPr lang="en-US" altLang="zh-TW" sz="2000" i="1" dirty="0">
                <a:latin typeface="Arial" charset="0"/>
                <a:ea typeface="新細明體" pitchFamily="18" charset="-120"/>
              </a:rPr>
              <a:t>T</a:t>
            </a:r>
            <a:r>
              <a:rPr lang="en-US" altLang="zh-TW" sz="2000" i="1" baseline="-25000" dirty="0">
                <a:latin typeface="Arial" charset="0"/>
                <a:ea typeface="新細明體" pitchFamily="18" charset="-120"/>
              </a:rPr>
              <a:t>N</a:t>
            </a:r>
            <a:r>
              <a:rPr lang="en-US" altLang="zh-TW" sz="2000" dirty="0">
                <a:latin typeface="Arial" charset="0"/>
                <a:ea typeface="新細明體" pitchFamily="18" charset="-120"/>
              </a:rPr>
              <a:t> :  related?</a:t>
            </a:r>
          </a:p>
          <a:p>
            <a:pPr algn="l">
              <a:lnSpc>
                <a:spcPct val="110000"/>
              </a:lnSpc>
              <a:buSzPct val="50000"/>
              <a:buFontTx/>
              <a:buBlip>
                <a:blip r:embed="rId4"/>
              </a:buBlip>
            </a:pPr>
            <a:r>
              <a:rPr lang="en-US" altLang="zh-TW" sz="2000" dirty="0">
                <a:latin typeface="Arial" charset="0"/>
                <a:ea typeface="新細明體" pitchFamily="18" charset="-120"/>
              </a:rPr>
              <a:t>  Implications to electronic structure and superconductivity?</a:t>
            </a:r>
            <a:endParaRPr lang="en-US" altLang="zh-TW" sz="2000" dirty="0">
              <a:latin typeface="Arial" charset="0"/>
              <a:ea typeface="新細明體" pitchFamily="18" charset="-120"/>
              <a:sym typeface="Wingdings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8301" y="1116398"/>
            <a:ext cx="8986837" cy="526297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18288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SzPct val="50000"/>
              <a:buFontTx/>
              <a:buBlip>
                <a:blip r:embed="rId2"/>
              </a:buBlip>
            </a:pPr>
            <a:r>
              <a:rPr lang="en-US" altLang="zh-TW" sz="2000" dirty="0" smtClean="0">
                <a:latin typeface="Arial" charset="0"/>
                <a:ea typeface="新細明體" pitchFamily="18" charset="-120"/>
              </a:rPr>
              <a:t>  Building blocks of condensed matter physics</a:t>
            </a:r>
          </a:p>
          <a:p>
            <a:pPr marL="18288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SzPct val="50000"/>
              <a:buFontTx/>
              <a:buBlip>
                <a:blip r:embed="rId2"/>
              </a:buBlip>
            </a:pPr>
            <a:endParaRPr lang="en-US" altLang="zh-TW" sz="2000" dirty="0" smtClean="0">
              <a:solidFill>
                <a:srgbClr val="000000"/>
              </a:solidFill>
              <a:latin typeface="Arial" charset="0"/>
              <a:ea typeface="新細明體" pitchFamily="18" charset="-120"/>
              <a:sym typeface="Wingdings" pitchFamily="2" charset="2"/>
            </a:endParaRPr>
          </a:p>
          <a:p>
            <a:pPr marL="18288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SzPct val="50000"/>
              <a:buFontTx/>
              <a:buBlip>
                <a:blip r:embed="rId2"/>
              </a:buBlip>
            </a:pPr>
            <a:endParaRPr lang="en-US" altLang="zh-TW" sz="2000" dirty="0" smtClean="0">
              <a:solidFill>
                <a:srgbClr val="000000"/>
              </a:solidFill>
              <a:latin typeface="Arial" charset="0"/>
              <a:ea typeface="新細明體" pitchFamily="18" charset="-120"/>
              <a:sym typeface="Wingdings" pitchFamily="2" charset="2"/>
            </a:endParaRPr>
          </a:p>
          <a:p>
            <a:pPr marL="18288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SzPct val="50000"/>
              <a:buFontTx/>
              <a:buBlip>
                <a:blip r:embed="rId2"/>
              </a:buBlip>
            </a:pPr>
            <a:endParaRPr lang="en-US" altLang="zh-TW" sz="2000" dirty="0" smtClean="0">
              <a:solidFill>
                <a:srgbClr val="000000"/>
              </a:solidFill>
              <a:latin typeface="Arial" charset="0"/>
              <a:ea typeface="新細明體" pitchFamily="18" charset="-120"/>
              <a:sym typeface="Wingdings" pitchFamily="2" charset="2"/>
            </a:endParaRPr>
          </a:p>
          <a:p>
            <a:pPr marL="18288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SzPct val="50000"/>
              <a:buFontTx/>
              <a:buBlip>
                <a:blip r:embed="rId2"/>
              </a:buBlip>
            </a:pPr>
            <a:endParaRPr lang="en-US" altLang="zh-TW" sz="2000" dirty="0" smtClean="0">
              <a:solidFill>
                <a:srgbClr val="000000"/>
              </a:solidFill>
              <a:latin typeface="Arial" charset="0"/>
              <a:ea typeface="新細明體" pitchFamily="18" charset="-120"/>
              <a:sym typeface="Wingdings" pitchFamily="2" charset="2"/>
            </a:endParaRPr>
          </a:p>
          <a:p>
            <a:pPr marL="18288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50000"/>
              <a:buFontTx/>
              <a:buBlip>
                <a:blip r:embed="rId2"/>
              </a:buBlip>
            </a:pPr>
            <a:endParaRPr lang="en-US" altLang="zh-TW" sz="2000" dirty="0" smtClean="0">
              <a:solidFill>
                <a:srgbClr val="000000"/>
              </a:solidFill>
              <a:latin typeface="Arial" charset="0"/>
              <a:ea typeface="新細明體" pitchFamily="18" charset="-120"/>
              <a:sym typeface="Wingdings" pitchFamily="2" charset="2"/>
            </a:endParaRPr>
          </a:p>
          <a:p>
            <a:pPr marL="18288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50000"/>
              <a:buFontTx/>
              <a:buBlip>
                <a:blip r:embed="rId2"/>
              </a:buBlip>
            </a:pP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  Basic particles: electrons and the nuclei</a:t>
            </a:r>
          </a:p>
          <a:p>
            <a:pPr marL="18288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50000"/>
              <a:buFontTx/>
              <a:buBlip>
                <a:blip r:embed="rId2"/>
              </a:buBlip>
            </a:pP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  Basic interaction: Coulomb interaction &amp; kinetic energy</a:t>
            </a:r>
          </a:p>
          <a:p>
            <a:pPr marL="18288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50000"/>
            </a:pPr>
            <a:endParaRPr lang="en-US" altLang="zh-TW" sz="1000" dirty="0" smtClean="0">
              <a:latin typeface="Arial" charset="0"/>
              <a:ea typeface="新細明體" pitchFamily="18" charset="-120"/>
              <a:sym typeface="Wingdings" pitchFamily="2" charset="2"/>
            </a:endParaRPr>
          </a:p>
          <a:p>
            <a:pPr marL="18288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50000"/>
            </a:pPr>
            <a:r>
              <a:rPr lang="en-US" altLang="zh-TW" dirty="0" smtClean="0">
                <a:solidFill>
                  <a:srgbClr val="7030A0"/>
                </a:solidFill>
                <a:latin typeface="Arial" charset="0"/>
                <a:ea typeface="新細明體" pitchFamily="18" charset="-120"/>
                <a:sym typeface="Wingdings" pitchFamily="2" charset="2"/>
              </a:rPr>
              <a:t>Full quantum Hamiltonian is known.  What are the mysteries?</a:t>
            </a:r>
            <a:endParaRPr lang="en-US" altLang="zh-TW" dirty="0">
              <a:solidFill>
                <a:srgbClr val="7030A0"/>
              </a:solidFill>
              <a:latin typeface="Arial" charset="0"/>
              <a:ea typeface="新細明體" pitchFamily="18" charset="-120"/>
              <a:sym typeface="Wingdings" pitchFamily="2" charset="2"/>
            </a:endParaRPr>
          </a:p>
        </p:txBody>
      </p:sp>
      <p:sp>
        <p:nvSpPr>
          <p:cNvPr id="254992" name="Rectangle 16"/>
          <p:cNvSpPr>
            <a:spLocks noChangeArrowheads="1"/>
          </p:cNvSpPr>
          <p:nvPr/>
        </p:nvSpPr>
        <p:spPr bwMode="auto">
          <a:xfrm>
            <a:off x="937844" y="165832"/>
            <a:ext cx="8112370" cy="5492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b"/>
          <a:lstStyle/>
          <a:p>
            <a:pPr algn="l"/>
            <a:r>
              <a:rPr lang="en-US" altLang="zh-TW" sz="2800" dirty="0" smtClean="0">
                <a:solidFill>
                  <a:schemeClr val="tx2"/>
                </a:solidFill>
                <a:ea typeface="新細明體" pitchFamily="18" charset="-120"/>
              </a:rPr>
              <a:t>Condensed matter physics: simple building blocks</a:t>
            </a:r>
            <a:endParaRPr lang="en-US" altLang="zh-TW" sz="2800" dirty="0">
              <a:solidFill>
                <a:schemeClr val="tx2"/>
              </a:solidFill>
              <a:ea typeface="新細明體" pitchFamily="18" charset="-120"/>
            </a:endParaRPr>
          </a:p>
        </p:txBody>
      </p:sp>
      <p:pic>
        <p:nvPicPr>
          <p:cNvPr id="11" name="Picture 18" descr="sqrt3tot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85672" y="1901751"/>
            <a:ext cx="2851150" cy="213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2627" name="Picture 3" descr="C:\Program Files (x86)\Microsoft Office\MEDIA\OFFICE12\Bullets\BD21294_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83845" y="3069375"/>
            <a:ext cx="123825" cy="123825"/>
          </a:xfrm>
          <a:prstGeom prst="rect">
            <a:avLst/>
          </a:prstGeom>
          <a:noFill/>
        </p:spPr>
      </p:pic>
      <p:grpSp>
        <p:nvGrpSpPr>
          <p:cNvPr id="17" name="Group 16"/>
          <p:cNvGrpSpPr/>
          <p:nvPr/>
        </p:nvGrpSpPr>
        <p:grpSpPr>
          <a:xfrm>
            <a:off x="999456" y="2828261"/>
            <a:ext cx="1903228" cy="595424"/>
            <a:chOff x="999456" y="2828261"/>
            <a:chExt cx="1903228" cy="595424"/>
          </a:xfrm>
        </p:grpSpPr>
        <p:sp>
          <p:nvSpPr>
            <p:cNvPr id="16" name="Oval 15"/>
            <p:cNvSpPr/>
            <p:nvPr/>
          </p:nvSpPr>
          <p:spPr bwMode="auto">
            <a:xfrm>
              <a:off x="999456" y="2828261"/>
              <a:ext cx="1903228" cy="595424"/>
            </a:xfrm>
            <a:prstGeom prst="ellips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2075" tIns="46038" rIns="92075" bIns="46038" numCol="1" rtlCol="0" anchor="b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pic>
          <p:nvPicPr>
            <p:cNvPr id="282628" name="Picture 4" descr="C:\Program Files (x86)\Microsoft Office\MEDIA\OFFICE12\Bullets\BD21312_.gif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098147" y="3229964"/>
              <a:ext cx="142875" cy="142875"/>
            </a:xfrm>
            <a:prstGeom prst="rect">
              <a:avLst/>
            </a:prstGeom>
            <a:noFill/>
          </p:spPr>
        </p:pic>
      </p:grpSp>
      <p:sp>
        <p:nvSpPr>
          <p:cNvPr id="19" name="Oval 18"/>
          <p:cNvSpPr/>
          <p:nvPr/>
        </p:nvSpPr>
        <p:spPr bwMode="auto">
          <a:xfrm rot="19496388" flipH="1">
            <a:off x="1002994" y="2943366"/>
            <a:ext cx="1903228" cy="393556"/>
          </a:xfrm>
          <a:prstGeom prst="ellips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2075" tIns="46038" rIns="92075" bIns="46038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20" name="Picture 4" descr="C:\Program Files (x86)\Microsoft Office\MEDIA\OFFICE12\Bullets\BD21312_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9496388" flipH="1">
            <a:off x="2272738" y="2603894"/>
            <a:ext cx="142875" cy="142875"/>
          </a:xfrm>
          <a:prstGeom prst="rect">
            <a:avLst/>
          </a:prstGeom>
          <a:noFill/>
        </p:spPr>
      </p:pic>
      <p:sp>
        <p:nvSpPr>
          <p:cNvPr id="22" name="Oval 21"/>
          <p:cNvSpPr/>
          <p:nvPr/>
        </p:nvSpPr>
        <p:spPr bwMode="auto">
          <a:xfrm>
            <a:off x="627322" y="1818149"/>
            <a:ext cx="2615609" cy="2615609"/>
          </a:xfrm>
          <a:prstGeom prst="ellipse">
            <a:avLst/>
          </a:prstGeom>
          <a:noFill/>
          <a:ln w="19050" cap="flat" cmpd="sng" algn="ctr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ffectLst/>
        </p:spPr>
        <p:txBody>
          <a:bodyPr vert="horz" wrap="square" lIns="92075" tIns="46038" rIns="92075" bIns="46038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3" name="Oval 22"/>
          <p:cNvSpPr/>
          <p:nvPr/>
        </p:nvSpPr>
        <p:spPr bwMode="auto">
          <a:xfrm>
            <a:off x="4997323" y="2030808"/>
            <a:ext cx="372121" cy="372121"/>
          </a:xfrm>
          <a:prstGeom prst="ellipse">
            <a:avLst/>
          </a:prstGeom>
          <a:noFill/>
          <a:ln w="19050" cap="flat" cmpd="sng" algn="ctr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ffectLst/>
        </p:spPr>
        <p:txBody>
          <a:bodyPr vert="horz" wrap="square" lIns="92075" tIns="46038" rIns="92075" bIns="46038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25" name="Straight Connector 24"/>
          <p:cNvCxnSpPr>
            <a:stCxn id="22" idx="0"/>
            <a:endCxn id="23" idx="0"/>
          </p:cNvCxnSpPr>
          <p:nvPr/>
        </p:nvCxnSpPr>
        <p:spPr bwMode="auto">
          <a:xfrm>
            <a:off x="1935127" y="1818149"/>
            <a:ext cx="3248257" cy="212659"/>
          </a:xfrm>
          <a:prstGeom prst="line">
            <a:avLst/>
          </a:prstGeom>
          <a:noFill/>
          <a:ln w="25400" cap="flat" cmpd="sng" algn="ctr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ffectLst/>
        </p:spPr>
      </p:cxnSp>
      <p:cxnSp>
        <p:nvCxnSpPr>
          <p:cNvPr id="26" name="Straight Connector 25"/>
          <p:cNvCxnSpPr>
            <a:stCxn id="22" idx="5"/>
            <a:endCxn id="23" idx="4"/>
          </p:cNvCxnSpPr>
          <p:nvPr/>
        </p:nvCxnSpPr>
        <p:spPr bwMode="auto">
          <a:xfrm flipV="1">
            <a:off x="2859884" y="2402929"/>
            <a:ext cx="2323500" cy="1647782"/>
          </a:xfrm>
          <a:prstGeom prst="line">
            <a:avLst/>
          </a:prstGeom>
          <a:noFill/>
          <a:ln w="25400" cap="flat" cmpd="sng" algn="ctr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ffectLst/>
        </p:spPr>
      </p:cxnSp>
    </p:spTree>
    <p:extLst>
      <p:ext uri="{BB962C8B-B14F-4D97-AF65-F5344CB8AC3E}">
        <p14:creationId xmlns:p14="http://schemas.microsoft.com/office/powerpoint/2010/main" val="2345070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277812" y="1250950"/>
            <a:ext cx="6580188" cy="3702050"/>
            <a:chOff x="277812" y="1403350"/>
            <a:chExt cx="6580188" cy="3702050"/>
          </a:xfrm>
        </p:grpSpPr>
        <p:grpSp>
          <p:nvGrpSpPr>
            <p:cNvPr id="3" name="Group 5"/>
            <p:cNvGrpSpPr>
              <a:grpSpLocks noChangeAspect="1"/>
            </p:cNvGrpSpPr>
            <p:nvPr/>
          </p:nvGrpSpPr>
          <p:grpSpPr bwMode="auto">
            <a:xfrm>
              <a:off x="277812" y="1403350"/>
              <a:ext cx="6580188" cy="3702050"/>
              <a:chOff x="1167" y="384"/>
              <a:chExt cx="3473" cy="1954"/>
            </a:xfrm>
          </p:grpSpPr>
          <mc:AlternateContent xmlns:mc="http://schemas.openxmlformats.org/markup-compatibility/2006" xmlns:a14="http://schemas.microsoft.com/office/drawing/2010/main">
            <mc:Choice Requires="a14">
              <p:graphicFrame>
                <p:nvGraphicFramePr>
                  <p:cNvPr id="4" name="Object 6"/>
                  <p:cNvGraphicFramePr>
                    <a:graphicFrameLocks noChangeAspect="1"/>
                  </p:cNvGraphicFramePr>
                  <p:nvPr/>
                </p:nvGraphicFramePr>
                <p:xfrm>
                  <a:off x="1167" y="384"/>
                  <a:ext cx="3473" cy="1954"/>
                </p:xfrm>
                <a:graphic>
                  <a:graphicData uri="http://schemas.openxmlformats.org/presentationml/2006/ole">
                    <mc:AlternateContent>
                      <mc:Choice xmlns:v="urn:schemas-microsoft-com:vml" Requires="v">
                        <p:oleObj spid="_x0000_s785476" name="Graph" r:id="rId3" imgW="2268000" imgH="1275840" progId="">
                          <p:embed/>
                        </p:oleObj>
                      </mc:Choice>
                      <mc:Fallback>
                        <p:oleObj name="Graph" r:id="rId3" imgW="2268000" imgH="1275840" progId="">
                          <p:embed/>
                          <p:pic>
                            <p:nvPicPr>
                              <p:cNvPr id="0" name=""/>
                              <p:cNvPicPr>
                                <a:picLocks noChangeAspect="1" noChangeArrowheads="1"/>
                              </p:cNvPicPr>
                              <p:nvPr/>
                            </p:nvPicPr>
                            <p:blipFill>
                              <a:blip r:embed="rId4">
                                <a:extLst>
                                  <a:ext uri="{28A0092B-C50C-407E-A947-70E740481C1C}">
                                    <a14:useLocalDpi val="0"/>
                                  </a:ext>
                                </a:extLst>
                              </a:blip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1167" y="384"/>
                                <a:ext cx="3473" cy="1954"/>
                              </a:xfrm>
                              <a:prstGeom prst="rect">
                                <a:avLst/>
                              </a:prstGeom>
                              <a:noFill/>
                              <a:ln>
                                <a:noFill/>
                              </a:ln>
                              <a:effectLst/>
                              <a:extLst>
                                <a:ext uri="{909E8E84-426E-40DD-AFC4-6F175D3DCCD1}">
                                  <a14:hiddenFill>
                                    <a:solidFill>
                                      <a:schemeClr val="accent1"/>
                                    </a:solidFill>
                                  </a14:hiddenFill>
                                </a:ext>
                                <a:ext uri="{91240B29-F687-4F45-9708-019B960494DF}">
                                  <a14:hiddenLine w="9525">
                                    <a:solidFill>
                                      <a:schemeClr val="tx1"/>
                                    </a:solidFill>
                                    <a:miter lim="800000"/>
                                    <a:headEnd/>
                                    <a:tailEnd/>
                                  </a14:hiddenLine>
                                </a:ext>
                                <a:ext uri="{AF507438-7753-43E0-B8FC-AC1667EBCBE1}">
                                  <a14:hiddenEffects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</mc:Choice>
            <mc:Fallback xmlns="">
              <p:graphicFrame>
                <p:nvGraphicFramePr>
                  <p:cNvPr id="4" name="Object 6"/>
                  <p:cNvGraphicFramePr>
                    <a:graphicFrameLocks noChangeAspect="1"/>
                  </p:cNvGraphicFramePr>
                  <p:nvPr/>
                </p:nvGraphicFramePr>
                <p:xfrm>
                  <a:off x="1167" y="384"/>
                  <a:ext cx="3473" cy="1954"/>
                </p:xfrm>
                <a:graphic>
                  <a:graphicData uri="http://schemas.openxmlformats.org/presentationml/2006/ole">
                    <mc:AlternateContent>
                      <mc:Choice xmlns:v="urn:schemas-microsoft-com:vml" Requires="v">
                        <p:oleObj spid="_x0000_s785419" name="Graph" r:id="rId5" imgW="2268000" imgH="1275840" progId="">
                          <p:embed/>
                        </p:oleObj>
                      </mc:Choice>
                      <mc:Fallback>
                        <p:oleObj name="Graph" r:id="rId5" imgW="2268000" imgH="1275840" progId="">
                          <p:embed/>
                          <p:pic>
                            <p:nvPicPr>
                              <p:cNvPr id="0" name=""/>
                              <p:cNvPicPr>
                                <a:picLocks noChangeAspect="1" noChangeArrowheads="1"/>
                              </p:cNvPicPr>
                              <p:nvPr/>
                            </p:nvPicPr>
                            <p:blipFill>
                              <a:blip r:embed="rId6">
                                <a:extLst>
                                  <a:ext uri="{28A0092B-C50C-407E-A947-70E740481C1C}">
                                    <a14:useLocalDpi xmlns:a14="http://schemas.microsoft.com/office/drawing/2010/main" val="0"/>
                                  </a:ext>
                                </a:extLst>
                              </a:blip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1167" y="384"/>
                                <a:ext cx="3473" cy="1954"/>
                              </a:xfrm>
                              <a:prstGeom prst="rect">
                                <a:avLst/>
                              </a:prstGeom>
                              <a:noFill/>
                              <a:ln>
                                <a:noFill/>
                              </a:ln>
                              <a:effectLst/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solidFill>
                                      <a:schemeClr val="accent1"/>
                                    </a:solidFill>
                                  </a14:hiddenFill>
                                </a:ext>
                                <a:ext uri="{91240B29-F687-4F45-9708-019B960494DF}">
                                  <a14:hiddenLine xmlns:a14="http://schemas.microsoft.com/office/drawing/2010/main" w="9525">
                                    <a:solidFill>
                                      <a:schemeClr val="tx1"/>
                                    </a:solidFill>
                                    <a:miter lim="800000"/>
                                    <a:headEnd/>
                                    <a:tailEnd/>
                                  </a14:hiddenLine>
                                </a:ex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</mc:Fallback>
          </mc:AlternateContent>
          <p:grpSp>
            <p:nvGrpSpPr>
              <p:cNvPr id="5" name="Group 7"/>
              <p:cNvGrpSpPr>
                <a:grpSpLocks noChangeAspect="1"/>
              </p:cNvGrpSpPr>
              <p:nvPr/>
            </p:nvGrpSpPr>
            <p:grpSpPr bwMode="auto">
              <a:xfrm>
                <a:off x="3009" y="707"/>
                <a:ext cx="1297" cy="1309"/>
                <a:chOff x="3006" y="612"/>
                <a:chExt cx="1297" cy="1309"/>
              </a:xfrm>
            </p:grpSpPr>
            <p:sp>
              <p:nvSpPr>
                <p:cNvPr id="6" name="Line 8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3006" y="624"/>
                  <a:ext cx="864" cy="864"/>
                </a:xfrm>
                <a:prstGeom prst="line">
                  <a:avLst/>
                </a:prstGeom>
                <a:noFill/>
                <a:ln w="12700">
                  <a:solidFill>
                    <a:srgbClr val="FF0000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" name="Line 9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3026" y="654"/>
                  <a:ext cx="1036" cy="1036"/>
                </a:xfrm>
                <a:prstGeom prst="line">
                  <a:avLst/>
                </a:prstGeom>
                <a:noFill/>
                <a:ln w="12700">
                  <a:solidFill>
                    <a:srgbClr val="FF0000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" name="Line 10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3468" y="1086"/>
                  <a:ext cx="835" cy="835"/>
                </a:xfrm>
                <a:prstGeom prst="line">
                  <a:avLst/>
                </a:prstGeom>
                <a:noFill/>
                <a:ln w="12700">
                  <a:solidFill>
                    <a:srgbClr val="FF0000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" name="Line 11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3254" y="870"/>
                  <a:ext cx="1036" cy="1036"/>
                </a:xfrm>
                <a:prstGeom prst="line">
                  <a:avLst/>
                </a:prstGeom>
                <a:noFill/>
                <a:ln w="12700">
                  <a:solidFill>
                    <a:srgbClr val="0000FF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" name="Line 12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3048" y="666"/>
                  <a:ext cx="1209" cy="1209"/>
                </a:xfrm>
                <a:prstGeom prst="line">
                  <a:avLst/>
                </a:prstGeom>
                <a:noFill/>
                <a:ln w="12700">
                  <a:solidFill>
                    <a:srgbClr val="0000FF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" name="Line 13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3702" y="1332"/>
                  <a:ext cx="576" cy="576"/>
                </a:xfrm>
                <a:prstGeom prst="line">
                  <a:avLst/>
                </a:prstGeom>
                <a:noFill/>
                <a:ln w="12700">
                  <a:solidFill>
                    <a:srgbClr val="FF0000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" name="Line 14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3024" y="612"/>
                  <a:ext cx="633" cy="633"/>
                </a:xfrm>
                <a:prstGeom prst="line">
                  <a:avLst/>
                </a:prstGeom>
                <a:noFill/>
                <a:ln w="12700">
                  <a:solidFill>
                    <a:srgbClr val="0000FF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" name="Line 15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3018" y="642"/>
                  <a:ext cx="374" cy="374"/>
                </a:xfrm>
                <a:prstGeom prst="line">
                  <a:avLst/>
                </a:prstGeom>
                <a:noFill/>
                <a:ln w="12700">
                  <a:solidFill>
                    <a:srgbClr val="0000FF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4" name="Line 16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3918" y="1536"/>
                  <a:ext cx="374" cy="374"/>
                </a:xfrm>
                <a:prstGeom prst="line">
                  <a:avLst/>
                </a:prstGeom>
                <a:noFill/>
                <a:ln w="12700">
                  <a:solidFill>
                    <a:srgbClr val="0000FF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15" name="矩形 3"/>
            <p:cNvSpPr/>
            <p:nvPr/>
          </p:nvSpPr>
          <p:spPr bwMode="auto">
            <a:xfrm>
              <a:off x="3674008" y="1690588"/>
              <a:ext cx="3090206" cy="3048000"/>
            </a:xfrm>
            <a:prstGeom prst="rect">
              <a:avLst/>
            </a:prstGeom>
            <a:solidFill>
              <a:schemeClr val="bg1"/>
            </a:solidFill>
            <a:ln w="38100" cap="sq" cmpd="sng" algn="ctr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TextBox 21"/>
                <p:cNvSpPr txBox="1"/>
                <p:nvPr/>
              </p:nvSpPr>
              <p:spPr>
                <a:xfrm>
                  <a:off x="1702575" y="3440668"/>
                  <a:ext cx="404037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8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b="0" i="1" smtClean="0">
                                <a:latin typeface="Cambria Math"/>
                              </a:rPr>
                              <m:t>𝐽</m:t>
                            </m:r>
                          </m:e>
                          <m:sub>
                            <m:r>
                              <a:rPr lang="en-US" sz="1800" b="0" i="1" smtClean="0">
                                <a:latin typeface="Cambria Math"/>
                              </a:rPr>
                              <m:t>1</m:t>
                            </m:r>
                            <m:r>
                              <a:rPr lang="en-US" sz="1800" b="0" i="1" smtClean="0">
                                <a:latin typeface="Cambria Math"/>
                              </a:rPr>
                              <m:t>𝑥</m:t>
                            </m:r>
                          </m:sub>
                        </m:sSub>
                      </m:oMath>
                    </m:oMathPara>
                  </a14:m>
                  <a:endParaRPr lang="en-US" sz="1800" dirty="0"/>
                </a:p>
              </p:txBody>
            </p:sp>
          </mc:Choice>
          <mc:Fallback xmlns="">
            <p:sp>
              <p:nvSpPr>
                <p:cNvPr id="22" name="TextBox 2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702575" y="3440668"/>
                  <a:ext cx="404037" cy="369332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 l="-16418" b="-983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TextBox 24"/>
                <p:cNvSpPr txBox="1"/>
                <p:nvPr/>
              </p:nvSpPr>
              <p:spPr>
                <a:xfrm>
                  <a:off x="1268412" y="3059668"/>
                  <a:ext cx="404037" cy="39126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8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b="0" i="1" smtClean="0">
                                <a:latin typeface="Cambria Math"/>
                              </a:rPr>
                              <m:t>𝐽</m:t>
                            </m:r>
                          </m:e>
                          <m:sub>
                            <m:r>
                              <a:rPr lang="en-US" sz="1800" b="0" i="1" smtClean="0">
                                <a:latin typeface="Cambria Math"/>
                              </a:rPr>
                              <m:t>1</m:t>
                            </m:r>
                            <m:r>
                              <a:rPr lang="en-US" sz="1800" b="0" i="1" smtClean="0">
                                <a:latin typeface="Cambria Math"/>
                              </a:rPr>
                              <m:t>𝑦</m:t>
                            </m:r>
                          </m:sub>
                        </m:sSub>
                      </m:oMath>
                    </m:oMathPara>
                  </a14:m>
                  <a:endParaRPr lang="en-US" sz="1800" dirty="0"/>
                </a:p>
              </p:txBody>
            </p:sp>
          </mc:Choice>
          <mc:Fallback xmlns="">
            <p:sp>
              <p:nvSpPr>
                <p:cNvPr id="25" name="TextBox 2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268412" y="3059668"/>
                  <a:ext cx="404037" cy="391261"/>
                </a:xfrm>
                <a:prstGeom prst="rect">
                  <a:avLst/>
                </a:prstGeom>
                <a:blipFill rotWithShape="1">
                  <a:blip r:embed="rId8"/>
                  <a:stretch>
                    <a:fillRect l="-16667" b="-625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TextBox 27"/>
                <p:cNvSpPr txBox="1"/>
                <p:nvPr/>
              </p:nvSpPr>
              <p:spPr>
                <a:xfrm>
                  <a:off x="2053449" y="2717716"/>
                  <a:ext cx="404037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8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b="0" i="1" smtClean="0">
                                <a:latin typeface="Cambria Math"/>
                              </a:rPr>
                              <m:t>𝐽</m:t>
                            </m:r>
                          </m:e>
                          <m:sub>
                            <m:r>
                              <a:rPr lang="en-US" sz="1800" b="0" i="1" smtClean="0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oMath>
                    </m:oMathPara>
                  </a14:m>
                  <a:endParaRPr lang="en-US" sz="1800" dirty="0"/>
                </a:p>
              </p:txBody>
            </p:sp>
          </mc:Choice>
          <mc:Fallback xmlns="">
            <p:sp>
              <p:nvSpPr>
                <p:cNvPr id="28" name="TextBox 2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053449" y="2717716"/>
                  <a:ext cx="404037" cy="369332"/>
                </a:xfrm>
                <a:prstGeom prst="rect">
                  <a:avLst/>
                </a:prstGeom>
                <a:blipFill rotWithShape="1">
                  <a:blip r:embed="rId9"/>
                  <a:stretch>
                    <a:fillRect l="-4545" b="-11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" name="Text Box 35"/>
          <p:cNvSpPr txBox="1">
            <a:spLocks noChangeArrowheads="1"/>
          </p:cNvSpPr>
          <p:nvPr/>
        </p:nvSpPr>
        <p:spPr bwMode="auto">
          <a:xfrm>
            <a:off x="1348945" y="228262"/>
            <a:ext cx="537833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altLang="zh-TW" sz="2800" dirty="0" smtClean="0">
                <a:solidFill>
                  <a:schemeClr val="tx2"/>
                </a:solidFill>
                <a:ea typeface="新細明體" pitchFamily="18" charset="-120"/>
                <a:sym typeface="Wingdings" pitchFamily="2" charset="2"/>
              </a:rPr>
              <a:t>Heisenberg picture &amp; Stoner picture</a:t>
            </a:r>
            <a:endParaRPr lang="en-US" altLang="zh-TW" sz="2800" dirty="0">
              <a:solidFill>
                <a:schemeClr val="tx2"/>
              </a:solidFill>
              <a:ea typeface="新細明體" pitchFamily="18" charset="-120"/>
              <a:sym typeface="Wingdings" pitchFamily="2" charset="2"/>
            </a:endParaRPr>
          </a:p>
        </p:txBody>
      </p:sp>
      <p:cxnSp>
        <p:nvCxnSpPr>
          <p:cNvPr id="17" name="Straight Connector 16"/>
          <p:cNvCxnSpPr/>
          <p:nvPr/>
        </p:nvCxnSpPr>
        <p:spPr bwMode="auto">
          <a:xfrm>
            <a:off x="1646289" y="3363433"/>
            <a:ext cx="381000" cy="0"/>
          </a:xfrm>
          <a:prstGeom prst="line">
            <a:avLst/>
          </a:prstGeom>
          <a:noFill/>
          <a:ln w="38100" cap="sq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24" name="Straight Connector 23"/>
          <p:cNvCxnSpPr/>
          <p:nvPr/>
        </p:nvCxnSpPr>
        <p:spPr bwMode="auto">
          <a:xfrm flipV="1">
            <a:off x="1609083" y="3005468"/>
            <a:ext cx="0" cy="290612"/>
          </a:xfrm>
          <a:prstGeom prst="line">
            <a:avLst/>
          </a:prstGeom>
          <a:noFill/>
          <a:ln w="38100" cap="sq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27" name="Straight Connector 26"/>
          <p:cNvCxnSpPr/>
          <p:nvPr/>
        </p:nvCxnSpPr>
        <p:spPr bwMode="auto">
          <a:xfrm flipV="1">
            <a:off x="1609083" y="2955841"/>
            <a:ext cx="418206" cy="409234"/>
          </a:xfrm>
          <a:prstGeom prst="line">
            <a:avLst/>
          </a:prstGeom>
          <a:noFill/>
          <a:ln w="38100" cap="sq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/>
              <p:cNvSpPr txBox="1"/>
              <p:nvPr/>
            </p:nvSpPr>
            <p:spPr>
              <a:xfrm>
                <a:off x="1447800" y="1519535"/>
                <a:ext cx="170271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𝐽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/>
                      </a:rPr>
                      <m:t> </m:t>
                    </m:r>
                  </m:oMath>
                </a14:m>
                <a:r>
                  <a:rPr lang="en-US" b="0" i="1" dirty="0" smtClean="0">
                    <a:latin typeface="Cambria Math"/>
                  </a:rPr>
                  <a:t>,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   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𝐽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dirty="0" smtClean="0"/>
                  <a:t> model</a:t>
                </a:r>
                <a:endParaRPr lang="en-US" dirty="0"/>
              </a:p>
            </p:txBody>
          </p:sp>
        </mc:Choice>
        <mc:Fallback xmlns=""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7800" y="1519535"/>
                <a:ext cx="1702710" cy="461665"/>
              </a:xfrm>
              <a:prstGeom prst="rect">
                <a:avLst/>
              </a:prstGeom>
              <a:blipFill rotWithShape="1">
                <a:blip r:embed="rId10"/>
                <a:stretch>
                  <a:fillRect l="-1792" t="-11842" r="-4301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1" name="图片 5" descr="屏幕剪辑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1905000"/>
            <a:ext cx="2726560" cy="2437938"/>
          </a:xfrm>
          <a:prstGeom prst="rect">
            <a:avLst/>
          </a:prstGeom>
        </p:spPr>
      </p:pic>
      <p:sp>
        <p:nvSpPr>
          <p:cNvPr id="32" name="矩形 6"/>
          <p:cNvSpPr/>
          <p:nvPr/>
        </p:nvSpPr>
        <p:spPr>
          <a:xfrm>
            <a:off x="5410200" y="4267200"/>
            <a:ext cx="3352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dirty="0">
                <a:solidFill>
                  <a:srgbClr val="000000"/>
                </a:solidFill>
              </a:rPr>
              <a:t>H. </a:t>
            </a:r>
            <a:r>
              <a:rPr lang="en-US" altLang="zh-CN" sz="1800" dirty="0" smtClean="0">
                <a:solidFill>
                  <a:srgbClr val="000000"/>
                </a:solidFill>
              </a:rPr>
              <a:t>Ding  et al. </a:t>
            </a:r>
            <a:r>
              <a:rPr lang="de-DE" altLang="zh-CN" sz="1800" dirty="0" smtClean="0">
                <a:solidFill>
                  <a:srgbClr val="000000"/>
                </a:solidFill>
              </a:rPr>
              <a:t>arXiv:0812.0534</a:t>
            </a:r>
            <a:endParaRPr lang="zh-CN" altLang="en-US" sz="1800" dirty="0">
              <a:solidFill>
                <a:srgbClr val="0000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674320" y="1519535"/>
            <a:ext cx="18838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Fermi surface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矩形 7"/>
              <p:cNvSpPr/>
              <p:nvPr/>
            </p:nvSpPr>
            <p:spPr>
              <a:xfrm>
                <a:off x="76200" y="4724400"/>
                <a:ext cx="8991600" cy="19389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1" algn="l">
                  <a:lnSpc>
                    <a:spcPct val="120000"/>
                  </a:lnSpc>
                  <a:buSzPct val="60000"/>
                  <a:buBlip>
                    <a:blip r:embed="rId12"/>
                  </a:buBlip>
                </a:pPr>
                <a:r>
                  <a:rPr lang="en-US" altLang="zh-TW" sz="2000" dirty="0" smtClean="0">
                    <a:solidFill>
                      <a:srgbClr val="9900FF"/>
                    </a:solidFill>
                    <a:latin typeface="Arial" charset="0"/>
                    <a:ea typeface="新細明體" pitchFamily="18" charset="-120"/>
                    <a:cs typeface="Arial" charset="0"/>
                    <a:sym typeface="Wingdings" pitchFamily="2" charset="2"/>
                  </a:rPr>
                  <a:t>  </a:t>
                </a:r>
                <a:r>
                  <a:rPr lang="en-US" altLang="zh-TW" sz="2000" dirty="0" smtClean="0">
                    <a:latin typeface="Arial" charset="0"/>
                    <a:ea typeface="新細明體" pitchFamily="18" charset="-120"/>
                    <a:cs typeface="Arial" charset="0"/>
                    <a:sym typeface="Wingdings" pitchFamily="2" charset="2"/>
                  </a:rPr>
                  <a:t>Two different pictures</a:t>
                </a:r>
              </a:p>
              <a:p>
                <a:pPr marL="800100" lvl="2" indent="-342900" algn="l">
                  <a:lnSpc>
                    <a:spcPct val="120000"/>
                  </a:lnSpc>
                  <a:buSzPct val="60000"/>
                  <a:buFont typeface="Wingdings" panose="05000000000000000000" pitchFamily="2" charset="2"/>
                  <a:buChar char="v"/>
                </a:pPr>
                <a:r>
                  <a:rPr lang="en-US" altLang="zh-TW" sz="2000" dirty="0" smtClean="0">
                    <a:latin typeface="Arial" charset="0"/>
                    <a:ea typeface="新細明體" pitchFamily="18" charset="-120"/>
                    <a:cs typeface="Arial" charset="0"/>
                    <a:sym typeface="Wingdings" pitchFamily="2" charset="2"/>
                  </a:rPr>
                  <a:t>Local </a:t>
                </a:r>
                <a:r>
                  <a:rPr lang="en-US" altLang="zh-TW" sz="2000" dirty="0">
                    <a:latin typeface="Arial" charset="0"/>
                    <a:ea typeface="新細明體" pitchFamily="18" charset="-120"/>
                    <a:cs typeface="Arial" charset="0"/>
                    <a:sym typeface="Wingdings" pitchFamily="2" charset="2"/>
                  </a:rPr>
                  <a:t>moment Heisenberg </a:t>
                </a:r>
                <a:r>
                  <a:rPr lang="en-US" altLang="zh-TW" sz="2000" dirty="0" smtClean="0">
                    <a:latin typeface="Arial" charset="0"/>
                    <a:ea typeface="新細明體" pitchFamily="18" charset="-120"/>
                    <a:cs typeface="Arial" charset="0"/>
                    <a:sym typeface="Wingdings" pitchFamily="2" charset="2"/>
                  </a:rPr>
                  <a:t>model:</a:t>
                </a:r>
                <a14:m>
                  <m:oMath xmlns:m="http://schemas.openxmlformats.org/officeDocument/2006/math">
                    <m:r>
                      <a:rPr lang="en-US" sz="2000" b="0" i="0" smtClean="0">
                        <a:solidFill>
                          <a:srgbClr val="005A58"/>
                        </a:solidFill>
                        <a:latin typeface="Cambria Math"/>
                      </a:rPr>
                      <m:t> 2</m:t>
                    </m:r>
                    <m:sSub>
                      <m:sSubPr>
                        <m:ctrlPr>
                          <a:rPr lang="en-US" sz="2000" i="1">
                            <a:solidFill>
                              <a:srgbClr val="005A5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005A58"/>
                            </a:solidFill>
                            <a:latin typeface="Cambria Math"/>
                          </a:rPr>
                          <m:t>𝐽</m:t>
                        </m:r>
                      </m:e>
                      <m:sub>
                        <m:r>
                          <a:rPr lang="en-US" sz="2000" i="1">
                            <a:solidFill>
                              <a:srgbClr val="005A58"/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sz="2000" b="0" i="1" smtClean="0">
                        <a:solidFill>
                          <a:srgbClr val="005A58"/>
                        </a:solidFill>
                        <a:latin typeface="Cambria Math"/>
                      </a:rPr>
                      <m:t>&gt;</m:t>
                    </m:r>
                    <m:sSub>
                      <m:sSubPr>
                        <m:ctrlPr>
                          <a:rPr lang="en-US" sz="2000" i="1">
                            <a:solidFill>
                              <a:srgbClr val="005A5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005A58"/>
                            </a:solidFill>
                            <a:latin typeface="Cambria Math"/>
                          </a:rPr>
                          <m:t>𝐽</m:t>
                        </m:r>
                      </m:e>
                      <m:sub>
                        <m:r>
                          <a:rPr lang="en-US" sz="2000" i="1">
                            <a:solidFill>
                              <a:srgbClr val="005A58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TW" sz="2000" dirty="0">
                    <a:latin typeface="Arial" charset="0"/>
                    <a:ea typeface="新細明體" pitchFamily="18" charset="-120"/>
                    <a:cs typeface="Arial" charset="0"/>
                    <a:sym typeface="Wingdings" pitchFamily="2" charset="2"/>
                  </a:rPr>
                  <a:t> </a:t>
                </a:r>
                <a:endParaRPr lang="en-US" altLang="zh-TW" sz="2000" dirty="0" smtClean="0">
                  <a:latin typeface="Arial" charset="0"/>
                  <a:ea typeface="新細明體" pitchFamily="18" charset="-120"/>
                  <a:cs typeface="Arial" charset="0"/>
                  <a:sym typeface="Wingdings" pitchFamily="2" charset="2"/>
                </a:endParaRPr>
              </a:p>
              <a:p>
                <a:pPr marL="457200" lvl="2" algn="l">
                  <a:lnSpc>
                    <a:spcPct val="120000"/>
                  </a:lnSpc>
                  <a:buSzPct val="60000"/>
                </a:pPr>
                <a:r>
                  <a:rPr lang="en-US" altLang="zh-TW" sz="2000" dirty="0">
                    <a:latin typeface="Arial" charset="0"/>
                    <a:ea typeface="新細明體" pitchFamily="18" charset="-120"/>
                    <a:cs typeface="Arial" charset="0"/>
                    <a:sym typeface="Wingdings" pitchFamily="2" charset="2"/>
                  </a:rPr>
                  <a:t> </a:t>
                </a:r>
                <a:r>
                  <a:rPr lang="en-US" altLang="zh-TW" sz="2000" dirty="0" smtClean="0">
                    <a:latin typeface="Arial" charset="0"/>
                    <a:ea typeface="新細明體" pitchFamily="18" charset="-120"/>
                    <a:cs typeface="Arial" charset="0"/>
                    <a:sym typeface="Wingdings" pitchFamily="2" charset="2"/>
                  </a:rPr>
                  <a:t>     </a:t>
                </a:r>
                <a:r>
                  <a:rPr lang="en-US" altLang="zh-TW" sz="2000" dirty="0">
                    <a:latin typeface="Arial" charset="0"/>
                    <a:ea typeface="新細明體" pitchFamily="18" charset="-120"/>
                    <a:cs typeface="Arial" charset="0"/>
                    <a:sym typeface="Wingdings" pitchFamily="2" charset="2"/>
                  </a:rPr>
                  <a:t>C-type </a:t>
                </a:r>
                <a:r>
                  <a:rPr lang="en-US" altLang="zh-TW" sz="2000" dirty="0" smtClean="0">
                    <a:latin typeface="Arial" charset="0"/>
                    <a:ea typeface="新細明體" pitchFamily="18" charset="-120"/>
                    <a:cs typeface="Arial" charset="0"/>
                    <a:sym typeface="Wingdings" pitchFamily="2" charset="2"/>
                  </a:rPr>
                  <a:t>AFM over G- type</a:t>
                </a:r>
              </a:p>
              <a:p>
                <a:pPr marL="800100" lvl="2" indent="-342900" algn="l">
                  <a:lnSpc>
                    <a:spcPct val="120000"/>
                  </a:lnSpc>
                  <a:buSzPct val="60000"/>
                  <a:buFont typeface="Wingdings" panose="05000000000000000000" pitchFamily="2" charset="2"/>
                  <a:buChar char="v"/>
                </a:pPr>
                <a:r>
                  <a:rPr lang="en-US" altLang="zh-TW" sz="2000" dirty="0">
                    <a:latin typeface="Arial" charset="0"/>
                    <a:ea typeface="新細明體" pitchFamily="18" charset="-120"/>
                    <a:cs typeface="Arial" charset="0"/>
                    <a:sym typeface="Wingdings" pitchFamily="2" charset="2"/>
                  </a:rPr>
                  <a:t>Itinerant </a:t>
                </a:r>
                <a14:m>
                  <m:oMath xmlns:m="http://schemas.openxmlformats.org/officeDocument/2006/math">
                    <m:r>
                      <a:rPr lang="en-US" altLang="zh-TW" sz="2000" b="0" i="1" smtClean="0">
                        <a:latin typeface="Cambria Math"/>
                        <a:ea typeface="新細明體" pitchFamily="18" charset="-120"/>
                        <a:cs typeface="Arial" charset="0"/>
                        <a:sym typeface="Wingdings" pitchFamily="2" charset="2"/>
                      </a:rPr>
                      <m:t>(</m:t>
                    </m:r>
                    <m:r>
                      <a:rPr lang="zh-TW" altLang="en-US" sz="2000" i="1">
                        <a:latin typeface="Cambria Math"/>
                        <a:ea typeface="新細明體" pitchFamily="18" charset="-120"/>
                        <a:cs typeface="Arial" charset="0"/>
                        <a:sym typeface="Wingdings" pitchFamily="2" charset="2"/>
                      </a:rPr>
                      <m:t>𝜋</m:t>
                    </m:r>
                    <m:r>
                      <a:rPr lang="en-US" altLang="zh-TW" sz="2000" i="1">
                        <a:latin typeface="Cambria Math"/>
                        <a:ea typeface="新細明體" pitchFamily="18" charset="-120"/>
                        <a:cs typeface="Arial" charset="0"/>
                        <a:sym typeface="Wingdings" pitchFamily="2" charset="2"/>
                      </a:rPr>
                      <m:t>,0)</m:t>
                    </m:r>
                  </m:oMath>
                </a14:m>
                <a:r>
                  <a:rPr lang="en-US" altLang="zh-TW" sz="2000" dirty="0" smtClean="0">
                    <a:latin typeface="Arial" charset="0"/>
                    <a:ea typeface="新細明體" pitchFamily="18" charset="-120"/>
                    <a:cs typeface="Arial" charset="0"/>
                    <a:sym typeface="Wingdings" pitchFamily="2" charset="2"/>
                  </a:rPr>
                  <a:t>Fermi surface nesting: hole &amp; electron pockets</a:t>
                </a:r>
                <a:r>
                  <a:rPr lang="en-US" altLang="zh-TW" sz="2000" dirty="0">
                    <a:latin typeface="Arial" charset="0"/>
                    <a:ea typeface="新細明體" pitchFamily="18" charset="-120"/>
                    <a:cs typeface="Arial" charset="0"/>
                    <a:sym typeface="Wingdings" pitchFamily="2" charset="2"/>
                  </a:rPr>
                  <a:t> </a:t>
                </a:r>
                <a:endParaRPr lang="en-US" altLang="zh-TW" sz="2000" dirty="0" smtClean="0">
                  <a:latin typeface="Arial" charset="0"/>
                  <a:ea typeface="新細明體" pitchFamily="18" charset="-120"/>
                  <a:cs typeface="Arial" charset="0"/>
                  <a:sym typeface="Wingdings" pitchFamily="2" charset="2"/>
                </a:endParaRPr>
              </a:p>
              <a:p>
                <a:pPr marL="457200" lvl="2" algn="l">
                  <a:lnSpc>
                    <a:spcPct val="120000"/>
                  </a:lnSpc>
                  <a:buSzPct val="60000"/>
                </a:pPr>
                <a:r>
                  <a:rPr lang="en-US" altLang="zh-TW" sz="2000" dirty="0">
                    <a:latin typeface="Arial" charset="0"/>
                    <a:ea typeface="新細明體" pitchFamily="18" charset="-120"/>
                    <a:cs typeface="Arial" charset="0"/>
                    <a:sym typeface="Wingdings" pitchFamily="2" charset="2"/>
                  </a:rPr>
                  <a:t> </a:t>
                </a:r>
                <a:r>
                  <a:rPr lang="en-US" altLang="zh-TW" sz="2000" dirty="0" smtClean="0">
                    <a:latin typeface="Arial" charset="0"/>
                    <a:ea typeface="新細明體" pitchFamily="18" charset="-120"/>
                    <a:cs typeface="Arial" charset="0"/>
                    <a:sym typeface="Wingdings" pitchFamily="2" charset="2"/>
                  </a:rPr>
                  <a:t>     C-type AFM</a:t>
                </a:r>
              </a:p>
            </p:txBody>
          </p:sp>
        </mc:Choice>
        <mc:Fallback xmlns="">
          <p:sp>
            <p:nvSpPr>
              <p:cNvPr id="34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0" y="4724400"/>
                <a:ext cx="8991600" cy="1938992"/>
              </a:xfrm>
              <a:prstGeom prst="rect">
                <a:avLst/>
              </a:prstGeom>
              <a:blipFill rotWithShape="1">
                <a:blip r:embed="rId13"/>
                <a:stretch>
                  <a:fillRect b="-31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8" name="Straight Arrow Connector 37"/>
          <p:cNvCxnSpPr/>
          <p:nvPr/>
        </p:nvCxnSpPr>
        <p:spPr bwMode="auto">
          <a:xfrm flipH="1">
            <a:off x="7772400" y="1538188"/>
            <a:ext cx="457200" cy="443012"/>
          </a:xfrm>
          <a:prstGeom prst="straightConnector1">
            <a:avLst/>
          </a:prstGeom>
          <a:noFill/>
          <a:ln w="38100" cap="sq" cmpd="sng" algn="ctr">
            <a:solidFill>
              <a:srgbClr val="000000"/>
            </a:solidFill>
            <a:prstDash val="solid"/>
            <a:round/>
            <a:headEnd type="none" w="sm" len="sm"/>
            <a:tailEnd type="arrow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tangle 38"/>
              <p:cNvSpPr/>
              <p:nvPr/>
            </p:nvSpPr>
            <p:spPr>
              <a:xfrm>
                <a:off x="7984360" y="1076523"/>
                <a:ext cx="99116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i="1">
                          <a:latin typeface="Cambria Math"/>
                          <a:ea typeface="新細明體" pitchFamily="18" charset="-120"/>
                          <a:cs typeface="Arial" charset="0"/>
                          <a:sym typeface="Wingdings" pitchFamily="2" charset="2"/>
                        </a:rPr>
                        <m:t>(</m:t>
                      </m:r>
                      <m:r>
                        <a:rPr lang="zh-TW" altLang="en-US" i="1">
                          <a:latin typeface="Cambria Math"/>
                          <a:ea typeface="新細明體" pitchFamily="18" charset="-120"/>
                          <a:cs typeface="Arial" charset="0"/>
                          <a:sym typeface="Wingdings" pitchFamily="2" charset="2"/>
                        </a:rPr>
                        <m:t>𝜋</m:t>
                      </m:r>
                      <m:r>
                        <a:rPr lang="en-US" altLang="zh-TW" i="1">
                          <a:latin typeface="Cambria Math"/>
                          <a:ea typeface="新細明體" pitchFamily="18" charset="-120"/>
                          <a:cs typeface="Arial" charset="0"/>
                          <a:sym typeface="Wingdings" pitchFamily="2" charset="2"/>
                        </a:rPr>
                        <m:t>,0)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9" name="Rectangle 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84360" y="1076523"/>
                <a:ext cx="991169" cy="461665"/>
              </a:xfrm>
              <a:prstGeom prst="rect">
                <a:avLst/>
              </a:prstGeom>
              <a:blipFill rotWithShape="1">
                <a:blip r:embed="rId14"/>
                <a:stretch>
                  <a:fillRect l="-4938" b="-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6183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1362" name="Object 2"/>
          <p:cNvGraphicFramePr>
            <a:graphicFrameLocks noChangeAspect="1"/>
          </p:cNvGraphicFramePr>
          <p:nvPr/>
        </p:nvGraphicFramePr>
        <p:xfrm>
          <a:off x="6346825" y="817563"/>
          <a:ext cx="2249488" cy="140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3440" r:id="rId3" imgW="2247900" imgH="1409700" progId="Equation.DSMT4">
                  <p:embed/>
                </p:oleObj>
              </mc:Choice>
              <mc:Fallback>
                <p:oleObj r:id="rId3" imgW="2247900" imgH="140970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46825" y="817563"/>
                        <a:ext cx="2249488" cy="1409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71370" name="Picture 10" descr="paper_Fe1_xz_tilted_0"/>
          <p:cNvPicPr>
            <a:picLocks noChangeAspect="1" noChangeArrowheads="1"/>
          </p:cNvPicPr>
          <p:nvPr/>
        </p:nvPicPr>
        <p:blipFill>
          <a:blip r:embed="rId5" cstate="print"/>
          <a:srcRect r="3838"/>
          <a:stretch>
            <a:fillRect/>
          </a:stretch>
        </p:blipFill>
        <p:spPr bwMode="auto">
          <a:xfrm>
            <a:off x="591431" y="4040011"/>
            <a:ext cx="2386012" cy="2290763"/>
          </a:xfrm>
          <a:prstGeom prst="rect">
            <a:avLst/>
          </a:prstGeom>
          <a:noFill/>
        </p:spPr>
      </p:pic>
      <p:pic>
        <p:nvPicPr>
          <p:cNvPr id="271371" name="Picture 11" descr="paper_Fe1_yz_tilted_0"/>
          <p:cNvPicPr>
            <a:picLocks noChangeAspect="1" noChangeArrowheads="1"/>
          </p:cNvPicPr>
          <p:nvPr/>
        </p:nvPicPr>
        <p:blipFill>
          <a:blip r:embed="rId6" cstate="print"/>
          <a:srcRect r="3838"/>
          <a:stretch>
            <a:fillRect/>
          </a:stretch>
        </p:blipFill>
        <p:spPr bwMode="auto">
          <a:xfrm>
            <a:off x="3206043" y="4040011"/>
            <a:ext cx="2386013" cy="2290763"/>
          </a:xfrm>
          <a:prstGeom prst="rect">
            <a:avLst/>
          </a:prstGeom>
          <a:noFill/>
        </p:spPr>
      </p:pic>
      <p:sp>
        <p:nvSpPr>
          <p:cNvPr id="271372" name="Text Box 12"/>
          <p:cNvSpPr txBox="1">
            <a:spLocks noChangeArrowheads="1"/>
          </p:cNvSpPr>
          <p:nvPr/>
        </p:nvSpPr>
        <p:spPr bwMode="auto">
          <a:xfrm>
            <a:off x="782638" y="65088"/>
            <a:ext cx="836295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2075" tIns="46038" rIns="92075" bIns="46038" anchor="b"/>
          <a:lstStyle/>
          <a:p>
            <a:pPr algn="l"/>
            <a:r>
              <a:rPr lang="en-US" altLang="zh-TW" sz="2800">
                <a:solidFill>
                  <a:schemeClr val="tx2"/>
                </a:solidFill>
                <a:ea typeface="新細明體" pitchFamily="18" charset="-120"/>
              </a:rPr>
              <a:t>Energy resolved, symmetry respecting Wannier function</a:t>
            </a:r>
          </a:p>
        </p:txBody>
      </p:sp>
      <p:pic>
        <p:nvPicPr>
          <p:cNvPr id="271373" name="Picture 13"/>
          <p:cNvPicPr>
            <a:picLocks noChangeAspect="1" noChangeArrowheads="1"/>
          </p:cNvPicPr>
          <p:nvPr/>
        </p:nvPicPr>
        <p:blipFill>
          <a:blip r:embed="rId7" cstate="print"/>
          <a:srcRect l="4723" t="64233" r="4355" b="4066"/>
          <a:stretch>
            <a:fillRect/>
          </a:stretch>
        </p:blipFill>
        <p:spPr bwMode="auto">
          <a:xfrm>
            <a:off x="152400" y="627063"/>
            <a:ext cx="58674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5791200" y="1052513"/>
            <a:ext cx="381000" cy="1479550"/>
            <a:chOff x="4176" y="2688"/>
            <a:chExt cx="336" cy="1236"/>
          </a:xfrm>
        </p:grpSpPr>
        <p:sp>
          <p:nvSpPr>
            <p:cNvPr id="271375" name="Freeform 15"/>
            <p:cNvSpPr>
              <a:spLocks/>
            </p:cNvSpPr>
            <p:nvPr/>
          </p:nvSpPr>
          <p:spPr bwMode="auto">
            <a:xfrm>
              <a:off x="4176" y="2688"/>
              <a:ext cx="336" cy="6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4" y="96"/>
                </a:cxn>
                <a:cxn ang="0">
                  <a:pos x="192" y="432"/>
                </a:cxn>
                <a:cxn ang="0">
                  <a:pos x="336" y="624"/>
                </a:cxn>
              </a:cxnLst>
              <a:rect l="0" t="0" r="r" b="b"/>
              <a:pathLst>
                <a:path w="336" h="624">
                  <a:moveTo>
                    <a:pt x="0" y="0"/>
                  </a:moveTo>
                  <a:cubicBezTo>
                    <a:pt x="56" y="12"/>
                    <a:pt x="112" y="24"/>
                    <a:pt x="144" y="96"/>
                  </a:cubicBezTo>
                  <a:cubicBezTo>
                    <a:pt x="176" y="168"/>
                    <a:pt x="160" y="344"/>
                    <a:pt x="192" y="432"/>
                  </a:cubicBezTo>
                  <a:cubicBezTo>
                    <a:pt x="224" y="520"/>
                    <a:pt x="280" y="572"/>
                    <a:pt x="336" y="624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l"/>
              <a:endParaRPr lang="en-US"/>
            </a:p>
          </p:txBody>
        </p:sp>
        <p:sp>
          <p:nvSpPr>
            <p:cNvPr id="271376" name="Freeform 16"/>
            <p:cNvSpPr>
              <a:spLocks/>
            </p:cNvSpPr>
            <p:nvPr/>
          </p:nvSpPr>
          <p:spPr bwMode="auto">
            <a:xfrm flipV="1">
              <a:off x="4176" y="3300"/>
              <a:ext cx="336" cy="6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4" y="96"/>
                </a:cxn>
                <a:cxn ang="0">
                  <a:pos x="192" y="432"/>
                </a:cxn>
                <a:cxn ang="0">
                  <a:pos x="336" y="624"/>
                </a:cxn>
              </a:cxnLst>
              <a:rect l="0" t="0" r="r" b="b"/>
              <a:pathLst>
                <a:path w="336" h="624">
                  <a:moveTo>
                    <a:pt x="0" y="0"/>
                  </a:moveTo>
                  <a:cubicBezTo>
                    <a:pt x="56" y="12"/>
                    <a:pt x="112" y="24"/>
                    <a:pt x="144" y="96"/>
                  </a:cubicBezTo>
                  <a:cubicBezTo>
                    <a:pt x="176" y="168"/>
                    <a:pt x="160" y="344"/>
                    <a:pt x="192" y="432"/>
                  </a:cubicBezTo>
                  <a:cubicBezTo>
                    <a:pt x="224" y="520"/>
                    <a:pt x="280" y="572"/>
                    <a:pt x="336" y="624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l"/>
              <a:endParaRPr lang="en-US"/>
            </a:p>
          </p:txBody>
        </p:sp>
      </p:grpSp>
      <p:sp>
        <p:nvSpPr>
          <p:cNvPr id="271377" name="Text Box 17"/>
          <p:cNvSpPr txBox="1">
            <a:spLocks noChangeArrowheads="1"/>
          </p:cNvSpPr>
          <p:nvPr/>
        </p:nvSpPr>
        <p:spPr bwMode="auto">
          <a:xfrm>
            <a:off x="850193" y="5986286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TW" sz="1800" i="1">
                <a:latin typeface="Arial" charset="0"/>
                <a:ea typeface="新細明體" pitchFamily="18" charset="-120"/>
              </a:rPr>
              <a:t>x</a:t>
            </a:r>
          </a:p>
        </p:txBody>
      </p:sp>
      <p:sp>
        <p:nvSpPr>
          <p:cNvPr id="271378" name="Text Box 18"/>
          <p:cNvSpPr txBox="1">
            <a:spLocks noChangeArrowheads="1"/>
          </p:cNvSpPr>
          <p:nvPr/>
        </p:nvSpPr>
        <p:spPr bwMode="auto">
          <a:xfrm>
            <a:off x="2875843" y="5187774"/>
            <a:ext cx="298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TW" sz="1800" i="1">
                <a:latin typeface="Arial" charset="0"/>
                <a:ea typeface="新細明體" pitchFamily="18" charset="-120"/>
              </a:rPr>
              <a:t>y</a:t>
            </a:r>
          </a:p>
        </p:txBody>
      </p:sp>
      <p:sp>
        <p:nvSpPr>
          <p:cNvPr id="271379" name="Text Box 19"/>
          <p:cNvSpPr txBox="1">
            <a:spLocks noChangeArrowheads="1"/>
          </p:cNvSpPr>
          <p:nvPr/>
        </p:nvSpPr>
        <p:spPr bwMode="auto">
          <a:xfrm>
            <a:off x="1694743" y="4005086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TW" sz="1800" i="1">
                <a:latin typeface="Arial" charset="0"/>
                <a:ea typeface="新細明體" pitchFamily="18" charset="-120"/>
              </a:rPr>
              <a:t>z</a:t>
            </a:r>
          </a:p>
        </p:txBody>
      </p:sp>
      <p:sp>
        <p:nvSpPr>
          <p:cNvPr id="271380" name="Text Box 20"/>
          <p:cNvSpPr txBox="1">
            <a:spLocks noChangeArrowheads="1"/>
          </p:cNvSpPr>
          <p:nvPr/>
        </p:nvSpPr>
        <p:spPr bwMode="auto">
          <a:xfrm>
            <a:off x="4304593" y="4008261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TW" sz="1800" i="1">
                <a:latin typeface="Arial" charset="0"/>
                <a:ea typeface="新細明體" pitchFamily="18" charset="-120"/>
              </a:rPr>
              <a:t>z</a:t>
            </a:r>
          </a:p>
        </p:txBody>
      </p:sp>
      <p:sp>
        <p:nvSpPr>
          <p:cNvPr id="271381" name="Text Box 21"/>
          <p:cNvSpPr txBox="1">
            <a:spLocks noChangeArrowheads="1"/>
          </p:cNvSpPr>
          <p:nvPr/>
        </p:nvSpPr>
        <p:spPr bwMode="auto">
          <a:xfrm>
            <a:off x="5472993" y="5187774"/>
            <a:ext cx="298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TW" sz="1800" i="1">
                <a:latin typeface="Arial" charset="0"/>
                <a:ea typeface="新細明體" pitchFamily="18" charset="-120"/>
              </a:rPr>
              <a:t>y</a:t>
            </a:r>
          </a:p>
        </p:txBody>
      </p:sp>
      <p:sp>
        <p:nvSpPr>
          <p:cNvPr id="271382" name="Text Box 22"/>
          <p:cNvSpPr txBox="1">
            <a:spLocks noChangeArrowheads="1"/>
          </p:cNvSpPr>
          <p:nvPr/>
        </p:nvSpPr>
        <p:spPr bwMode="auto">
          <a:xfrm>
            <a:off x="3491793" y="5987874"/>
            <a:ext cx="298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TW" sz="1800" i="1">
                <a:latin typeface="Arial" charset="0"/>
                <a:ea typeface="新細明體" pitchFamily="18" charset="-120"/>
              </a:rPr>
              <a:t>x</a:t>
            </a:r>
          </a:p>
        </p:txBody>
      </p:sp>
      <p:sp>
        <p:nvSpPr>
          <p:cNvPr id="271383" name="Text Box 23"/>
          <p:cNvSpPr txBox="1">
            <a:spLocks noChangeArrowheads="1"/>
          </p:cNvSpPr>
          <p:nvPr/>
        </p:nvSpPr>
        <p:spPr bwMode="auto">
          <a:xfrm>
            <a:off x="1582031" y="6025974"/>
            <a:ext cx="557212" cy="4572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TW" i="1">
                <a:latin typeface="Arial" charset="0"/>
                <a:ea typeface="新細明體" pitchFamily="18" charset="-120"/>
              </a:rPr>
              <a:t>d</a:t>
            </a:r>
            <a:r>
              <a:rPr lang="en-US" altLang="zh-TW" i="1" baseline="-25000">
                <a:latin typeface="Arial" charset="0"/>
                <a:ea typeface="新細明體" pitchFamily="18" charset="-120"/>
              </a:rPr>
              <a:t>xz</a:t>
            </a:r>
          </a:p>
        </p:txBody>
      </p:sp>
      <p:sp>
        <p:nvSpPr>
          <p:cNvPr id="271384" name="Text Box 24"/>
          <p:cNvSpPr txBox="1">
            <a:spLocks noChangeArrowheads="1"/>
          </p:cNvSpPr>
          <p:nvPr/>
        </p:nvSpPr>
        <p:spPr bwMode="auto">
          <a:xfrm>
            <a:off x="4196643" y="6025974"/>
            <a:ext cx="557213" cy="4572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TW" i="1">
                <a:latin typeface="Arial" charset="0"/>
                <a:ea typeface="新細明體" pitchFamily="18" charset="-120"/>
              </a:rPr>
              <a:t>d</a:t>
            </a:r>
            <a:r>
              <a:rPr lang="en-US" altLang="zh-TW" i="1" baseline="-25000">
                <a:latin typeface="Arial" charset="0"/>
                <a:ea typeface="新細明體" pitchFamily="18" charset="-120"/>
              </a:rPr>
              <a:t>yz</a:t>
            </a:r>
          </a:p>
        </p:txBody>
      </p:sp>
      <p:sp>
        <p:nvSpPr>
          <p:cNvPr id="271386" name="Rectangle 26"/>
          <p:cNvSpPr>
            <a:spLocks noChangeArrowheads="1"/>
          </p:cNvSpPr>
          <p:nvPr/>
        </p:nvSpPr>
        <p:spPr bwMode="auto">
          <a:xfrm>
            <a:off x="-15498" y="6457248"/>
            <a:ext cx="9360511" cy="400752"/>
          </a:xfrm>
          <a:prstGeom prst="rect">
            <a:avLst/>
          </a:prstGeom>
          <a:noFill/>
          <a:ln w="9525" algn="ctr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lIns="92075" tIns="46038" rIns="92075" bIns="46038" anchor="b">
            <a:spAutoFit/>
          </a:bodyPr>
          <a:lstStyle/>
          <a:p>
            <a:pPr algn="l"/>
            <a:r>
              <a:rPr lang="en-US" altLang="zh-TW" sz="2000" dirty="0">
                <a:solidFill>
                  <a:srgbClr val="000000"/>
                </a:solidFill>
                <a:ea typeface="新細明體" pitchFamily="18" charset="-120"/>
                <a:sym typeface="Wingdings" pitchFamily="2" charset="2"/>
              </a:rPr>
              <a:t>methods see: </a:t>
            </a:r>
            <a:r>
              <a:rPr lang="en-US" altLang="en-US" sz="2000" dirty="0">
                <a:solidFill>
                  <a:srgbClr val="000000"/>
                </a:solidFill>
                <a:ea typeface="新細明體" pitchFamily="18" charset="-120"/>
                <a:sym typeface="Wingdings" pitchFamily="2" charset="2"/>
              </a:rPr>
              <a:t>W. Ku et al., PRL </a:t>
            </a:r>
            <a:r>
              <a:rPr lang="en-US" altLang="en-US" sz="2000" b="1" dirty="0">
                <a:solidFill>
                  <a:srgbClr val="000000"/>
                </a:solidFill>
                <a:ea typeface="新細明體" pitchFamily="18" charset="-120"/>
                <a:sym typeface="Wingdings" pitchFamily="2" charset="2"/>
              </a:rPr>
              <a:t>89</a:t>
            </a:r>
            <a:r>
              <a:rPr lang="en-US" altLang="en-US" sz="2000" dirty="0">
                <a:solidFill>
                  <a:srgbClr val="000000"/>
                </a:solidFill>
                <a:ea typeface="新細明體" pitchFamily="18" charset="-120"/>
                <a:sym typeface="Wingdings" pitchFamily="2" charset="2"/>
              </a:rPr>
              <a:t>, 167204 (2002)</a:t>
            </a:r>
            <a:r>
              <a:rPr lang="en-US" altLang="zh-TW" sz="2000" dirty="0">
                <a:solidFill>
                  <a:srgbClr val="000000"/>
                </a:solidFill>
                <a:ea typeface="新細明體" pitchFamily="18" charset="-120"/>
                <a:sym typeface="Wingdings" pitchFamily="2" charset="2"/>
              </a:rPr>
              <a:t>;  </a:t>
            </a:r>
            <a:r>
              <a:rPr lang="en-US" altLang="en-US" sz="2000" dirty="0">
                <a:solidFill>
                  <a:srgbClr val="000000"/>
                </a:solidFill>
                <a:ea typeface="新細明體" pitchFamily="18" charset="-120"/>
                <a:sym typeface="Wingdings" pitchFamily="2" charset="2"/>
              </a:rPr>
              <a:t>W. Yin</a:t>
            </a:r>
            <a:r>
              <a:rPr lang="en-US" altLang="zh-TW" sz="2000" dirty="0">
                <a:solidFill>
                  <a:srgbClr val="000000"/>
                </a:solidFill>
                <a:ea typeface="新細明體" pitchFamily="18" charset="-120"/>
                <a:sym typeface="Wingdings" pitchFamily="2" charset="2"/>
              </a:rPr>
              <a:t> et al., </a:t>
            </a:r>
            <a:r>
              <a:rPr lang="en-US" altLang="en-US" sz="2000" dirty="0">
                <a:solidFill>
                  <a:srgbClr val="000000"/>
                </a:solidFill>
                <a:ea typeface="新細明體" pitchFamily="18" charset="-120"/>
                <a:sym typeface="Wingdings" pitchFamily="2" charset="2"/>
              </a:rPr>
              <a:t>PRL </a:t>
            </a:r>
            <a:r>
              <a:rPr lang="en-US" altLang="en-US" sz="2000" b="1" dirty="0">
                <a:solidFill>
                  <a:srgbClr val="000000"/>
                </a:solidFill>
                <a:ea typeface="新細明體" pitchFamily="18" charset="-120"/>
                <a:sym typeface="Wingdings" pitchFamily="2" charset="2"/>
              </a:rPr>
              <a:t>96</a:t>
            </a:r>
            <a:r>
              <a:rPr lang="en-US" altLang="en-US" sz="2000" dirty="0">
                <a:solidFill>
                  <a:srgbClr val="000000"/>
                </a:solidFill>
                <a:ea typeface="新細明體" pitchFamily="18" charset="-120"/>
                <a:sym typeface="Wingdings" pitchFamily="2" charset="2"/>
              </a:rPr>
              <a:t>, 116405 (2006)</a:t>
            </a:r>
            <a:endParaRPr lang="zh-TW" altLang="en-US" sz="2000" dirty="0">
              <a:solidFill>
                <a:srgbClr val="000000"/>
              </a:solidFill>
              <a:ea typeface="新細明體" pitchFamily="18" charset="-120"/>
              <a:sym typeface="Wingdings" pitchFamily="2" charset="2"/>
            </a:endParaRPr>
          </a:p>
        </p:txBody>
      </p:sp>
      <p:grpSp>
        <p:nvGrpSpPr>
          <p:cNvPr id="3" name="Group 28"/>
          <p:cNvGrpSpPr>
            <a:grpSpLocks noChangeAspect="1"/>
          </p:cNvGrpSpPr>
          <p:nvPr/>
        </p:nvGrpSpPr>
        <p:grpSpPr>
          <a:xfrm>
            <a:off x="6292850" y="2408238"/>
            <a:ext cx="2672030" cy="2914362"/>
            <a:chOff x="6292850" y="2408238"/>
            <a:chExt cx="2672030" cy="2914362"/>
          </a:xfrm>
        </p:grpSpPr>
        <p:sp>
          <p:nvSpPr>
            <p:cNvPr id="271363" name="Line 3"/>
            <p:cNvSpPr>
              <a:spLocks noChangeShapeType="1"/>
            </p:cNvSpPr>
            <p:nvPr/>
          </p:nvSpPr>
          <p:spPr bwMode="auto">
            <a:xfrm>
              <a:off x="7143750" y="3438525"/>
              <a:ext cx="71913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l"/>
              <a:endParaRPr lang="en-US"/>
            </a:p>
          </p:txBody>
        </p:sp>
        <p:sp>
          <p:nvSpPr>
            <p:cNvPr id="271364" name="Line 4"/>
            <p:cNvSpPr>
              <a:spLocks noChangeShapeType="1"/>
            </p:cNvSpPr>
            <p:nvPr/>
          </p:nvSpPr>
          <p:spPr bwMode="auto">
            <a:xfrm>
              <a:off x="7143750" y="3159125"/>
              <a:ext cx="71913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l"/>
              <a:endParaRPr lang="en-US"/>
            </a:p>
          </p:txBody>
        </p:sp>
        <p:sp>
          <p:nvSpPr>
            <p:cNvPr id="271365" name="Line 5"/>
            <p:cNvSpPr>
              <a:spLocks noChangeShapeType="1"/>
            </p:cNvSpPr>
            <p:nvPr/>
          </p:nvSpPr>
          <p:spPr bwMode="auto">
            <a:xfrm>
              <a:off x="6716713" y="2892425"/>
              <a:ext cx="719137" cy="0"/>
            </a:xfrm>
            <a:prstGeom prst="line">
              <a:avLst/>
            </a:prstGeom>
            <a:noFill/>
            <a:ln w="25400">
              <a:solidFill>
                <a:srgbClr val="008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l"/>
              <a:endParaRPr lang="en-US"/>
            </a:p>
          </p:txBody>
        </p:sp>
        <p:sp>
          <p:nvSpPr>
            <p:cNvPr id="271366" name="Line 6"/>
            <p:cNvSpPr>
              <a:spLocks noChangeShapeType="1"/>
            </p:cNvSpPr>
            <p:nvPr/>
          </p:nvSpPr>
          <p:spPr bwMode="auto">
            <a:xfrm>
              <a:off x="7554913" y="2892425"/>
              <a:ext cx="719137" cy="0"/>
            </a:xfrm>
            <a:prstGeom prst="line">
              <a:avLst/>
            </a:prstGeom>
            <a:noFill/>
            <a:ln w="25400">
              <a:solidFill>
                <a:srgbClr val="008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l"/>
              <a:endParaRPr lang="en-US"/>
            </a:p>
          </p:txBody>
        </p:sp>
        <p:sp>
          <p:nvSpPr>
            <p:cNvPr id="271367" name="Line 7"/>
            <p:cNvSpPr>
              <a:spLocks noChangeShapeType="1"/>
            </p:cNvSpPr>
            <p:nvPr/>
          </p:nvSpPr>
          <p:spPr bwMode="auto">
            <a:xfrm>
              <a:off x="7143750" y="2625725"/>
              <a:ext cx="71913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l"/>
              <a:endParaRPr lang="en-US"/>
            </a:p>
          </p:txBody>
        </p:sp>
        <p:sp>
          <p:nvSpPr>
            <p:cNvPr id="271368" name="Text Box 8"/>
            <p:cNvSpPr txBox="1">
              <a:spLocks noChangeArrowheads="1"/>
            </p:cNvSpPr>
            <p:nvPr/>
          </p:nvSpPr>
          <p:spPr bwMode="auto">
            <a:xfrm>
              <a:off x="8334375" y="2408238"/>
              <a:ext cx="620683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altLang="zh-TW" sz="1800" i="1" dirty="0" err="1">
                  <a:latin typeface="+mj-ea"/>
                  <a:ea typeface="+mj-ea"/>
                </a:rPr>
                <a:t>xy</a:t>
              </a:r>
              <a:endParaRPr lang="en-US" altLang="zh-TW" sz="1800" i="1" dirty="0">
                <a:solidFill>
                  <a:srgbClr val="008000"/>
                </a:solidFill>
                <a:latin typeface="+mj-ea"/>
                <a:ea typeface="+mj-ea"/>
              </a:endParaRPr>
            </a:p>
            <a:p>
              <a:pPr algn="l"/>
              <a:r>
                <a:rPr lang="en-US" altLang="zh-TW" sz="1800" i="1" dirty="0" err="1">
                  <a:solidFill>
                    <a:srgbClr val="008000"/>
                  </a:solidFill>
                  <a:latin typeface="+mj-ea"/>
                  <a:ea typeface="+mj-ea"/>
                </a:rPr>
                <a:t>yz</a:t>
              </a:r>
              <a:endParaRPr lang="en-US" altLang="zh-TW" sz="1800" i="1" dirty="0">
                <a:solidFill>
                  <a:srgbClr val="008000"/>
                </a:solidFill>
                <a:latin typeface="+mj-ea"/>
                <a:ea typeface="+mj-ea"/>
              </a:endParaRPr>
            </a:p>
            <a:p>
              <a:pPr algn="l"/>
              <a:r>
                <a:rPr lang="en-US" altLang="zh-TW" sz="1800" i="1" dirty="0">
                  <a:latin typeface="+mj-ea"/>
                  <a:ea typeface="+mj-ea"/>
                </a:rPr>
                <a:t>z</a:t>
              </a:r>
              <a:r>
                <a:rPr lang="en-US" altLang="zh-TW" sz="1800" i="1" baseline="30000" dirty="0">
                  <a:latin typeface="+mj-ea"/>
                  <a:ea typeface="+mj-ea"/>
                </a:rPr>
                <a:t>2</a:t>
              </a:r>
            </a:p>
            <a:p>
              <a:pPr algn="l"/>
              <a:r>
                <a:rPr lang="en-US" altLang="zh-TW" sz="1800" i="1" dirty="0">
                  <a:latin typeface="+mj-ea"/>
                  <a:ea typeface="+mj-ea"/>
                </a:rPr>
                <a:t>x</a:t>
              </a:r>
              <a:r>
                <a:rPr lang="en-US" altLang="zh-TW" sz="1800" i="1" baseline="30000" dirty="0">
                  <a:latin typeface="+mj-ea"/>
                  <a:ea typeface="+mj-ea"/>
                </a:rPr>
                <a:t>2</a:t>
              </a:r>
              <a:r>
                <a:rPr lang="en-US" altLang="zh-TW" sz="1800" i="1" dirty="0">
                  <a:latin typeface="+mj-ea"/>
                  <a:ea typeface="+mj-ea"/>
                </a:rPr>
                <a:t>-y</a:t>
              </a:r>
              <a:r>
                <a:rPr lang="en-US" altLang="zh-TW" sz="1800" i="1" baseline="30000" dirty="0">
                  <a:latin typeface="+mj-ea"/>
                  <a:ea typeface="+mj-ea"/>
                </a:rPr>
                <a:t>2</a:t>
              </a:r>
            </a:p>
          </p:txBody>
        </p:sp>
        <p:sp>
          <p:nvSpPr>
            <p:cNvPr id="271369" name="Text Box 9"/>
            <p:cNvSpPr txBox="1">
              <a:spLocks noChangeArrowheads="1"/>
            </p:cNvSpPr>
            <p:nvPr/>
          </p:nvSpPr>
          <p:spPr bwMode="auto">
            <a:xfrm>
              <a:off x="6292850" y="2689225"/>
              <a:ext cx="37702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altLang="zh-TW" sz="1800" i="1">
                  <a:solidFill>
                    <a:srgbClr val="008000"/>
                  </a:solidFill>
                  <a:latin typeface="+mj-ea"/>
                  <a:ea typeface="+mj-ea"/>
                </a:rPr>
                <a:t>xz</a:t>
              </a:r>
            </a:p>
          </p:txBody>
        </p:sp>
        <p:sp>
          <p:nvSpPr>
            <p:cNvPr id="271385" name="Text Box 25"/>
            <p:cNvSpPr txBox="1">
              <a:spLocks noChangeArrowheads="1"/>
            </p:cNvSpPr>
            <p:nvPr/>
          </p:nvSpPr>
          <p:spPr bwMode="auto">
            <a:xfrm>
              <a:off x="6343650" y="3568274"/>
              <a:ext cx="2621230" cy="1754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>
                <a:buFont typeface="Wingdings" pitchFamily="2" charset="2"/>
                <a:buNone/>
              </a:pPr>
              <a:r>
                <a:rPr lang="en-US" altLang="zh-TW" sz="1800" dirty="0">
                  <a:latin typeface="Arial" charset="0"/>
                  <a:ea typeface="新細明體" pitchFamily="18" charset="-120"/>
                </a:rPr>
                <a:t>NM onsite energy (</a:t>
              </a:r>
              <a:r>
                <a:rPr lang="en-US" altLang="zh-TW" sz="1800" dirty="0" err="1">
                  <a:latin typeface="Arial" charset="0"/>
                  <a:ea typeface="新細明體" pitchFamily="18" charset="-120"/>
                </a:rPr>
                <a:t>eV</a:t>
              </a:r>
              <a:r>
                <a:rPr lang="en-US" altLang="zh-TW" sz="1800" dirty="0">
                  <a:latin typeface="Arial" charset="0"/>
                  <a:ea typeface="新細明體" pitchFamily="18" charset="-120"/>
                </a:rPr>
                <a:t>)  </a:t>
              </a:r>
            </a:p>
            <a:p>
              <a:pPr algn="l"/>
              <a:r>
                <a:rPr lang="en-US" altLang="zh-TW" sz="1800" dirty="0">
                  <a:latin typeface="Arial" charset="0"/>
                  <a:ea typeface="新細明體" pitchFamily="18" charset="-120"/>
                </a:rPr>
                <a:t>      </a:t>
              </a:r>
              <a:r>
                <a:rPr lang="en-US" altLang="zh-TW" sz="1800" i="1" dirty="0">
                  <a:latin typeface="+mj-ea"/>
                  <a:ea typeface="+mj-ea"/>
                </a:rPr>
                <a:t>z</a:t>
              </a:r>
              <a:r>
                <a:rPr lang="en-US" altLang="zh-TW" sz="1800" i="1" baseline="30000" dirty="0">
                  <a:latin typeface="+mj-ea"/>
                  <a:ea typeface="+mj-ea"/>
                </a:rPr>
                <a:t>2</a:t>
              </a:r>
              <a:r>
                <a:rPr lang="en-US" altLang="zh-TW" sz="1800" dirty="0">
                  <a:latin typeface="Arial" charset="0"/>
                  <a:ea typeface="新細明體" pitchFamily="18" charset="-120"/>
                </a:rPr>
                <a:t>         -0.03</a:t>
              </a:r>
            </a:p>
            <a:p>
              <a:pPr algn="l"/>
              <a:r>
                <a:rPr lang="en-US" altLang="zh-TW" sz="1800" dirty="0">
                  <a:latin typeface="Arial" charset="0"/>
                  <a:ea typeface="新細明體" pitchFamily="18" charset="-120"/>
                </a:rPr>
                <a:t>    </a:t>
              </a:r>
              <a:r>
                <a:rPr lang="en-US" altLang="zh-TW" sz="1800" i="1" dirty="0">
                  <a:latin typeface="+mj-ea"/>
                  <a:ea typeface="+mj-ea"/>
                </a:rPr>
                <a:t>x</a:t>
              </a:r>
              <a:r>
                <a:rPr lang="en-US" altLang="zh-TW" sz="1800" i="1" baseline="30000" dirty="0">
                  <a:latin typeface="+mj-ea"/>
                  <a:ea typeface="+mj-ea"/>
                </a:rPr>
                <a:t>2</a:t>
              </a:r>
              <a:r>
                <a:rPr lang="en-US" altLang="zh-TW" sz="1800" i="1" dirty="0">
                  <a:latin typeface="+mj-ea"/>
                  <a:ea typeface="+mj-ea"/>
                </a:rPr>
                <a:t>-y</a:t>
              </a:r>
              <a:r>
                <a:rPr lang="en-US" altLang="zh-TW" sz="1800" i="1" baseline="30000" dirty="0">
                  <a:latin typeface="+mj-ea"/>
                  <a:ea typeface="+mj-ea"/>
                </a:rPr>
                <a:t>2</a:t>
              </a:r>
              <a:r>
                <a:rPr lang="en-US" altLang="zh-TW" sz="1800" dirty="0">
                  <a:latin typeface="Arial" charset="0"/>
                  <a:ea typeface="新細明體" pitchFamily="18" charset="-120"/>
                </a:rPr>
                <a:t>       -0.20</a:t>
              </a:r>
            </a:p>
            <a:p>
              <a:pPr algn="l"/>
              <a:r>
                <a:rPr lang="en-US" altLang="zh-TW" sz="1800" dirty="0">
                  <a:latin typeface="Arial" charset="0"/>
                  <a:ea typeface="新細明體" pitchFamily="18" charset="-120"/>
                </a:rPr>
                <a:t>     </a:t>
              </a:r>
              <a:r>
                <a:rPr lang="en-US" altLang="zh-TW" sz="1800" i="1" dirty="0" err="1">
                  <a:latin typeface="+mj-ea"/>
                  <a:ea typeface="+mj-ea"/>
                </a:rPr>
                <a:t>yz</a:t>
              </a:r>
              <a:r>
                <a:rPr lang="en-US" altLang="zh-TW" sz="1800" dirty="0">
                  <a:latin typeface="Arial" charset="0"/>
                  <a:ea typeface="新細明體" pitchFamily="18" charset="-120"/>
                </a:rPr>
                <a:t>          0.10</a:t>
              </a:r>
            </a:p>
            <a:p>
              <a:pPr algn="l"/>
              <a:r>
                <a:rPr lang="en-US" altLang="zh-TW" sz="1800" dirty="0">
                  <a:latin typeface="Arial" charset="0"/>
                  <a:ea typeface="新細明體" pitchFamily="18" charset="-120"/>
                </a:rPr>
                <a:t>     </a:t>
              </a:r>
              <a:r>
                <a:rPr lang="en-US" altLang="zh-TW" sz="1800" i="1" dirty="0" err="1">
                  <a:latin typeface="+mj-ea"/>
                  <a:ea typeface="+mj-ea"/>
                </a:rPr>
                <a:t>xz</a:t>
              </a:r>
              <a:r>
                <a:rPr lang="en-US" altLang="zh-TW" sz="1800" dirty="0">
                  <a:latin typeface="Arial" charset="0"/>
                  <a:ea typeface="新細明體" pitchFamily="18" charset="-120"/>
                </a:rPr>
                <a:t>          0.10</a:t>
              </a:r>
            </a:p>
            <a:p>
              <a:pPr algn="l"/>
              <a:r>
                <a:rPr lang="en-US" altLang="zh-TW" sz="1800" dirty="0">
                  <a:latin typeface="Arial" charset="0"/>
                  <a:ea typeface="新細明體" pitchFamily="18" charset="-120"/>
                </a:rPr>
                <a:t>     </a:t>
              </a:r>
              <a:r>
                <a:rPr lang="en-US" altLang="zh-TW" sz="1800" i="1" dirty="0" err="1">
                  <a:latin typeface="+mj-ea"/>
                  <a:ea typeface="+mj-ea"/>
                </a:rPr>
                <a:t>xy</a:t>
              </a:r>
              <a:r>
                <a:rPr lang="en-US" altLang="zh-TW" sz="1800" dirty="0">
                  <a:latin typeface="Arial" charset="0"/>
                  <a:ea typeface="新細明體" pitchFamily="18" charset="-120"/>
                </a:rPr>
                <a:t>          0.34</a:t>
              </a:r>
            </a:p>
          </p:txBody>
        </p:sp>
      </p:grpSp>
      <p:sp>
        <p:nvSpPr>
          <p:cNvPr id="27" name="Text Box 32"/>
          <p:cNvSpPr txBox="1">
            <a:spLocks noChangeArrowheads="1"/>
          </p:cNvSpPr>
          <p:nvPr/>
        </p:nvSpPr>
        <p:spPr bwMode="auto">
          <a:xfrm>
            <a:off x="5779911" y="5343622"/>
            <a:ext cx="3375378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lnSpc>
                <a:spcPct val="110000"/>
              </a:lnSpc>
              <a:buSzPct val="50000"/>
              <a:buFontTx/>
              <a:buBlip>
                <a:blip r:embed="rId8"/>
              </a:buBlip>
            </a:pPr>
            <a:r>
              <a:rPr lang="en-US" altLang="zh-TW" sz="2000" dirty="0">
                <a:latin typeface="Arial" charset="0"/>
                <a:ea typeface="新細明體" pitchFamily="18" charset="-120"/>
              </a:rPr>
              <a:t>  </a:t>
            </a:r>
            <a:r>
              <a:rPr lang="en-US" altLang="zh-TW" sz="2000" dirty="0" smtClean="0">
                <a:solidFill>
                  <a:srgbClr val="9900CC"/>
                </a:solidFill>
                <a:latin typeface="Arial" charset="0"/>
                <a:ea typeface="新細明體" pitchFamily="18" charset="-120"/>
              </a:rPr>
              <a:t>small</a:t>
            </a:r>
            <a:r>
              <a:rPr lang="en-US" altLang="zh-TW" sz="2000" dirty="0" smtClean="0">
                <a:latin typeface="Arial" charset="0"/>
                <a:ea typeface="新細明體" pitchFamily="18" charset="-120"/>
              </a:rPr>
              <a:t> crystal field splitting</a:t>
            </a:r>
          </a:p>
          <a:p>
            <a:pPr algn="l">
              <a:lnSpc>
                <a:spcPct val="110000"/>
              </a:lnSpc>
              <a:buSzPct val="50000"/>
              <a:buFontTx/>
              <a:buBlip>
                <a:blip r:embed="rId8"/>
              </a:buBlip>
            </a:pP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  </a:t>
            </a:r>
            <a:r>
              <a:rPr lang="en-US" altLang="zh-TW" sz="2000" dirty="0" smtClean="0">
                <a:solidFill>
                  <a:srgbClr val="9900CC"/>
                </a:solidFill>
                <a:latin typeface="Arial" charset="0"/>
                <a:ea typeface="新細明體" pitchFamily="18" charset="-120"/>
                <a:sym typeface="Wingdings" pitchFamily="2" charset="2"/>
              </a:rPr>
              <a:t>degenerate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 </a:t>
            </a:r>
            <a:r>
              <a:rPr lang="en-US" altLang="zh-TW" sz="2000" i="1" dirty="0" err="1" smtClean="0">
                <a:latin typeface="+mj-lt"/>
                <a:ea typeface="新細明體" pitchFamily="18" charset="-120"/>
                <a:sym typeface="Wingdings" pitchFamily="2" charset="2"/>
              </a:rPr>
              <a:t>xz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 and </a:t>
            </a:r>
            <a:r>
              <a:rPr lang="en-US" altLang="zh-TW" sz="2000" i="1" dirty="0" err="1" smtClean="0">
                <a:latin typeface="+mj-lt"/>
                <a:ea typeface="新細明體" pitchFamily="18" charset="-120"/>
                <a:sym typeface="Wingdings" pitchFamily="2" charset="2"/>
              </a:rPr>
              <a:t>yz</a:t>
            </a:r>
            <a:endParaRPr lang="en-US" altLang="zh-TW" sz="2000" dirty="0" smtClean="0">
              <a:latin typeface="Arial" charset="0"/>
              <a:ea typeface="新細明體" pitchFamily="18" charset="-120"/>
              <a:sym typeface="Wingdings" pitchFamily="2" charset="2"/>
            </a:endParaRPr>
          </a:p>
          <a:p>
            <a:pPr algn="l">
              <a:lnSpc>
                <a:spcPct val="110000"/>
              </a:lnSpc>
              <a:buSzPct val="50000"/>
              <a:tabLst>
                <a:tab pos="234950" algn="l"/>
              </a:tabLst>
            </a:pP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	 </a:t>
            </a:r>
            <a:r>
              <a:rPr lang="en-US" altLang="zh-TW" sz="2000" dirty="0" smtClean="0">
                <a:solidFill>
                  <a:srgbClr val="9900CC"/>
                </a:solidFill>
                <a:latin typeface="Arial" charset="0"/>
                <a:ea typeface="新細明體" pitchFamily="18" charset="-120"/>
                <a:sym typeface="Wingdings" pitchFamily="2" charset="2"/>
              </a:rPr>
              <a:t>orbital freedom !</a:t>
            </a:r>
            <a:endParaRPr lang="en-US" altLang="zh-TW" sz="2000" dirty="0">
              <a:solidFill>
                <a:srgbClr val="9900CC"/>
              </a:solidFill>
              <a:latin typeface="Arial" charset="0"/>
              <a:ea typeface="新細明體" pitchFamily="18" charset="-120"/>
              <a:sym typeface="Wingdings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109" name="Text Box 13"/>
          <p:cNvSpPr txBox="1">
            <a:spLocks noChangeArrowheads="1"/>
          </p:cNvSpPr>
          <p:nvPr/>
        </p:nvSpPr>
        <p:spPr bwMode="auto">
          <a:xfrm>
            <a:off x="1066800" y="130175"/>
            <a:ext cx="7696200" cy="4794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2075" tIns="46038" rIns="92075" bIns="46038" anchor="b"/>
          <a:lstStyle/>
          <a:p>
            <a:pPr algn="l"/>
            <a:r>
              <a:rPr lang="en-US" altLang="zh-TW" sz="2800">
                <a:solidFill>
                  <a:schemeClr val="tx2"/>
                </a:solidFill>
                <a:ea typeface="新細明體" pitchFamily="18" charset="-120"/>
              </a:rPr>
              <a:t>Comparing LDA band structures</a:t>
            </a:r>
          </a:p>
        </p:txBody>
      </p:sp>
      <p:grpSp>
        <p:nvGrpSpPr>
          <p:cNvPr id="2" name="Group 32"/>
          <p:cNvGrpSpPr>
            <a:grpSpLocks noChangeAspect="1"/>
          </p:cNvGrpSpPr>
          <p:nvPr/>
        </p:nvGrpSpPr>
        <p:grpSpPr bwMode="auto">
          <a:xfrm>
            <a:off x="347960" y="3721100"/>
            <a:ext cx="4679950" cy="3136900"/>
            <a:chOff x="744" y="2398"/>
            <a:chExt cx="2560" cy="1716"/>
          </a:xfrm>
        </p:grpSpPr>
        <p:pic>
          <p:nvPicPr>
            <p:cNvPr id="260111" name="Picture 15" descr="BS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26" y="2480"/>
              <a:ext cx="2213" cy="14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260112" name="Picture 16" descr="paper_fig2_frame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44" y="2398"/>
              <a:ext cx="2560" cy="1716"/>
            </a:xfrm>
            <a:prstGeom prst="rect">
              <a:avLst/>
            </a:prstGeom>
            <a:noFill/>
          </p:spPr>
        </p:pic>
      </p:grpSp>
      <p:grpSp>
        <p:nvGrpSpPr>
          <p:cNvPr id="3" name="Group 31"/>
          <p:cNvGrpSpPr>
            <a:grpSpLocks noChangeAspect="1"/>
          </p:cNvGrpSpPr>
          <p:nvPr/>
        </p:nvGrpSpPr>
        <p:grpSpPr bwMode="auto">
          <a:xfrm>
            <a:off x="347960" y="685800"/>
            <a:ext cx="4679950" cy="3136900"/>
            <a:chOff x="744" y="469"/>
            <a:chExt cx="2560" cy="1716"/>
          </a:xfrm>
        </p:grpSpPr>
        <p:pic>
          <p:nvPicPr>
            <p:cNvPr id="260113" name="Picture 17" descr="BS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026" y="551"/>
              <a:ext cx="2213" cy="14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260114" name="Picture 18" descr="paper_fig2_frame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44" y="469"/>
              <a:ext cx="2560" cy="1716"/>
            </a:xfrm>
            <a:prstGeom prst="rect">
              <a:avLst/>
            </a:prstGeom>
            <a:noFill/>
          </p:spPr>
        </p:pic>
      </p:grpSp>
      <p:sp>
        <p:nvSpPr>
          <p:cNvPr id="260115" name="Text Box 19"/>
          <p:cNvSpPr txBox="1">
            <a:spLocks noChangeArrowheads="1"/>
          </p:cNvSpPr>
          <p:nvPr/>
        </p:nvSpPr>
        <p:spPr bwMode="auto">
          <a:xfrm rot="16200000">
            <a:off x="-519608" y="2042318"/>
            <a:ext cx="1403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TW" sz="1800">
                <a:latin typeface="Arial" charset="0"/>
                <a:ea typeface="新細明體" pitchFamily="18" charset="-120"/>
              </a:rPr>
              <a:t>Energy (eV)</a:t>
            </a:r>
          </a:p>
        </p:txBody>
      </p:sp>
      <p:sp>
        <p:nvSpPr>
          <p:cNvPr id="260116" name="Text Box 20"/>
          <p:cNvSpPr txBox="1">
            <a:spLocks noChangeArrowheads="1"/>
          </p:cNvSpPr>
          <p:nvPr/>
        </p:nvSpPr>
        <p:spPr bwMode="auto">
          <a:xfrm rot="16200000">
            <a:off x="-516433" y="5033168"/>
            <a:ext cx="1403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TW" sz="1800">
                <a:latin typeface="Arial" charset="0"/>
                <a:ea typeface="新細明體" pitchFamily="18" charset="-120"/>
              </a:rPr>
              <a:t>Energy (eV)</a:t>
            </a:r>
          </a:p>
        </p:txBody>
      </p:sp>
      <p:grpSp>
        <p:nvGrpSpPr>
          <p:cNvPr id="4" name="Group 35"/>
          <p:cNvGrpSpPr>
            <a:grpSpLocks/>
          </p:cNvGrpSpPr>
          <p:nvPr/>
        </p:nvGrpSpPr>
        <p:grpSpPr bwMode="auto">
          <a:xfrm>
            <a:off x="3273723" y="2117725"/>
            <a:ext cx="1995487" cy="625475"/>
            <a:chOff x="2111" y="1334"/>
            <a:chExt cx="1257" cy="394"/>
          </a:xfrm>
        </p:grpSpPr>
        <p:sp>
          <p:nvSpPr>
            <p:cNvPr id="260117" name="Line 21"/>
            <p:cNvSpPr>
              <a:spLocks noChangeShapeType="1"/>
            </p:cNvSpPr>
            <p:nvPr/>
          </p:nvSpPr>
          <p:spPr bwMode="auto">
            <a:xfrm>
              <a:off x="2949" y="1334"/>
              <a:ext cx="395" cy="0"/>
            </a:xfrm>
            <a:prstGeom prst="line">
              <a:avLst/>
            </a:prstGeom>
            <a:noFill/>
            <a:ln w="12700">
              <a:solidFill>
                <a:srgbClr val="008000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pPr algn="l"/>
              <a:endParaRPr lang="en-US"/>
            </a:p>
          </p:txBody>
        </p:sp>
        <p:sp>
          <p:nvSpPr>
            <p:cNvPr id="260118" name="Line 22"/>
            <p:cNvSpPr>
              <a:spLocks noChangeShapeType="1"/>
            </p:cNvSpPr>
            <p:nvPr/>
          </p:nvSpPr>
          <p:spPr bwMode="auto">
            <a:xfrm rot="10800000">
              <a:off x="3245" y="1334"/>
              <a:ext cx="0" cy="99"/>
            </a:xfrm>
            <a:prstGeom prst="line">
              <a:avLst/>
            </a:prstGeom>
            <a:noFill/>
            <a:ln w="19050">
              <a:solidFill>
                <a:srgbClr val="008000"/>
              </a:solidFill>
              <a:round/>
              <a:headEnd/>
              <a:tailEnd type="arrow" w="med" len="med"/>
            </a:ln>
            <a:effectLst/>
          </p:spPr>
          <p:txBody>
            <a:bodyPr/>
            <a:lstStyle/>
            <a:p>
              <a:pPr algn="l"/>
              <a:endParaRPr lang="en-US"/>
            </a:p>
          </p:txBody>
        </p:sp>
        <p:sp>
          <p:nvSpPr>
            <p:cNvPr id="260119" name="Text Box 23"/>
            <p:cNvSpPr txBox="1">
              <a:spLocks noChangeArrowheads="1"/>
            </p:cNvSpPr>
            <p:nvPr/>
          </p:nvSpPr>
          <p:spPr bwMode="auto">
            <a:xfrm>
              <a:off x="3130" y="1424"/>
              <a:ext cx="23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altLang="zh-TW" sz="1600" i="1">
                  <a:solidFill>
                    <a:srgbClr val="008000"/>
                  </a:solidFill>
                  <a:latin typeface="Arial" charset="0"/>
                  <a:ea typeface="新細明體" pitchFamily="18" charset="-120"/>
                </a:rPr>
                <a:t>W</a:t>
              </a:r>
            </a:p>
          </p:txBody>
        </p:sp>
        <p:sp>
          <p:nvSpPr>
            <p:cNvPr id="260120" name="Line 24"/>
            <p:cNvSpPr>
              <a:spLocks noChangeShapeType="1"/>
            </p:cNvSpPr>
            <p:nvPr/>
          </p:nvSpPr>
          <p:spPr bwMode="auto">
            <a:xfrm>
              <a:off x="2111" y="1728"/>
              <a:ext cx="1233" cy="0"/>
            </a:xfrm>
            <a:prstGeom prst="line">
              <a:avLst/>
            </a:prstGeom>
            <a:noFill/>
            <a:ln w="12700">
              <a:solidFill>
                <a:srgbClr val="008000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pPr algn="l"/>
              <a:endParaRPr lang="en-US"/>
            </a:p>
          </p:txBody>
        </p:sp>
        <p:sp>
          <p:nvSpPr>
            <p:cNvPr id="260121" name="Line 25"/>
            <p:cNvSpPr>
              <a:spLocks noChangeShapeType="1"/>
            </p:cNvSpPr>
            <p:nvPr/>
          </p:nvSpPr>
          <p:spPr bwMode="auto">
            <a:xfrm>
              <a:off x="3245" y="1629"/>
              <a:ext cx="0" cy="99"/>
            </a:xfrm>
            <a:prstGeom prst="line">
              <a:avLst/>
            </a:prstGeom>
            <a:noFill/>
            <a:ln w="19050">
              <a:solidFill>
                <a:srgbClr val="008000"/>
              </a:solidFill>
              <a:round/>
              <a:headEnd/>
              <a:tailEnd type="arrow" w="med" len="med"/>
            </a:ln>
            <a:effectLst/>
          </p:spPr>
          <p:txBody>
            <a:bodyPr/>
            <a:lstStyle/>
            <a:p>
              <a:pPr algn="l"/>
              <a:endParaRPr lang="en-US"/>
            </a:p>
          </p:txBody>
        </p:sp>
      </p:grpSp>
      <p:grpSp>
        <p:nvGrpSpPr>
          <p:cNvPr id="5" name="Group 36"/>
          <p:cNvGrpSpPr>
            <a:grpSpLocks/>
          </p:cNvGrpSpPr>
          <p:nvPr/>
        </p:nvGrpSpPr>
        <p:grpSpPr bwMode="auto">
          <a:xfrm>
            <a:off x="4905673" y="5073650"/>
            <a:ext cx="320675" cy="476250"/>
            <a:chOff x="3139" y="3196"/>
            <a:chExt cx="202" cy="300"/>
          </a:xfrm>
        </p:grpSpPr>
        <p:sp>
          <p:nvSpPr>
            <p:cNvPr id="260122" name="Line 26"/>
            <p:cNvSpPr>
              <a:spLocks noChangeShapeType="1"/>
            </p:cNvSpPr>
            <p:nvPr/>
          </p:nvSpPr>
          <p:spPr bwMode="auto">
            <a:xfrm>
              <a:off x="3148" y="3196"/>
              <a:ext cx="162" cy="0"/>
            </a:xfrm>
            <a:prstGeom prst="line">
              <a:avLst/>
            </a:prstGeom>
            <a:noFill/>
            <a:ln w="12700">
              <a:solidFill>
                <a:srgbClr val="008000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pPr algn="l"/>
              <a:endParaRPr lang="en-US"/>
            </a:p>
          </p:txBody>
        </p:sp>
        <p:sp>
          <p:nvSpPr>
            <p:cNvPr id="260123" name="Line 27"/>
            <p:cNvSpPr>
              <a:spLocks noChangeShapeType="1"/>
            </p:cNvSpPr>
            <p:nvPr/>
          </p:nvSpPr>
          <p:spPr bwMode="auto">
            <a:xfrm rot="10800000">
              <a:off x="3239" y="3197"/>
              <a:ext cx="0" cy="80"/>
            </a:xfrm>
            <a:prstGeom prst="line">
              <a:avLst/>
            </a:prstGeom>
            <a:noFill/>
            <a:ln w="19050">
              <a:solidFill>
                <a:srgbClr val="008000"/>
              </a:solidFill>
              <a:round/>
              <a:headEnd/>
              <a:tailEnd type="arrow" w="med" len="med"/>
            </a:ln>
            <a:effectLst/>
          </p:spPr>
          <p:txBody>
            <a:bodyPr/>
            <a:lstStyle/>
            <a:p>
              <a:pPr algn="l"/>
              <a:endParaRPr lang="en-US"/>
            </a:p>
          </p:txBody>
        </p:sp>
        <p:sp>
          <p:nvSpPr>
            <p:cNvPr id="260124" name="Text Box 28"/>
            <p:cNvSpPr txBox="1">
              <a:spLocks noChangeArrowheads="1"/>
            </p:cNvSpPr>
            <p:nvPr/>
          </p:nvSpPr>
          <p:spPr bwMode="auto">
            <a:xfrm>
              <a:off x="3139" y="3242"/>
              <a:ext cx="202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l-GR" sz="1600">
                  <a:solidFill>
                    <a:srgbClr val="008000"/>
                  </a:solidFill>
                  <a:latin typeface="Arial" charset="0"/>
                  <a:cs typeface="Arial" charset="0"/>
                </a:rPr>
                <a:t>Δ</a:t>
              </a:r>
            </a:p>
          </p:txBody>
        </p:sp>
        <p:sp>
          <p:nvSpPr>
            <p:cNvPr id="260125" name="Line 29"/>
            <p:cNvSpPr>
              <a:spLocks noChangeShapeType="1"/>
            </p:cNvSpPr>
            <p:nvPr/>
          </p:nvSpPr>
          <p:spPr bwMode="auto">
            <a:xfrm>
              <a:off x="3240" y="3416"/>
              <a:ext cx="0" cy="80"/>
            </a:xfrm>
            <a:prstGeom prst="line">
              <a:avLst/>
            </a:prstGeom>
            <a:noFill/>
            <a:ln w="19050">
              <a:solidFill>
                <a:srgbClr val="008000"/>
              </a:solidFill>
              <a:round/>
              <a:headEnd/>
              <a:tailEnd type="arrow" w="med" len="med"/>
            </a:ln>
            <a:effectLst/>
          </p:spPr>
          <p:txBody>
            <a:bodyPr/>
            <a:lstStyle/>
            <a:p>
              <a:pPr algn="l"/>
              <a:endParaRPr lang="en-US"/>
            </a:p>
          </p:txBody>
        </p:sp>
        <p:sp>
          <p:nvSpPr>
            <p:cNvPr id="260126" name="Line 30"/>
            <p:cNvSpPr>
              <a:spLocks noChangeShapeType="1"/>
            </p:cNvSpPr>
            <p:nvPr/>
          </p:nvSpPr>
          <p:spPr bwMode="auto">
            <a:xfrm>
              <a:off x="3148" y="3496"/>
              <a:ext cx="162" cy="0"/>
            </a:xfrm>
            <a:prstGeom prst="line">
              <a:avLst/>
            </a:prstGeom>
            <a:noFill/>
            <a:ln w="12700">
              <a:solidFill>
                <a:srgbClr val="008000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pPr algn="l"/>
              <a:endParaRPr lang="en-US"/>
            </a:p>
          </p:txBody>
        </p:sp>
      </p:grpSp>
      <p:sp>
        <p:nvSpPr>
          <p:cNvPr id="260106" name="Text Box 10"/>
          <p:cNvSpPr txBox="1">
            <a:spLocks noChangeArrowheads="1"/>
          </p:cNvSpPr>
          <p:nvPr/>
        </p:nvSpPr>
        <p:spPr bwMode="auto">
          <a:xfrm>
            <a:off x="873423" y="846138"/>
            <a:ext cx="500062" cy="3365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TW" sz="1600">
                <a:latin typeface="Arial" charset="0"/>
                <a:ea typeface="新細明體" pitchFamily="18" charset="-120"/>
              </a:rPr>
              <a:t>NM</a:t>
            </a:r>
          </a:p>
        </p:txBody>
      </p:sp>
      <p:sp>
        <p:nvSpPr>
          <p:cNvPr id="260107" name="Text Box 11"/>
          <p:cNvSpPr txBox="1">
            <a:spLocks noChangeArrowheads="1"/>
          </p:cNvSpPr>
          <p:nvPr/>
        </p:nvSpPr>
        <p:spPr bwMode="auto">
          <a:xfrm>
            <a:off x="873423" y="3878263"/>
            <a:ext cx="657225" cy="3365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TW" sz="1600">
                <a:latin typeface="Arial" charset="0"/>
                <a:ea typeface="新細明體" pitchFamily="18" charset="-120"/>
              </a:rPr>
              <a:t>C-AF</a:t>
            </a:r>
          </a:p>
        </p:txBody>
      </p:sp>
      <p:sp>
        <p:nvSpPr>
          <p:cNvPr id="260133" name="Text Box 37"/>
          <p:cNvSpPr txBox="1">
            <a:spLocks noChangeArrowheads="1"/>
          </p:cNvSpPr>
          <p:nvPr/>
        </p:nvSpPr>
        <p:spPr bwMode="auto">
          <a:xfrm>
            <a:off x="5207432" y="674706"/>
            <a:ext cx="3936567" cy="541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  <a:spcBef>
                <a:spcPct val="10000"/>
              </a:spcBef>
              <a:buSzPct val="50000"/>
              <a:buFontTx/>
              <a:buBlip>
                <a:blip r:embed="rId5"/>
              </a:buBlip>
            </a:pPr>
            <a:r>
              <a:rPr lang="en-US" altLang="zh-TW" sz="1800" dirty="0">
                <a:latin typeface="Arial" charset="0"/>
                <a:ea typeface="新細明體" pitchFamily="18" charset="-120"/>
              </a:rPr>
              <a:t>  in NM 1</a:t>
            </a:r>
            <a:r>
              <a:rPr lang="en-US" altLang="zh-TW" sz="1800" baseline="30000" dirty="0">
                <a:latin typeface="Arial" charset="0"/>
                <a:ea typeface="新細明體" pitchFamily="18" charset="-120"/>
              </a:rPr>
              <a:t>st</a:t>
            </a:r>
            <a:r>
              <a:rPr lang="en-US" altLang="zh-TW" sz="1800" dirty="0">
                <a:latin typeface="Arial" charset="0"/>
                <a:ea typeface="新細明體" pitchFamily="18" charset="-120"/>
              </a:rPr>
              <a:t>-BZ</a:t>
            </a:r>
          </a:p>
          <a:p>
            <a:pPr algn="l">
              <a:lnSpc>
                <a:spcPct val="120000"/>
              </a:lnSpc>
              <a:spcBef>
                <a:spcPct val="10000"/>
              </a:spcBef>
              <a:buSzPct val="50000"/>
              <a:buFontTx/>
              <a:buBlip>
                <a:blip r:embed="rId5"/>
              </a:buBlip>
            </a:pPr>
            <a:r>
              <a:rPr lang="en-US" altLang="zh-TW" sz="1800" dirty="0">
                <a:latin typeface="Arial" charset="0"/>
                <a:ea typeface="新細明體" pitchFamily="18" charset="-120"/>
              </a:rPr>
              <a:t>  </a:t>
            </a:r>
            <a:r>
              <a:rPr lang="en-US" altLang="zh-TW" sz="1800" i="1" dirty="0" err="1">
                <a:solidFill>
                  <a:srgbClr val="0000CC"/>
                </a:solidFill>
                <a:latin typeface="Arial" charset="0"/>
                <a:ea typeface="新細明體" pitchFamily="18" charset="-120"/>
              </a:rPr>
              <a:t>d</a:t>
            </a:r>
            <a:r>
              <a:rPr lang="en-US" altLang="zh-TW" sz="1800" i="1" baseline="-25000" dirty="0" err="1">
                <a:solidFill>
                  <a:srgbClr val="0000CC"/>
                </a:solidFill>
                <a:latin typeface="Arial" charset="0"/>
                <a:ea typeface="新細明體" pitchFamily="18" charset="-120"/>
              </a:rPr>
              <a:t>xz</a:t>
            </a:r>
            <a:r>
              <a:rPr lang="en-US" altLang="zh-TW" sz="1800" dirty="0">
                <a:latin typeface="Arial" charset="0"/>
                <a:ea typeface="新細明體" pitchFamily="18" charset="-120"/>
              </a:rPr>
              <a:t> &amp; </a:t>
            </a:r>
            <a:r>
              <a:rPr lang="en-US" altLang="zh-TW" sz="1800" i="1" dirty="0" err="1">
                <a:solidFill>
                  <a:srgbClr val="FF0000"/>
                </a:solidFill>
                <a:latin typeface="Arial" charset="0"/>
                <a:ea typeface="新細明體" pitchFamily="18" charset="-120"/>
              </a:rPr>
              <a:t>d</a:t>
            </a:r>
            <a:r>
              <a:rPr lang="en-US" altLang="zh-TW" sz="1800" i="1" baseline="-25000" dirty="0" err="1">
                <a:solidFill>
                  <a:srgbClr val="FF0000"/>
                </a:solidFill>
                <a:latin typeface="Arial" charset="0"/>
                <a:ea typeface="新細明體" pitchFamily="18" charset="-120"/>
              </a:rPr>
              <a:t>yz</a:t>
            </a:r>
            <a:r>
              <a:rPr lang="en-US" altLang="zh-TW" sz="1800" dirty="0">
                <a:latin typeface="Arial" charset="0"/>
                <a:ea typeface="新細明體" pitchFamily="18" charset="-120"/>
              </a:rPr>
              <a:t> most relevant to the low-E</a:t>
            </a:r>
          </a:p>
          <a:p>
            <a:pPr algn="l">
              <a:lnSpc>
                <a:spcPct val="120000"/>
              </a:lnSpc>
              <a:spcBef>
                <a:spcPct val="10000"/>
              </a:spcBef>
              <a:buSzPct val="50000"/>
              <a:buFontTx/>
              <a:buBlip>
                <a:blip r:embed="rId5"/>
              </a:buBlip>
            </a:pPr>
            <a:r>
              <a:rPr lang="en-US" altLang="zh-TW" sz="1800" dirty="0">
                <a:latin typeface="Arial" charset="0"/>
                <a:ea typeface="新細明體" pitchFamily="18" charset="-120"/>
              </a:rPr>
              <a:t>  Only </a:t>
            </a:r>
            <a:r>
              <a:rPr lang="en-US" altLang="zh-TW" sz="1800" i="1" dirty="0" err="1">
                <a:solidFill>
                  <a:srgbClr val="FF0000"/>
                </a:solidFill>
                <a:latin typeface="Arial" charset="0"/>
                <a:ea typeface="新細明體" pitchFamily="18" charset="-120"/>
              </a:rPr>
              <a:t>d</a:t>
            </a:r>
            <a:r>
              <a:rPr lang="en-US" altLang="zh-TW" sz="1800" i="1" baseline="-25000" dirty="0" err="1">
                <a:solidFill>
                  <a:srgbClr val="FF0000"/>
                </a:solidFill>
                <a:latin typeface="Arial" charset="0"/>
                <a:ea typeface="新細明體" pitchFamily="18" charset="-120"/>
              </a:rPr>
              <a:t>yz</a:t>
            </a:r>
            <a:r>
              <a:rPr lang="en-US" altLang="zh-TW" sz="1800" dirty="0">
                <a:latin typeface="Arial" charset="0"/>
                <a:ea typeface="新細明體" pitchFamily="18" charset="-120"/>
              </a:rPr>
              <a:t> splits strongly near </a:t>
            </a:r>
            <a:r>
              <a:rPr lang="en-US" altLang="zh-TW" sz="1800" i="1" dirty="0">
                <a:latin typeface="Arial" charset="0"/>
                <a:ea typeface="新細明體" pitchFamily="18" charset="-120"/>
              </a:rPr>
              <a:t>E</a:t>
            </a:r>
            <a:r>
              <a:rPr lang="en-US" altLang="zh-TW" sz="1800" baseline="-25000" dirty="0">
                <a:latin typeface="Arial" charset="0"/>
                <a:ea typeface="新細明體" pitchFamily="18" charset="-120"/>
              </a:rPr>
              <a:t>F</a:t>
            </a:r>
            <a:endParaRPr lang="en-US" altLang="zh-TW" sz="1800" dirty="0">
              <a:latin typeface="Arial" charset="0"/>
              <a:ea typeface="新細明體" pitchFamily="18" charset="-120"/>
            </a:endParaRPr>
          </a:p>
          <a:p>
            <a:pPr algn="l">
              <a:lnSpc>
                <a:spcPct val="120000"/>
              </a:lnSpc>
              <a:spcBef>
                <a:spcPct val="10000"/>
              </a:spcBef>
              <a:buSzPct val="50000"/>
              <a:buFontTx/>
              <a:buBlip>
                <a:blip r:embed="rId5"/>
              </a:buBlip>
            </a:pPr>
            <a:r>
              <a:rPr lang="en-US" altLang="zh-TW" sz="1800" dirty="0">
                <a:latin typeface="Arial" charset="0"/>
                <a:ea typeface="新細明體" pitchFamily="18" charset="-120"/>
              </a:rPr>
              <a:t>  </a:t>
            </a:r>
            <a:r>
              <a:rPr lang="en-US" altLang="zh-TW" sz="1800" i="1" dirty="0" err="1">
                <a:solidFill>
                  <a:srgbClr val="FF0000"/>
                </a:solidFill>
                <a:latin typeface="Arial" charset="0"/>
                <a:ea typeface="新細明體" pitchFamily="18" charset="-120"/>
              </a:rPr>
              <a:t>d</a:t>
            </a:r>
            <a:r>
              <a:rPr lang="en-US" altLang="zh-TW" sz="1800" i="1" baseline="-25000" dirty="0" err="1">
                <a:solidFill>
                  <a:srgbClr val="FF0000"/>
                </a:solidFill>
                <a:latin typeface="Arial" charset="0"/>
                <a:ea typeface="新細明體" pitchFamily="18" charset="-120"/>
              </a:rPr>
              <a:t>yz</a:t>
            </a:r>
            <a:r>
              <a:rPr lang="en-US" altLang="zh-TW" sz="1800" dirty="0">
                <a:latin typeface="Arial" charset="0"/>
                <a:ea typeface="新細明體" pitchFamily="18" charset="-120"/>
              </a:rPr>
              <a:t> more spin polarized ~0.34</a:t>
            </a:r>
            <a:r>
              <a:rPr lang="en-US" altLang="zh-TW" sz="1800" i="1" dirty="0">
                <a:latin typeface="Symbol" pitchFamily="18" charset="2"/>
                <a:ea typeface="新細明體" pitchFamily="18" charset="-120"/>
              </a:rPr>
              <a:t>m</a:t>
            </a:r>
            <a:r>
              <a:rPr lang="en-US" altLang="zh-TW" sz="1800" baseline="-25000" dirty="0">
                <a:latin typeface="Arial" charset="0"/>
                <a:ea typeface="新細明體" pitchFamily="18" charset="-120"/>
              </a:rPr>
              <a:t>B</a:t>
            </a:r>
            <a:r>
              <a:rPr lang="en-US" altLang="zh-TW" sz="1800" dirty="0">
                <a:latin typeface="Arial" charset="0"/>
                <a:ea typeface="新細明體" pitchFamily="18" charset="-120"/>
              </a:rPr>
              <a:t> than </a:t>
            </a:r>
            <a:r>
              <a:rPr lang="en-US" altLang="zh-TW" sz="1800" i="1" dirty="0" err="1">
                <a:solidFill>
                  <a:srgbClr val="0000CC"/>
                </a:solidFill>
                <a:latin typeface="Arial" charset="0"/>
                <a:ea typeface="新細明體" pitchFamily="18" charset="-120"/>
              </a:rPr>
              <a:t>d</a:t>
            </a:r>
            <a:r>
              <a:rPr lang="en-US" altLang="zh-TW" sz="1800" i="1" baseline="-25000" dirty="0" err="1">
                <a:solidFill>
                  <a:srgbClr val="0000CC"/>
                </a:solidFill>
                <a:latin typeface="Arial" charset="0"/>
                <a:ea typeface="新細明體" pitchFamily="18" charset="-120"/>
              </a:rPr>
              <a:t>xz</a:t>
            </a:r>
            <a:r>
              <a:rPr lang="en-US" altLang="zh-TW" sz="1800" dirty="0">
                <a:latin typeface="Arial" charset="0"/>
                <a:ea typeface="新細明體" pitchFamily="18" charset="-120"/>
              </a:rPr>
              <a:t> (~0.15</a:t>
            </a:r>
            <a:r>
              <a:rPr lang="en-US" altLang="zh-TW" sz="1800" i="1" dirty="0">
                <a:latin typeface="Symbol" pitchFamily="18" charset="2"/>
                <a:ea typeface="新細明體" pitchFamily="18" charset="-120"/>
              </a:rPr>
              <a:t>m</a:t>
            </a:r>
            <a:r>
              <a:rPr lang="en-US" altLang="zh-TW" sz="1800" baseline="-25000" dirty="0">
                <a:latin typeface="Arial" charset="0"/>
                <a:ea typeface="新細明體" pitchFamily="18" charset="-120"/>
              </a:rPr>
              <a:t>B</a:t>
            </a:r>
            <a:r>
              <a:rPr lang="en-US" altLang="zh-TW" sz="1800" dirty="0">
                <a:latin typeface="Arial" charset="0"/>
                <a:ea typeface="新細明體" pitchFamily="18" charset="-120"/>
              </a:rPr>
              <a:t>)</a:t>
            </a:r>
          </a:p>
          <a:p>
            <a:pPr algn="l">
              <a:lnSpc>
                <a:spcPct val="120000"/>
              </a:lnSpc>
              <a:spcBef>
                <a:spcPct val="10000"/>
              </a:spcBef>
              <a:buSzPct val="50000"/>
              <a:buFontTx/>
              <a:buBlip>
                <a:blip r:embed="rId5"/>
              </a:buBlip>
            </a:pPr>
            <a:r>
              <a:rPr lang="en-US" altLang="zh-TW" sz="1800" dirty="0">
                <a:latin typeface="Arial" charset="0"/>
                <a:ea typeface="新細明體" pitchFamily="18" charset="-120"/>
              </a:rPr>
              <a:t>  more different with </a:t>
            </a:r>
            <a:r>
              <a:rPr lang="en-US" altLang="zh-TW" sz="1800" i="1" dirty="0">
                <a:latin typeface="Arial" charset="0"/>
                <a:ea typeface="新細明體" pitchFamily="18" charset="-120"/>
              </a:rPr>
              <a:t>U</a:t>
            </a:r>
            <a:r>
              <a:rPr lang="en-US" altLang="zh-TW" sz="1800" dirty="0">
                <a:latin typeface="Arial" charset="0"/>
                <a:ea typeface="新細明體" pitchFamily="18" charset="-120"/>
              </a:rPr>
              <a:t>=2eV</a:t>
            </a:r>
          </a:p>
          <a:p>
            <a:pPr algn="l">
              <a:lnSpc>
                <a:spcPct val="120000"/>
              </a:lnSpc>
              <a:spcBef>
                <a:spcPct val="10000"/>
              </a:spcBef>
              <a:buSzPct val="50000"/>
            </a:pPr>
            <a:r>
              <a:rPr lang="en-US" altLang="zh-TW" sz="1800" dirty="0">
                <a:latin typeface="Arial" charset="0"/>
                <a:ea typeface="新細明體" pitchFamily="18" charset="-120"/>
              </a:rPr>
              <a:t>    0.58 vs. 0.23</a:t>
            </a:r>
            <a:r>
              <a:rPr lang="en-US" altLang="zh-TW" sz="1800" i="1" dirty="0">
                <a:latin typeface="Symbol" pitchFamily="18" charset="2"/>
                <a:ea typeface="新細明體" pitchFamily="18" charset="-120"/>
              </a:rPr>
              <a:t>m</a:t>
            </a:r>
            <a:r>
              <a:rPr lang="en-US" altLang="zh-TW" sz="1800" baseline="-25000" dirty="0">
                <a:latin typeface="Arial" charset="0"/>
                <a:ea typeface="新細明體" pitchFamily="18" charset="-120"/>
              </a:rPr>
              <a:t>B</a:t>
            </a:r>
            <a:endParaRPr lang="en-US" altLang="zh-TW" sz="1800" dirty="0">
              <a:latin typeface="Arial" charset="0"/>
              <a:ea typeface="新細明體" pitchFamily="18" charset="-120"/>
            </a:endParaRPr>
          </a:p>
          <a:p>
            <a:pPr algn="l">
              <a:lnSpc>
                <a:spcPct val="120000"/>
              </a:lnSpc>
              <a:spcBef>
                <a:spcPct val="10000"/>
              </a:spcBef>
              <a:buSzPct val="50000"/>
              <a:buFont typeface="Wingdings" pitchFamily="2" charset="2"/>
              <a:buNone/>
            </a:pPr>
            <a:r>
              <a:rPr lang="en-US" altLang="zh-TW" sz="1800" dirty="0">
                <a:latin typeface="Arial" charset="0"/>
                <a:ea typeface="新細明體" pitchFamily="18" charset="-120"/>
                <a:sym typeface="Wingdings" pitchFamily="2" charset="2"/>
              </a:rPr>
              <a:t> orbital symmetry broken</a:t>
            </a:r>
            <a:endParaRPr lang="en-US" altLang="zh-TW" sz="1800" dirty="0">
              <a:latin typeface="Arial" charset="0"/>
              <a:ea typeface="新細明體" pitchFamily="18" charset="-120"/>
            </a:endParaRPr>
          </a:p>
          <a:p>
            <a:pPr algn="l">
              <a:lnSpc>
                <a:spcPct val="120000"/>
              </a:lnSpc>
              <a:spcBef>
                <a:spcPct val="10000"/>
              </a:spcBef>
              <a:buSzPct val="50000"/>
              <a:buFontTx/>
              <a:buBlip>
                <a:blip r:embed="rId5"/>
              </a:buBlip>
            </a:pPr>
            <a:r>
              <a:rPr lang="en-US" altLang="zh-TW" sz="1800" dirty="0">
                <a:latin typeface="Arial" charset="0"/>
                <a:ea typeface="新細明體" pitchFamily="18" charset="-120"/>
              </a:rPr>
              <a:t>  </a:t>
            </a:r>
            <a:r>
              <a:rPr lang="en-US" altLang="zh-TW" sz="1800" dirty="0">
                <a:solidFill>
                  <a:srgbClr val="CC00CC"/>
                </a:solidFill>
                <a:latin typeface="Symbol" pitchFamily="18" charset="2"/>
                <a:ea typeface="新細明體" pitchFamily="18" charset="-120"/>
              </a:rPr>
              <a:t>D</a:t>
            </a:r>
            <a:r>
              <a:rPr lang="en-US" altLang="zh-TW" sz="1800" dirty="0">
                <a:solidFill>
                  <a:srgbClr val="CC00CC"/>
                </a:solidFill>
                <a:latin typeface="Arial" charset="0"/>
                <a:ea typeface="新細明體" pitchFamily="18" charset="-120"/>
              </a:rPr>
              <a:t> ~ </a:t>
            </a:r>
            <a:r>
              <a:rPr lang="en-US" altLang="zh-TW" sz="1800" i="1" dirty="0">
                <a:solidFill>
                  <a:srgbClr val="CC00CC"/>
                </a:solidFill>
                <a:latin typeface="Arial" charset="0"/>
                <a:ea typeface="新細明體" pitchFamily="18" charset="-120"/>
              </a:rPr>
              <a:t>W</a:t>
            </a:r>
          </a:p>
          <a:p>
            <a:pPr algn="l">
              <a:lnSpc>
                <a:spcPct val="120000"/>
              </a:lnSpc>
              <a:spcBef>
                <a:spcPct val="10000"/>
              </a:spcBef>
              <a:buSzPct val="50000"/>
              <a:buFont typeface="Wingdings" pitchFamily="2" charset="2"/>
              <a:buNone/>
            </a:pPr>
            <a:r>
              <a:rPr lang="en-US" altLang="zh-TW" sz="1800" dirty="0">
                <a:latin typeface="Arial" charset="0"/>
                <a:ea typeface="新細明體" pitchFamily="18" charset="-120"/>
                <a:sym typeface="Wingdings" pitchFamily="2" charset="2"/>
              </a:rPr>
              <a:t> large </a:t>
            </a:r>
            <a:r>
              <a:rPr lang="en-US" altLang="zh-TW" sz="18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(</a:t>
            </a:r>
            <a:r>
              <a:rPr lang="en-US" altLang="zh-TW" sz="1800" i="1" dirty="0" err="1" smtClean="0">
                <a:latin typeface="Symbol" pitchFamily="18" charset="2"/>
                <a:ea typeface="新細明體" pitchFamily="18" charset="-120"/>
                <a:sym typeface="Wingdings" pitchFamily="2" charset="2"/>
              </a:rPr>
              <a:t>w</a:t>
            </a:r>
            <a:r>
              <a:rPr lang="en-US" altLang="zh-TW" sz="1800" i="1" dirty="0" err="1" smtClean="0">
                <a:latin typeface="Arial" charset="0"/>
                <a:ea typeface="新細明體" pitchFamily="18" charset="-120"/>
                <a:sym typeface="Wingdings" pitchFamily="2" charset="2"/>
              </a:rPr>
              <a:t>,</a:t>
            </a:r>
            <a:r>
              <a:rPr lang="en-US" altLang="zh-TW" sz="1800" b="1" dirty="0" err="1" smtClean="0">
                <a:latin typeface="Arial" charset="0"/>
                <a:ea typeface="新細明體" pitchFamily="18" charset="-120"/>
                <a:sym typeface="Wingdings" pitchFamily="2" charset="2"/>
              </a:rPr>
              <a:t>k</a:t>
            </a:r>
            <a:r>
              <a:rPr lang="en-US" altLang="zh-TW" sz="18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)-space </a:t>
            </a:r>
            <a:r>
              <a:rPr lang="en-US" altLang="zh-TW" sz="1800" dirty="0">
                <a:latin typeface="Arial" charset="0"/>
                <a:ea typeface="新細明體" pitchFamily="18" charset="-120"/>
                <a:sym typeface="Wingdings" pitchFamily="2" charset="2"/>
              </a:rPr>
              <a:t>involved</a:t>
            </a:r>
          </a:p>
          <a:p>
            <a:pPr algn="l">
              <a:lnSpc>
                <a:spcPct val="120000"/>
              </a:lnSpc>
              <a:spcBef>
                <a:spcPct val="10000"/>
              </a:spcBef>
              <a:buSzPct val="50000"/>
              <a:buFont typeface="Wingdings" pitchFamily="2" charset="2"/>
              <a:buNone/>
            </a:pPr>
            <a:r>
              <a:rPr lang="en-US" altLang="zh-TW" sz="18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</a:t>
            </a:r>
            <a:r>
              <a:rPr lang="en-US" altLang="zh-TW" sz="1800" dirty="0" smtClean="0">
                <a:latin typeface="Arial" charset="0"/>
                <a:ea typeface="新細明體" pitchFamily="18" charset="-120"/>
              </a:rPr>
              <a:t> </a:t>
            </a:r>
            <a:r>
              <a:rPr lang="en-US" altLang="zh-TW" sz="1800" dirty="0" smtClean="0">
                <a:solidFill>
                  <a:srgbClr val="CC00CC"/>
                </a:solidFill>
                <a:latin typeface="Arial" charset="0"/>
                <a:ea typeface="新細明體" pitchFamily="18" charset="-120"/>
              </a:rPr>
              <a:t>local </a:t>
            </a:r>
            <a:r>
              <a:rPr lang="en-US" altLang="zh-TW" sz="1800" dirty="0">
                <a:solidFill>
                  <a:srgbClr val="CC00CC"/>
                </a:solidFill>
                <a:latin typeface="Arial" charset="0"/>
                <a:ea typeface="新細明體" pitchFamily="18" charset="-120"/>
              </a:rPr>
              <a:t>picture</a:t>
            </a:r>
            <a:r>
              <a:rPr lang="en-US" altLang="zh-TW" sz="1800" dirty="0">
                <a:latin typeface="Arial" charset="0"/>
                <a:ea typeface="新細明體" pitchFamily="18" charset="-120"/>
              </a:rPr>
              <a:t> more </a:t>
            </a:r>
            <a:r>
              <a:rPr lang="en-US" altLang="zh-TW" sz="1800" dirty="0" smtClean="0">
                <a:latin typeface="Arial" charset="0"/>
                <a:ea typeface="新細明體" pitchFamily="18" charset="-120"/>
              </a:rPr>
              <a:t>suitable</a:t>
            </a:r>
          </a:p>
          <a:p>
            <a:pPr algn="l">
              <a:lnSpc>
                <a:spcPct val="120000"/>
              </a:lnSpc>
              <a:spcBef>
                <a:spcPct val="10000"/>
              </a:spcBef>
              <a:buSzPct val="50000"/>
              <a:buFont typeface="Wingdings" pitchFamily="2" charset="2"/>
              <a:buNone/>
            </a:pPr>
            <a:r>
              <a:rPr lang="en-US" altLang="zh-TW" sz="18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</a:t>
            </a:r>
            <a:r>
              <a:rPr lang="en-US" altLang="zh-TW" sz="1800" dirty="0" smtClean="0">
                <a:latin typeface="Arial" charset="0"/>
                <a:ea typeface="新細明體" pitchFamily="18" charset="-120"/>
              </a:rPr>
              <a:t> </a:t>
            </a:r>
            <a:r>
              <a:rPr lang="en-US" altLang="zh-TW" sz="1800" dirty="0">
                <a:latin typeface="Arial" charset="0"/>
                <a:ea typeface="新細明體" pitchFamily="18" charset="-120"/>
              </a:rPr>
              <a:t>Fermi surface nesting not essential</a:t>
            </a:r>
          </a:p>
          <a:p>
            <a:pPr algn="l">
              <a:lnSpc>
                <a:spcPct val="120000"/>
              </a:lnSpc>
              <a:spcBef>
                <a:spcPct val="10000"/>
              </a:spcBef>
              <a:buSzPct val="50000"/>
              <a:buFont typeface="Wingdings" pitchFamily="2" charset="2"/>
              <a:buNone/>
            </a:pPr>
            <a:r>
              <a:rPr lang="en-US" altLang="zh-TW" sz="18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</a:t>
            </a:r>
            <a:r>
              <a:rPr lang="en-US" altLang="zh-TW" sz="1800" dirty="0" smtClean="0">
                <a:latin typeface="Arial" charset="0"/>
                <a:ea typeface="新細明體" pitchFamily="18" charset="-120"/>
              </a:rPr>
              <a:t> SDW </a:t>
            </a:r>
            <a:r>
              <a:rPr lang="en-US" altLang="zh-TW" sz="1800" dirty="0">
                <a:latin typeface="Arial" charset="0"/>
                <a:ea typeface="新細明體" pitchFamily="18" charset="-120"/>
              </a:rPr>
              <a:t>less </a:t>
            </a:r>
            <a:r>
              <a:rPr lang="en-US" altLang="zh-TW" sz="1800" dirty="0" smtClean="0">
                <a:latin typeface="Arial" charset="0"/>
                <a:ea typeface="新細明體" pitchFamily="18" charset="-120"/>
              </a:rPr>
              <a:t>convenient</a:t>
            </a:r>
          </a:p>
          <a:p>
            <a:pPr algn="l">
              <a:lnSpc>
                <a:spcPct val="120000"/>
              </a:lnSpc>
              <a:spcBef>
                <a:spcPct val="10000"/>
              </a:spcBef>
              <a:buSzPct val="50000"/>
            </a:pPr>
            <a:r>
              <a:rPr lang="en-US" altLang="zh-TW" sz="1800" dirty="0">
                <a:latin typeface="Arial" charset="0"/>
                <a:ea typeface="新細明體" pitchFamily="18" charset="-120"/>
                <a:sym typeface="Wingdings" panose="05000000000000000000" pitchFamily="2" charset="2"/>
              </a:rPr>
              <a:t> </a:t>
            </a:r>
            <a:r>
              <a:rPr lang="en-US" altLang="zh-TW" sz="1800" dirty="0" smtClean="0">
                <a:solidFill>
                  <a:srgbClr val="CC00CC"/>
                </a:solidFill>
                <a:latin typeface="Arial" charset="0"/>
                <a:ea typeface="新細明體" pitchFamily="18" charset="-120"/>
                <a:sym typeface="Wingdings" panose="05000000000000000000" pitchFamily="2" charset="2"/>
              </a:rPr>
              <a:t>already correlated at </a:t>
            </a:r>
            <a:r>
              <a:rPr lang="en-US" altLang="zh-TW" sz="1800" i="1" dirty="0" smtClean="0">
                <a:solidFill>
                  <a:srgbClr val="CC00CC"/>
                </a:solidFill>
                <a:latin typeface="+mj-lt"/>
                <a:ea typeface="新細明體" pitchFamily="18" charset="-120"/>
                <a:sym typeface="Wingdings" panose="05000000000000000000" pitchFamily="2" charset="2"/>
              </a:rPr>
              <a:t>T</a:t>
            </a:r>
            <a:r>
              <a:rPr lang="en-US" altLang="zh-TW" sz="1800" dirty="0" smtClean="0">
                <a:solidFill>
                  <a:srgbClr val="CC00CC"/>
                </a:solidFill>
                <a:latin typeface="+mj-lt"/>
                <a:ea typeface="新細明體" pitchFamily="18" charset="-120"/>
                <a:sym typeface="Wingdings" panose="05000000000000000000" pitchFamily="2" charset="2"/>
              </a:rPr>
              <a:t> &gt;&gt; </a:t>
            </a:r>
            <a:r>
              <a:rPr lang="en-US" altLang="zh-TW" sz="1800" i="1" dirty="0" err="1">
                <a:solidFill>
                  <a:srgbClr val="CC00CC"/>
                </a:solidFill>
                <a:latin typeface="+mj-lt"/>
                <a:ea typeface="新細明體" pitchFamily="18" charset="-120"/>
                <a:sym typeface="Wingdings" panose="05000000000000000000" pitchFamily="2" charset="2"/>
              </a:rPr>
              <a:t>T</a:t>
            </a:r>
            <a:r>
              <a:rPr lang="en-US" altLang="zh-TW" sz="1800" i="1" baseline="-25000" dirty="0" err="1">
                <a:solidFill>
                  <a:srgbClr val="CC00CC"/>
                </a:solidFill>
                <a:latin typeface="+mj-lt"/>
                <a:ea typeface="新細明體" pitchFamily="18" charset="-120"/>
                <a:sym typeface="Wingdings" panose="05000000000000000000" pitchFamily="2" charset="2"/>
              </a:rPr>
              <a:t>s</a:t>
            </a:r>
            <a:r>
              <a:rPr lang="en-US" altLang="zh-TW" sz="1800" dirty="0">
                <a:solidFill>
                  <a:srgbClr val="CC00CC"/>
                </a:solidFill>
                <a:latin typeface="+mj-lt"/>
                <a:ea typeface="新細明體" pitchFamily="18" charset="-120"/>
                <a:sym typeface="Wingdings" panose="05000000000000000000" pitchFamily="2" charset="2"/>
              </a:rPr>
              <a:t> &amp; </a:t>
            </a:r>
            <a:r>
              <a:rPr lang="en-US" altLang="zh-TW" sz="1800" i="1" dirty="0" smtClean="0">
                <a:solidFill>
                  <a:srgbClr val="CC00CC"/>
                </a:solidFill>
                <a:latin typeface="+mj-lt"/>
                <a:ea typeface="新細明體" pitchFamily="18" charset="-120"/>
                <a:sym typeface="Wingdings" panose="05000000000000000000" pitchFamily="2" charset="2"/>
              </a:rPr>
              <a:t>T</a:t>
            </a:r>
            <a:r>
              <a:rPr lang="en-US" altLang="zh-TW" sz="1800" i="1" baseline="-25000" dirty="0" smtClean="0">
                <a:solidFill>
                  <a:srgbClr val="CC00CC"/>
                </a:solidFill>
                <a:latin typeface="+mj-lt"/>
                <a:ea typeface="新細明體" pitchFamily="18" charset="-120"/>
                <a:sym typeface="Wingdings" panose="05000000000000000000" pitchFamily="2" charset="2"/>
              </a:rPr>
              <a:t>N</a:t>
            </a:r>
            <a:endParaRPr lang="en-US" altLang="zh-TW" sz="1800" dirty="0">
              <a:solidFill>
                <a:srgbClr val="CC00CC"/>
              </a:solidFill>
              <a:latin typeface="+mj-lt"/>
              <a:ea typeface="新細明體" pitchFamily="18" charset="-120"/>
            </a:endParaRPr>
          </a:p>
        </p:txBody>
      </p:sp>
      <p:sp>
        <p:nvSpPr>
          <p:cNvPr id="260136" name="Rectangle 40"/>
          <p:cNvSpPr>
            <a:spLocks noChangeArrowheads="1"/>
          </p:cNvSpPr>
          <p:nvPr/>
        </p:nvSpPr>
        <p:spPr bwMode="auto">
          <a:xfrm>
            <a:off x="2589510" y="2812547"/>
            <a:ext cx="456856" cy="708528"/>
          </a:xfrm>
          <a:prstGeom prst="rect">
            <a:avLst/>
          </a:prstGeom>
          <a:noFill/>
          <a:ln w="9525" algn="ctr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lIns="92075" tIns="46038" rIns="92075" bIns="46038" anchor="b">
            <a:spAutoFit/>
          </a:bodyPr>
          <a:lstStyle/>
          <a:p>
            <a:pPr algn="l"/>
            <a:r>
              <a:rPr lang="en-US" altLang="zh-TW" sz="2000" i="1">
                <a:solidFill>
                  <a:srgbClr val="0000FF"/>
                </a:solidFill>
                <a:ea typeface="新細明體" pitchFamily="18" charset="-120"/>
              </a:rPr>
              <a:t>d</a:t>
            </a:r>
            <a:r>
              <a:rPr lang="en-US" altLang="zh-TW" sz="2000" i="1" baseline="-25000">
                <a:solidFill>
                  <a:srgbClr val="0000FF"/>
                </a:solidFill>
                <a:ea typeface="新細明體" pitchFamily="18" charset="-120"/>
              </a:rPr>
              <a:t>xz</a:t>
            </a:r>
          </a:p>
          <a:p>
            <a:pPr algn="l"/>
            <a:r>
              <a:rPr lang="en-US" altLang="zh-TW" sz="2000" i="1">
                <a:solidFill>
                  <a:srgbClr val="FF0000"/>
                </a:solidFill>
                <a:ea typeface="新細明體" pitchFamily="18" charset="-120"/>
              </a:rPr>
              <a:t>d</a:t>
            </a:r>
            <a:r>
              <a:rPr lang="en-US" altLang="zh-TW" sz="2000" i="1" baseline="-25000">
                <a:solidFill>
                  <a:srgbClr val="FF0000"/>
                </a:solidFill>
                <a:ea typeface="新細明體" pitchFamily="18" charset="-120"/>
              </a:rPr>
              <a:t>yz</a:t>
            </a:r>
            <a:endParaRPr lang="zh-TW" altLang="en-US" sz="2000" i="1" baseline="-25000">
              <a:solidFill>
                <a:srgbClr val="FF0000"/>
              </a:solidFill>
              <a:ea typeface="新細明體" pitchFamily="18" charset="-120"/>
            </a:endParaRPr>
          </a:p>
        </p:txBody>
      </p:sp>
      <p:sp>
        <p:nvSpPr>
          <p:cNvPr id="29" name="Rectangle 36"/>
          <p:cNvSpPr>
            <a:spLocks noChangeArrowheads="1"/>
          </p:cNvSpPr>
          <p:nvPr/>
        </p:nvSpPr>
        <p:spPr bwMode="auto">
          <a:xfrm>
            <a:off x="5005094" y="6077774"/>
            <a:ext cx="4229171" cy="708528"/>
          </a:xfrm>
          <a:prstGeom prst="rect">
            <a:avLst/>
          </a:prstGeom>
          <a:noFill/>
          <a:ln w="9525" algn="ctr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lIns="92075" tIns="46038" rIns="92075" bIns="46038" anchor="b">
            <a:spAutoFit/>
          </a:bodyPr>
          <a:lstStyle/>
          <a:p>
            <a:pPr algn="l"/>
            <a:r>
              <a:rPr lang="en-US" altLang="zh-TW" sz="2000" dirty="0" smtClean="0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sym typeface="Wingdings" pitchFamily="2" charset="2"/>
              </a:rPr>
              <a:t>unfolding methods </a:t>
            </a:r>
            <a:r>
              <a:rPr lang="en-US" altLang="zh-TW" sz="2000" dirty="0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sym typeface="Wingdings" pitchFamily="2" charset="2"/>
              </a:rPr>
              <a:t>see</a:t>
            </a:r>
            <a:r>
              <a:rPr lang="en-US" altLang="zh-TW" sz="2000" dirty="0" smtClean="0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sym typeface="Wingdings" pitchFamily="2" charset="2"/>
              </a:rPr>
              <a:t>:</a:t>
            </a:r>
          </a:p>
          <a:p>
            <a:pPr algn="l"/>
            <a:r>
              <a:rPr lang="en-US" altLang="en-US" sz="2000" dirty="0" smtClean="0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sym typeface="Wingdings" pitchFamily="2" charset="2"/>
              </a:rPr>
              <a:t>Wei </a:t>
            </a:r>
            <a:r>
              <a:rPr lang="en-US" altLang="en-US" sz="2000" dirty="0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sym typeface="Wingdings" pitchFamily="2" charset="2"/>
              </a:rPr>
              <a:t>Ku </a:t>
            </a:r>
            <a:r>
              <a:rPr lang="en-US" altLang="en-US" sz="2000" i="1" dirty="0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sym typeface="Wingdings" pitchFamily="2" charset="2"/>
              </a:rPr>
              <a:t>et al</a:t>
            </a:r>
            <a:r>
              <a:rPr lang="en-US" altLang="en-US" sz="2000" dirty="0" smtClean="0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sym typeface="Wingdings" pitchFamily="2" charset="2"/>
              </a:rPr>
              <a:t>., PRL </a:t>
            </a:r>
            <a:r>
              <a:rPr lang="en-US" altLang="en-US" sz="2000" b="1" dirty="0">
                <a:solidFill>
                  <a:srgbClr val="000000"/>
                </a:solidFill>
                <a:ea typeface="新細明體" pitchFamily="18" charset="-120"/>
                <a:sym typeface="Wingdings" pitchFamily="2" charset="2"/>
              </a:rPr>
              <a:t>104</a:t>
            </a:r>
            <a:r>
              <a:rPr lang="en-US" altLang="en-US" sz="2000" dirty="0">
                <a:solidFill>
                  <a:srgbClr val="000000"/>
                </a:solidFill>
                <a:ea typeface="新細明體" pitchFamily="18" charset="-120"/>
                <a:sym typeface="Wingdings" pitchFamily="2" charset="2"/>
              </a:rPr>
              <a:t>, 216401 (2010)</a:t>
            </a:r>
            <a:endParaRPr lang="zh-TW" altLang="en-US" sz="2000" dirty="0">
              <a:solidFill>
                <a:srgbClr val="000000"/>
              </a:solidFill>
              <a:latin typeface="Times New Roman" pitchFamily="18" charset="0"/>
              <a:ea typeface="新細明體" pitchFamily="18" charset="-120"/>
              <a:sym typeface="Wingdings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826" name="Text Box 114"/>
          <p:cNvSpPr txBox="1">
            <a:spLocks noChangeArrowheads="1"/>
          </p:cNvSpPr>
          <p:nvPr/>
        </p:nvSpPr>
        <p:spPr bwMode="auto">
          <a:xfrm>
            <a:off x="1143000" y="168275"/>
            <a:ext cx="7696200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2075" tIns="46038" rIns="92075" bIns="46038" anchor="b"/>
          <a:lstStyle/>
          <a:p>
            <a:pPr algn="l"/>
            <a:r>
              <a:rPr lang="en-US" altLang="zh-TW" sz="2800">
                <a:solidFill>
                  <a:schemeClr val="tx2"/>
                </a:solidFill>
                <a:ea typeface="新細明體" pitchFamily="18" charset="-120"/>
              </a:rPr>
              <a:t>Anti-intuitive hopping parameters</a:t>
            </a:r>
          </a:p>
        </p:txBody>
      </p:sp>
      <p:graphicFrame>
        <p:nvGraphicFramePr>
          <p:cNvPr id="244494" name="Group 782"/>
          <p:cNvGraphicFramePr>
            <a:graphicFrameLocks noGrp="1"/>
          </p:cNvGraphicFramePr>
          <p:nvPr/>
        </p:nvGraphicFramePr>
        <p:xfrm>
          <a:off x="801688" y="922338"/>
          <a:ext cx="8008937" cy="4017966"/>
        </p:xfrm>
        <a:graphic>
          <a:graphicData uri="http://schemas.openxmlformats.org/drawingml/2006/table">
            <a:tbl>
              <a:tblPr/>
              <a:tblGrid>
                <a:gridCol w="1541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47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8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239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287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715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7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&lt;</a:t>
                      </a: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WFs|H|WFs&gt;</a:t>
                      </a:r>
                      <a:endParaRPr kumimoji="0" lang="en-US" altLang="zh-TW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45720" marR="45720" marT="18288" marB="1828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Fe1</a:t>
                      </a: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 z</a:t>
                      </a:r>
                      <a:r>
                        <a:rPr kumimoji="0" lang="en-US" altLang="zh-TW" sz="18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2</a:t>
                      </a:r>
                      <a:endParaRPr kumimoji="0" lang="en-US" altLang="zh-TW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45720" marR="45720" marT="18288" marB="1828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x</a:t>
                      </a:r>
                      <a:r>
                        <a:rPr kumimoji="0" lang="en-US" altLang="zh-TW" sz="18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2</a:t>
                      </a: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-y</a:t>
                      </a:r>
                      <a:r>
                        <a:rPr kumimoji="0" lang="en-US" altLang="zh-TW" sz="18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2</a:t>
                      </a:r>
                      <a:endParaRPr kumimoji="0" lang="en-US" altLang="zh-TW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45720" marR="45720" marT="18288" marB="1828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yz</a:t>
                      </a:r>
                      <a:endParaRPr kumimoji="0" lang="en-US" altLang="zh-TW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45720" marR="45720" marT="18288" marB="1828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xz</a:t>
                      </a:r>
                      <a:endParaRPr kumimoji="0" lang="en-US" altLang="zh-TW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45720" marR="45720" marT="18288" marB="1828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xy</a:t>
                      </a:r>
                      <a:endParaRPr kumimoji="0" lang="en-US" altLang="zh-TW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45720" marR="45720" marT="18288" marB="1828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3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Fe2 </a:t>
                      </a: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(</a:t>
                      </a: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Fe4</a:t>
                      </a: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) z</a:t>
                      </a:r>
                      <a:r>
                        <a:rPr kumimoji="0" lang="en-US" altLang="zh-TW" sz="18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2</a:t>
                      </a:r>
                      <a:endParaRPr kumimoji="0" lang="en-US" altLang="zh-TW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45720" marR="45720" marT="18288" marB="1828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0.13</a:t>
                      </a: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45720" marR="45720" marT="18288" marB="1828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0.31 (-0.31)</a:t>
                      </a: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45720" marR="45720" marT="18288" marB="1828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-0.10 (0.00)</a:t>
                      </a: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45720" marR="45720" marT="18288" marB="1828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0.00 (0.10)</a:t>
                      </a: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45720" marR="45720" marT="18288" marB="1828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0.00</a:t>
                      </a: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45720" marR="45720" marT="18288" marB="1828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x</a:t>
                      </a:r>
                      <a:r>
                        <a:rPr kumimoji="0" lang="en-US" altLang="zh-TW" sz="18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2</a:t>
                      </a: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-y</a:t>
                      </a:r>
                      <a:r>
                        <a:rPr kumimoji="0" lang="en-US" altLang="zh-TW" sz="18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2</a:t>
                      </a:r>
                      <a:endParaRPr kumimoji="0" lang="en-US" altLang="zh-TW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45720" marR="45720" marT="18288" marB="1828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0.31 (-0.31)</a:t>
                      </a: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45720" marR="45720" marT="18288" marB="1828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-0.32</a:t>
                      </a: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45720" marR="45720" marT="18288" marB="1828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0.42 (0.00)</a:t>
                      </a: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45720" marR="45720" marT="18288" marB="1828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0.00 (0.42)</a:t>
                      </a: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45720" marR="45720" marT="18288" marB="1828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0.00</a:t>
                      </a: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45720" marR="45720" marT="18288" marB="1828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5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yz</a:t>
                      </a:r>
                      <a:endParaRPr kumimoji="0" lang="en-US" altLang="zh-TW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45720" marR="45720" marT="18288" marB="1828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-0.10 (0.00)</a:t>
                      </a: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45720" marR="45720" marT="18288" marB="1828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CC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0.42 (0.00)</a:t>
                      </a: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CC00CC"/>
                        </a:solidFill>
                        <a:effectLst/>
                        <a:latin typeface="Arial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45720" marR="45720" marT="18288" marB="1828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-0.40</a:t>
                      </a:r>
                      <a:r>
                        <a:rPr kumimoji="0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 (</a:t>
                      </a:r>
                      <a:r>
                        <a:rPr kumimoji="0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-0.13</a:t>
                      </a:r>
                      <a:r>
                        <a:rPr kumimoji="0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)</a:t>
                      </a: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45720" marR="45720" marT="18288" marB="1828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0.00</a:t>
                      </a: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45720" marR="45720" marT="18288" marB="1828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0.00 (0.23)</a:t>
                      </a: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45720" marR="45720" marT="18288" marB="1828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67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xz</a:t>
                      </a:r>
                      <a:endParaRPr kumimoji="0" lang="en-US" altLang="zh-TW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45720" marR="45720" marT="18288" marB="1828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0.00 (0.10)</a:t>
                      </a: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45720" marR="45720" marT="18288" marB="1828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0.00 (0.42)</a:t>
                      </a: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45720" marR="45720" marT="18288" marB="1828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0.00</a:t>
                      </a: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45720" marR="45720" marT="18288" marB="1828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-</a:t>
                      </a:r>
                      <a:r>
                        <a:rPr kumimoji="0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0.13 (-0.40)</a:t>
                      </a: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45720" marR="45720" marT="18288" marB="1828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-0.23 (0.00)</a:t>
                      </a: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45720" marR="45720" marT="18288" marB="1828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3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xy</a:t>
                      </a:r>
                      <a:endParaRPr kumimoji="0" lang="en-US" altLang="zh-TW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45720" marR="45720" marT="18288" marB="1828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0.00</a:t>
                      </a: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45720" marR="45720" marT="18288" marB="1828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0.00</a:t>
                      </a: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45720" marR="45720" marT="18288" marB="1828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0.00 (0.23)</a:t>
                      </a: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45720" marR="45720" marT="18288" marB="1828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-0.23 (0.00)</a:t>
                      </a: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45720" marR="45720" marT="18288" marB="1828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-0.30</a:t>
                      </a: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45720" marR="45720" marT="18288" marB="1828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67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Fe3 </a:t>
                      </a: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z</a:t>
                      </a:r>
                      <a:r>
                        <a:rPr kumimoji="0" lang="en-US" altLang="zh-TW" sz="18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2</a:t>
                      </a:r>
                      <a:endParaRPr kumimoji="0" lang="en-US" altLang="zh-TW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45720" marR="45720" marT="18288" marB="1828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0.06</a:t>
                      </a: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45720" marR="45720" marT="18288" marB="1828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0.00</a:t>
                      </a: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45720" marR="45720" marT="18288" marB="1828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-0.08</a:t>
                      </a: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45720" marR="45720" marT="18288" marB="1828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0.08</a:t>
                      </a: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45720" marR="45720" marT="18288" marB="1828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0.26</a:t>
                      </a: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45720" marR="45720" marT="18288" marB="1828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5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x</a:t>
                      </a:r>
                      <a:r>
                        <a:rPr kumimoji="0" lang="en-US" altLang="zh-TW" sz="18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2</a:t>
                      </a: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-y</a:t>
                      </a:r>
                      <a:r>
                        <a:rPr kumimoji="0" lang="en-US" altLang="zh-TW" sz="18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2</a:t>
                      </a:r>
                      <a:endParaRPr kumimoji="0" lang="en-US" altLang="zh-TW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45720" marR="45720" marT="18288" marB="1828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0.00</a:t>
                      </a: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45720" marR="45720" marT="18288" marB="1828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-0.10</a:t>
                      </a: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45720" marR="45720" marT="18288" marB="1828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0.12</a:t>
                      </a: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45720" marR="45720" marT="18288" marB="1828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0.12</a:t>
                      </a: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45720" marR="45720" marT="18288" marB="1828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0.00</a:t>
                      </a: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45720" marR="45720" marT="18288" marB="1828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5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yz</a:t>
                      </a:r>
                      <a:endParaRPr kumimoji="0" lang="en-US" altLang="zh-TW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45720" marR="45720" marT="18288" marB="1828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0.08</a:t>
                      </a: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45720" marR="45720" marT="18288" marB="1828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-0.12</a:t>
                      </a: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45720" marR="45720" marT="18288" marB="1828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0.25</a:t>
                      </a: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45720" marR="45720" marT="18288" marB="1828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-0.07</a:t>
                      </a: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45720" marR="45720" marT="18288" marB="1828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-0.05</a:t>
                      </a: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45720" marR="45720" marT="18288" marB="1828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3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xz</a:t>
                      </a:r>
                    </a:p>
                  </a:txBody>
                  <a:tcPr marL="45720" marR="45720" marT="18288" marB="1828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-0.08</a:t>
                      </a: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45720" marR="45720" marT="18288" marB="1828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-0.12</a:t>
                      </a: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45720" marR="45720" marT="18288" marB="1828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-0.07</a:t>
                      </a: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45720" marR="45720" marT="18288" marB="1828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0.25</a:t>
                      </a:r>
                    </a:p>
                  </a:txBody>
                  <a:tcPr marL="45720" marR="45720" marT="18288" marB="1828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0.05</a:t>
                      </a: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45720" marR="45720" marT="18288" marB="1828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67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xy</a:t>
                      </a:r>
                      <a:endParaRPr kumimoji="0" lang="en-US" altLang="zh-TW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45720" marR="45720" marT="18288" marB="1828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0.26</a:t>
                      </a: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45720" marR="45720" marT="18288" marB="1828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0.00</a:t>
                      </a: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45720" marR="45720" marT="18288" marB="1828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0.05</a:t>
                      </a: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45720" marR="45720" marT="18288" marB="1828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-0.05</a:t>
                      </a: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45720" marR="45720" marT="18288" marB="1828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  <a:cs typeface="Times New Roman" pitchFamily="18" charset="0"/>
                        </a:rPr>
                        <a:t>0.16</a:t>
                      </a: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Batang" pitchFamily="18" charset="-127"/>
                        <a:cs typeface="Times New Roman" pitchFamily="18" charset="0"/>
                      </a:endParaRPr>
                    </a:p>
                  </a:txBody>
                  <a:tcPr marL="45720" marR="45720" marT="18288" marB="1828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pSp>
        <p:nvGrpSpPr>
          <p:cNvPr id="2" name="Group 780"/>
          <p:cNvGrpSpPr>
            <a:grpSpLocks/>
          </p:cNvGrpSpPr>
          <p:nvPr/>
        </p:nvGrpSpPr>
        <p:grpSpPr bwMode="auto">
          <a:xfrm>
            <a:off x="895350" y="5395913"/>
            <a:ext cx="1514475" cy="1219200"/>
            <a:chOff x="624" y="3504"/>
            <a:chExt cx="954" cy="768"/>
          </a:xfrm>
        </p:grpSpPr>
        <p:sp>
          <p:nvSpPr>
            <p:cNvPr id="243825" name="Rectangle 113"/>
            <p:cNvSpPr>
              <a:spLocks noChangeArrowheads="1"/>
            </p:cNvSpPr>
            <p:nvPr/>
          </p:nvSpPr>
          <p:spPr bwMode="auto">
            <a:xfrm>
              <a:off x="1242" y="4074"/>
              <a:ext cx="336" cy="48"/>
            </a:xfrm>
            <a:prstGeom prst="rect">
              <a:avLst/>
            </a:prstGeom>
            <a:solidFill>
              <a:srgbClr val="C0C0C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en-US"/>
            </a:p>
          </p:txBody>
        </p:sp>
        <p:sp>
          <p:nvSpPr>
            <p:cNvPr id="243820" name="Rectangle 108"/>
            <p:cNvSpPr>
              <a:spLocks noChangeArrowheads="1"/>
            </p:cNvSpPr>
            <p:nvPr/>
          </p:nvSpPr>
          <p:spPr bwMode="auto">
            <a:xfrm>
              <a:off x="1242" y="3648"/>
              <a:ext cx="336" cy="48"/>
            </a:xfrm>
            <a:prstGeom prst="rect">
              <a:avLst/>
            </a:prstGeom>
            <a:solidFill>
              <a:srgbClr val="C0C0C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en-US"/>
            </a:p>
          </p:txBody>
        </p:sp>
        <p:sp>
          <p:nvSpPr>
            <p:cNvPr id="243821" name="Rectangle 109"/>
            <p:cNvSpPr>
              <a:spLocks noChangeArrowheads="1"/>
            </p:cNvSpPr>
            <p:nvPr/>
          </p:nvSpPr>
          <p:spPr bwMode="auto">
            <a:xfrm>
              <a:off x="624" y="4074"/>
              <a:ext cx="336" cy="48"/>
            </a:xfrm>
            <a:prstGeom prst="rect">
              <a:avLst/>
            </a:prstGeom>
            <a:solidFill>
              <a:srgbClr val="C0C0C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en-US"/>
            </a:p>
          </p:txBody>
        </p:sp>
        <p:sp>
          <p:nvSpPr>
            <p:cNvPr id="243819" name="Rectangle 107"/>
            <p:cNvSpPr>
              <a:spLocks noChangeArrowheads="1"/>
            </p:cNvSpPr>
            <p:nvPr/>
          </p:nvSpPr>
          <p:spPr bwMode="auto">
            <a:xfrm>
              <a:off x="624" y="3648"/>
              <a:ext cx="336" cy="48"/>
            </a:xfrm>
            <a:prstGeom prst="rect">
              <a:avLst/>
            </a:prstGeom>
            <a:solidFill>
              <a:srgbClr val="C0C0C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en-US"/>
            </a:p>
          </p:txBody>
        </p:sp>
        <p:sp>
          <p:nvSpPr>
            <p:cNvPr id="243814" name="Line 102"/>
            <p:cNvSpPr>
              <a:spLocks noChangeShapeType="1"/>
            </p:cNvSpPr>
            <p:nvPr/>
          </p:nvSpPr>
          <p:spPr bwMode="auto">
            <a:xfrm>
              <a:off x="864" y="3552"/>
              <a:ext cx="472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algn="l"/>
              <a:endParaRPr lang="en-US"/>
            </a:p>
          </p:txBody>
        </p:sp>
        <p:sp>
          <p:nvSpPr>
            <p:cNvPr id="243815" name="Line 103"/>
            <p:cNvSpPr>
              <a:spLocks noChangeShapeType="1"/>
            </p:cNvSpPr>
            <p:nvPr/>
          </p:nvSpPr>
          <p:spPr bwMode="auto">
            <a:xfrm>
              <a:off x="864" y="3792"/>
              <a:ext cx="480" cy="192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algn="l"/>
              <a:endParaRPr lang="en-US"/>
            </a:p>
          </p:txBody>
        </p:sp>
        <p:sp>
          <p:nvSpPr>
            <p:cNvPr id="243816" name="Rectangle 104"/>
            <p:cNvSpPr>
              <a:spLocks noChangeArrowheads="1"/>
            </p:cNvSpPr>
            <p:nvPr/>
          </p:nvSpPr>
          <p:spPr bwMode="auto">
            <a:xfrm rot="5400000">
              <a:off x="624" y="3648"/>
              <a:ext cx="336" cy="48"/>
            </a:xfrm>
            <a:prstGeom prst="rect">
              <a:avLst/>
            </a:prstGeom>
            <a:solidFill>
              <a:srgbClr val="FF66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en-US"/>
            </a:p>
          </p:txBody>
        </p:sp>
        <p:sp>
          <p:nvSpPr>
            <p:cNvPr id="243817" name="Rectangle 105"/>
            <p:cNvSpPr>
              <a:spLocks noChangeArrowheads="1"/>
            </p:cNvSpPr>
            <p:nvPr/>
          </p:nvSpPr>
          <p:spPr bwMode="auto">
            <a:xfrm rot="5400000">
              <a:off x="624" y="4080"/>
              <a:ext cx="336" cy="48"/>
            </a:xfrm>
            <a:prstGeom prst="rect">
              <a:avLst/>
            </a:prstGeom>
            <a:solidFill>
              <a:srgbClr val="FF66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en-US"/>
            </a:p>
          </p:txBody>
        </p:sp>
        <p:sp>
          <p:nvSpPr>
            <p:cNvPr id="243818" name="Rectangle 106"/>
            <p:cNvSpPr>
              <a:spLocks noChangeArrowheads="1"/>
            </p:cNvSpPr>
            <p:nvPr/>
          </p:nvSpPr>
          <p:spPr bwMode="auto">
            <a:xfrm rot="5400000">
              <a:off x="1242" y="3648"/>
              <a:ext cx="336" cy="48"/>
            </a:xfrm>
            <a:prstGeom prst="rect">
              <a:avLst/>
            </a:prstGeom>
            <a:solidFill>
              <a:srgbClr val="0000CC"/>
            </a:solidFill>
            <a:ln w="9525" algn="ctr">
              <a:solidFill>
                <a:srgbClr val="0000CC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en-US"/>
            </a:p>
          </p:txBody>
        </p:sp>
        <p:sp>
          <p:nvSpPr>
            <p:cNvPr id="243824" name="Rectangle 112"/>
            <p:cNvSpPr>
              <a:spLocks noChangeArrowheads="1"/>
            </p:cNvSpPr>
            <p:nvPr/>
          </p:nvSpPr>
          <p:spPr bwMode="auto">
            <a:xfrm rot="5400000">
              <a:off x="1242" y="4074"/>
              <a:ext cx="336" cy="48"/>
            </a:xfrm>
            <a:prstGeom prst="rect">
              <a:avLst/>
            </a:prstGeom>
            <a:solidFill>
              <a:srgbClr val="0000CC"/>
            </a:solidFill>
            <a:ln w="9525" algn="ctr">
              <a:solidFill>
                <a:srgbClr val="0000CC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en-US"/>
            </a:p>
          </p:txBody>
        </p:sp>
      </p:grpSp>
      <p:sp>
        <p:nvSpPr>
          <p:cNvPr id="243831" name="Text Box 119"/>
          <p:cNvSpPr txBox="1">
            <a:spLocks noChangeArrowheads="1"/>
          </p:cNvSpPr>
          <p:nvPr/>
        </p:nvSpPr>
        <p:spPr bwMode="auto">
          <a:xfrm>
            <a:off x="209550" y="5390806"/>
            <a:ext cx="647613" cy="462307"/>
          </a:xfrm>
          <a:prstGeom prst="rect">
            <a:avLst/>
          </a:prstGeom>
          <a:noFill/>
          <a:ln w="9525" algn="ctr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lIns="92075" tIns="46038" rIns="92075" bIns="46038" anchor="b">
            <a:spAutoFit/>
          </a:bodyPr>
          <a:lstStyle/>
          <a:p>
            <a:pPr algn="l"/>
            <a:r>
              <a:rPr lang="en-US" altLang="zh-TW">
                <a:ea typeface="新細明體" pitchFamily="18" charset="-120"/>
              </a:rPr>
              <a:t>Fe1</a:t>
            </a:r>
          </a:p>
        </p:txBody>
      </p:sp>
      <p:sp>
        <p:nvSpPr>
          <p:cNvPr id="243833" name="Text Box 121"/>
          <p:cNvSpPr txBox="1">
            <a:spLocks noChangeArrowheads="1"/>
          </p:cNvSpPr>
          <p:nvPr/>
        </p:nvSpPr>
        <p:spPr bwMode="auto">
          <a:xfrm>
            <a:off x="2495550" y="5390806"/>
            <a:ext cx="647613" cy="462307"/>
          </a:xfrm>
          <a:prstGeom prst="rect">
            <a:avLst/>
          </a:prstGeom>
          <a:noFill/>
          <a:ln w="9525" algn="ctr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lIns="92075" tIns="46038" rIns="92075" bIns="46038" anchor="b">
            <a:spAutoFit/>
          </a:bodyPr>
          <a:lstStyle/>
          <a:p>
            <a:pPr algn="l"/>
            <a:r>
              <a:rPr lang="en-US" altLang="zh-TW">
                <a:ea typeface="新細明體" pitchFamily="18" charset="-120"/>
              </a:rPr>
              <a:t>Fe2</a:t>
            </a:r>
          </a:p>
        </p:txBody>
      </p:sp>
      <p:sp>
        <p:nvSpPr>
          <p:cNvPr id="243834" name="Text Box 122"/>
          <p:cNvSpPr txBox="1">
            <a:spLocks noChangeArrowheads="1"/>
          </p:cNvSpPr>
          <p:nvPr/>
        </p:nvSpPr>
        <p:spPr bwMode="auto">
          <a:xfrm>
            <a:off x="209550" y="6076606"/>
            <a:ext cx="647613" cy="462307"/>
          </a:xfrm>
          <a:prstGeom prst="rect">
            <a:avLst/>
          </a:prstGeom>
          <a:noFill/>
          <a:ln w="9525" algn="ctr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lIns="92075" tIns="46038" rIns="92075" bIns="46038" anchor="b">
            <a:spAutoFit/>
          </a:bodyPr>
          <a:lstStyle/>
          <a:p>
            <a:pPr algn="l"/>
            <a:r>
              <a:rPr lang="en-US" altLang="zh-TW">
                <a:ea typeface="新細明體" pitchFamily="18" charset="-120"/>
              </a:rPr>
              <a:t>Fe4</a:t>
            </a:r>
          </a:p>
        </p:txBody>
      </p:sp>
      <p:sp>
        <p:nvSpPr>
          <p:cNvPr id="243835" name="Text Box 123"/>
          <p:cNvSpPr txBox="1">
            <a:spLocks noChangeArrowheads="1"/>
          </p:cNvSpPr>
          <p:nvPr/>
        </p:nvSpPr>
        <p:spPr bwMode="auto">
          <a:xfrm>
            <a:off x="2495550" y="6076606"/>
            <a:ext cx="647613" cy="462307"/>
          </a:xfrm>
          <a:prstGeom prst="rect">
            <a:avLst/>
          </a:prstGeom>
          <a:noFill/>
          <a:ln w="9525" algn="ctr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lIns="92075" tIns="46038" rIns="92075" bIns="46038" anchor="b">
            <a:spAutoFit/>
          </a:bodyPr>
          <a:lstStyle/>
          <a:p>
            <a:pPr algn="l"/>
            <a:r>
              <a:rPr lang="en-US" altLang="zh-TW">
                <a:ea typeface="新細明體" pitchFamily="18" charset="-120"/>
              </a:rPr>
              <a:t>Fe3</a:t>
            </a:r>
          </a:p>
        </p:txBody>
      </p:sp>
      <p:sp>
        <p:nvSpPr>
          <p:cNvPr id="244489" name="Text Box 777"/>
          <p:cNvSpPr txBox="1">
            <a:spLocks noChangeArrowheads="1"/>
          </p:cNvSpPr>
          <p:nvPr/>
        </p:nvSpPr>
        <p:spPr bwMode="auto">
          <a:xfrm>
            <a:off x="3243263" y="5080675"/>
            <a:ext cx="5821362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  <a:buSzPct val="50000"/>
              <a:buFontTx/>
              <a:buBlip>
                <a:blip r:embed="rId2"/>
              </a:buBlip>
            </a:pPr>
            <a:r>
              <a:rPr lang="en-US" altLang="zh-TW" sz="2000" dirty="0">
                <a:latin typeface="Arial" charset="0"/>
                <a:ea typeface="新細明體" pitchFamily="18" charset="-120"/>
              </a:rPr>
              <a:t>  Unusual coupling direction</a:t>
            </a:r>
          </a:p>
          <a:p>
            <a:pPr algn="l">
              <a:lnSpc>
                <a:spcPct val="110000"/>
              </a:lnSpc>
              <a:buSzPct val="50000"/>
              <a:buFontTx/>
              <a:buBlip>
                <a:blip r:embed="rId2"/>
              </a:buBlip>
            </a:pPr>
            <a:r>
              <a:rPr lang="en-US" altLang="zh-TW" sz="2000" dirty="0">
                <a:latin typeface="Arial" charset="0"/>
                <a:ea typeface="新細明體" pitchFamily="18" charset="-120"/>
              </a:rPr>
              <a:t>  Cubic symmetry </a:t>
            </a:r>
            <a:r>
              <a:rPr lang="en-US" altLang="zh-TW" sz="2000" dirty="0">
                <a:solidFill>
                  <a:srgbClr val="CC00CC"/>
                </a:solidFill>
                <a:latin typeface="Arial" charset="0"/>
                <a:ea typeface="新細明體" pitchFamily="18" charset="-120"/>
              </a:rPr>
              <a:t>broken seriously</a:t>
            </a:r>
            <a:r>
              <a:rPr lang="en-US" altLang="zh-TW" sz="2000" dirty="0">
                <a:latin typeface="Arial" charset="0"/>
                <a:ea typeface="新細明體" pitchFamily="18" charset="-120"/>
              </a:rPr>
              <a:t> by As</a:t>
            </a:r>
          </a:p>
          <a:p>
            <a:pPr algn="l">
              <a:lnSpc>
                <a:spcPct val="110000"/>
              </a:lnSpc>
              <a:buSzPct val="50000"/>
              <a:buFont typeface="Wingdings" pitchFamily="2" charset="2"/>
              <a:buNone/>
            </a:pPr>
            <a:r>
              <a:rPr lang="en-US" altLang="zh-TW" sz="2000" dirty="0">
                <a:latin typeface="Arial" charset="0"/>
                <a:ea typeface="新細明體" pitchFamily="18" charset="-120"/>
                <a:sym typeface="Wingdings" pitchFamily="2" charset="2"/>
              </a:rPr>
              <a:t>    </a:t>
            </a:r>
            <a:r>
              <a:rPr lang="en-US" altLang="zh-TW" sz="2000" dirty="0">
                <a:solidFill>
                  <a:srgbClr val="CC00CC"/>
                </a:solidFill>
                <a:latin typeface="Arial" charset="0"/>
                <a:ea typeface="新細明體" pitchFamily="18" charset="-120"/>
                <a:sym typeface="Wingdings" pitchFamily="2" charset="2"/>
              </a:rPr>
              <a:t>Fe-As phonon</a:t>
            </a:r>
            <a:r>
              <a:rPr lang="en-US" altLang="zh-TW" sz="2000" dirty="0">
                <a:latin typeface="Arial" charset="0"/>
                <a:ea typeface="新細明體" pitchFamily="18" charset="-120"/>
                <a:sym typeface="Wingdings" pitchFamily="2" charset="2"/>
              </a:rPr>
              <a:t> modes important</a:t>
            </a:r>
            <a:r>
              <a:rPr lang="en-US" altLang="zh-TW" sz="2000" dirty="0">
                <a:latin typeface="Arial" charset="0"/>
                <a:ea typeface="新細明體" pitchFamily="18" charset="-120"/>
              </a:rPr>
              <a:t> </a:t>
            </a:r>
            <a:endParaRPr lang="en-US" altLang="zh-TW" sz="1600" dirty="0">
              <a:solidFill>
                <a:srgbClr val="000000"/>
              </a:solidFill>
              <a:ea typeface="新細明體" pitchFamily="18" charset="-120"/>
            </a:endParaRPr>
          </a:p>
          <a:p>
            <a:pPr algn="l">
              <a:lnSpc>
                <a:spcPct val="110000"/>
              </a:lnSpc>
              <a:buSzPct val="50000"/>
              <a:buFontTx/>
              <a:buBlip>
                <a:blip r:embed="rId2"/>
              </a:buBlip>
            </a:pPr>
            <a:r>
              <a:rPr lang="en-US" altLang="zh-TW" sz="2000" dirty="0">
                <a:latin typeface="Arial" charset="0"/>
                <a:ea typeface="新細明體" pitchFamily="18" charset="-120"/>
              </a:rPr>
              <a:t>  </a:t>
            </a:r>
            <a:r>
              <a:rPr lang="en-US" altLang="zh-TW" sz="2000" dirty="0">
                <a:solidFill>
                  <a:srgbClr val="CC00CC"/>
                </a:solidFill>
                <a:latin typeface="Arial" charset="0"/>
                <a:ea typeface="新細明體" pitchFamily="18" charset="-120"/>
              </a:rPr>
              <a:t>Perpendicular</a:t>
            </a:r>
            <a:r>
              <a:rPr lang="en-US" altLang="zh-TW" sz="2000" dirty="0">
                <a:latin typeface="Arial" charset="0"/>
                <a:ea typeface="新細明體" pitchFamily="18" charset="-120"/>
              </a:rPr>
              <a:t> hopping direction!</a:t>
            </a:r>
          </a:p>
        </p:txBody>
      </p:sp>
      <p:sp>
        <p:nvSpPr>
          <p:cNvPr id="121" name="Text Box 163"/>
          <p:cNvSpPr txBox="1">
            <a:spLocks noChangeArrowheads="1"/>
          </p:cNvSpPr>
          <p:nvPr/>
        </p:nvSpPr>
        <p:spPr bwMode="auto">
          <a:xfrm>
            <a:off x="4196832" y="6446004"/>
            <a:ext cx="501784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000" dirty="0">
                <a:solidFill>
                  <a:srgbClr val="000000"/>
                </a:solidFill>
              </a:rPr>
              <a:t>Chi-Cheng Lee </a:t>
            </a:r>
            <a:r>
              <a:rPr lang="en-US" sz="2000" i="1" dirty="0">
                <a:solidFill>
                  <a:srgbClr val="000000"/>
                </a:solidFill>
              </a:rPr>
              <a:t>et al</a:t>
            </a:r>
            <a:r>
              <a:rPr lang="en-US" sz="2000" dirty="0">
                <a:solidFill>
                  <a:srgbClr val="000000"/>
                </a:solidFill>
              </a:rPr>
              <a:t>., PRL </a:t>
            </a:r>
            <a:r>
              <a:rPr lang="en-US" sz="2000" b="1" dirty="0">
                <a:solidFill>
                  <a:srgbClr val="000000"/>
                </a:solidFill>
              </a:rPr>
              <a:t>103</a:t>
            </a:r>
            <a:r>
              <a:rPr lang="en-US" sz="2000" dirty="0">
                <a:solidFill>
                  <a:srgbClr val="000000"/>
                </a:solidFill>
              </a:rPr>
              <a:t>, 267001 (2009)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8"/>
          <p:cNvGrpSpPr>
            <a:grpSpLocks noChangeAspect="1"/>
          </p:cNvGrpSpPr>
          <p:nvPr/>
        </p:nvGrpSpPr>
        <p:grpSpPr bwMode="auto">
          <a:xfrm>
            <a:off x="1289050" y="505094"/>
            <a:ext cx="4180523" cy="3366135"/>
            <a:chOff x="176" y="401"/>
            <a:chExt cx="2926" cy="2356"/>
          </a:xfrm>
        </p:grpSpPr>
        <p:sp>
          <p:nvSpPr>
            <p:cNvPr id="262182" name="Text Box 38"/>
            <p:cNvSpPr txBox="1">
              <a:spLocks noChangeArrowheads="1"/>
            </p:cNvSpPr>
            <p:nvPr/>
          </p:nvSpPr>
          <p:spPr bwMode="auto">
            <a:xfrm>
              <a:off x="1884" y="1890"/>
              <a:ext cx="407" cy="2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altLang="zh-CN" sz="1800">
                  <a:latin typeface="Arial" charset="0"/>
                  <a:ea typeface="宋体" pitchFamily="2" charset="-122"/>
                </a:rPr>
                <a:t>Fe3</a:t>
              </a:r>
            </a:p>
          </p:txBody>
        </p:sp>
        <p:sp>
          <p:nvSpPr>
            <p:cNvPr id="262183" name="Oval 39"/>
            <p:cNvSpPr>
              <a:spLocks noChangeArrowheads="1"/>
            </p:cNvSpPr>
            <p:nvPr/>
          </p:nvSpPr>
          <p:spPr bwMode="auto">
            <a:xfrm rot="5400000">
              <a:off x="895" y="490"/>
              <a:ext cx="392" cy="1235"/>
            </a:xfrm>
            <a:prstGeom prst="ellipse">
              <a:avLst/>
            </a:prstGeom>
            <a:solidFill>
              <a:srgbClr val="0000FF">
                <a:alpha val="60001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en-US"/>
            </a:p>
          </p:txBody>
        </p:sp>
        <p:sp>
          <p:nvSpPr>
            <p:cNvPr id="262184" name="Oval 40"/>
            <p:cNvSpPr>
              <a:spLocks noChangeArrowheads="1"/>
            </p:cNvSpPr>
            <p:nvPr/>
          </p:nvSpPr>
          <p:spPr bwMode="auto">
            <a:xfrm>
              <a:off x="925" y="611"/>
              <a:ext cx="333" cy="989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en-US"/>
            </a:p>
          </p:txBody>
        </p:sp>
        <p:sp>
          <p:nvSpPr>
            <p:cNvPr id="262185" name="Oval 41"/>
            <p:cNvSpPr>
              <a:spLocks noChangeArrowheads="1"/>
            </p:cNvSpPr>
            <p:nvPr/>
          </p:nvSpPr>
          <p:spPr bwMode="auto">
            <a:xfrm>
              <a:off x="925" y="611"/>
              <a:ext cx="333" cy="989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en-US"/>
            </a:p>
          </p:txBody>
        </p:sp>
        <p:sp>
          <p:nvSpPr>
            <p:cNvPr id="262186" name="Text Box 42"/>
            <p:cNvSpPr txBox="1">
              <a:spLocks noChangeArrowheads="1"/>
            </p:cNvSpPr>
            <p:nvPr/>
          </p:nvSpPr>
          <p:spPr bwMode="auto">
            <a:xfrm>
              <a:off x="1690" y="1216"/>
              <a:ext cx="314" cy="2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altLang="zh-CN" sz="1800" i="1">
                  <a:ea typeface="宋体" pitchFamily="2" charset="-122"/>
                </a:rPr>
                <a:t>J</a:t>
              </a:r>
              <a:r>
                <a:rPr lang="en-US" altLang="zh-CN" sz="1800" baseline="-25000">
                  <a:latin typeface="Arial" charset="0"/>
                  <a:ea typeface="宋体" pitchFamily="2" charset="-122"/>
                </a:rPr>
                <a:t>1</a:t>
              </a:r>
              <a:r>
                <a:rPr lang="en-US" altLang="zh-CN" sz="1800" i="1" baseline="-25000">
                  <a:latin typeface="Arial" charset="0"/>
                  <a:ea typeface="宋体" pitchFamily="2" charset="-122"/>
                </a:rPr>
                <a:t>x</a:t>
              </a:r>
            </a:p>
          </p:txBody>
        </p:sp>
        <p:sp>
          <p:nvSpPr>
            <p:cNvPr id="262187" name="Text Box 43"/>
            <p:cNvSpPr txBox="1">
              <a:spLocks noChangeArrowheads="1"/>
            </p:cNvSpPr>
            <p:nvPr/>
          </p:nvSpPr>
          <p:spPr bwMode="auto">
            <a:xfrm>
              <a:off x="1536" y="1719"/>
              <a:ext cx="261" cy="2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altLang="zh-CN" sz="1800" i="1">
                  <a:ea typeface="宋体" pitchFamily="2" charset="-122"/>
                </a:rPr>
                <a:t>J</a:t>
              </a:r>
              <a:r>
                <a:rPr lang="en-US" altLang="zh-CN" sz="1800" baseline="-25000">
                  <a:latin typeface="Arial" charset="0"/>
                  <a:ea typeface="宋体" pitchFamily="2" charset="-122"/>
                </a:rPr>
                <a:t>2</a:t>
              </a:r>
            </a:p>
          </p:txBody>
        </p:sp>
        <p:sp>
          <p:nvSpPr>
            <p:cNvPr id="262188" name="Text Box 44"/>
            <p:cNvSpPr txBox="1">
              <a:spLocks noChangeArrowheads="1"/>
            </p:cNvSpPr>
            <p:nvPr/>
          </p:nvSpPr>
          <p:spPr bwMode="auto">
            <a:xfrm>
              <a:off x="982" y="401"/>
              <a:ext cx="291" cy="2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altLang="zh-CN" sz="1800" i="1">
                  <a:latin typeface="Arial" charset="0"/>
                  <a:ea typeface="宋体" pitchFamily="2" charset="-122"/>
                </a:rPr>
                <a:t>yz</a:t>
              </a:r>
            </a:p>
          </p:txBody>
        </p:sp>
        <p:sp>
          <p:nvSpPr>
            <p:cNvPr id="262189" name="Text Box 45"/>
            <p:cNvSpPr txBox="1">
              <a:spLocks noChangeArrowheads="1"/>
            </p:cNvSpPr>
            <p:nvPr/>
          </p:nvSpPr>
          <p:spPr bwMode="auto">
            <a:xfrm>
              <a:off x="1510" y="796"/>
              <a:ext cx="291" cy="2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altLang="zh-CN" sz="1800" i="1">
                  <a:latin typeface="Arial" charset="0"/>
                  <a:ea typeface="宋体" pitchFamily="2" charset="-122"/>
                </a:rPr>
                <a:t>xz</a:t>
              </a:r>
            </a:p>
          </p:txBody>
        </p:sp>
        <p:sp>
          <p:nvSpPr>
            <p:cNvPr id="262190" name="Text Box 46"/>
            <p:cNvSpPr txBox="1">
              <a:spLocks noChangeArrowheads="1"/>
            </p:cNvSpPr>
            <p:nvPr/>
          </p:nvSpPr>
          <p:spPr bwMode="auto">
            <a:xfrm>
              <a:off x="495" y="751"/>
              <a:ext cx="407" cy="2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altLang="zh-CN" sz="1800">
                  <a:latin typeface="Arial" charset="0"/>
                  <a:ea typeface="宋体" pitchFamily="2" charset="-122"/>
                </a:rPr>
                <a:t>Fe1</a:t>
              </a:r>
            </a:p>
          </p:txBody>
        </p:sp>
        <p:sp>
          <p:nvSpPr>
            <p:cNvPr id="262191" name="Line 47"/>
            <p:cNvSpPr>
              <a:spLocks noChangeShapeType="1"/>
            </p:cNvSpPr>
            <p:nvPr/>
          </p:nvSpPr>
          <p:spPr bwMode="auto">
            <a:xfrm>
              <a:off x="1262" y="1471"/>
              <a:ext cx="1051" cy="0"/>
            </a:xfrm>
            <a:prstGeom prst="line">
              <a:avLst/>
            </a:prstGeom>
            <a:noFill/>
            <a:ln w="101600">
              <a:solidFill>
                <a:srgbClr val="008000"/>
              </a:solidFill>
              <a:round/>
              <a:headEnd type="stealth" w="med" len="med"/>
              <a:tailEnd type="stealth" w="med" len="med"/>
            </a:ln>
            <a:effectLst/>
          </p:spPr>
          <p:txBody>
            <a:bodyPr/>
            <a:lstStyle/>
            <a:p>
              <a:pPr algn="l"/>
              <a:endParaRPr lang="en-US"/>
            </a:p>
          </p:txBody>
        </p:sp>
        <p:sp>
          <p:nvSpPr>
            <p:cNvPr id="262192" name="Line 48"/>
            <p:cNvSpPr>
              <a:spLocks noChangeShapeType="1"/>
            </p:cNvSpPr>
            <p:nvPr/>
          </p:nvSpPr>
          <p:spPr bwMode="auto">
            <a:xfrm>
              <a:off x="1262" y="1591"/>
              <a:ext cx="1064" cy="274"/>
            </a:xfrm>
            <a:prstGeom prst="line">
              <a:avLst/>
            </a:prstGeom>
            <a:noFill/>
            <a:ln w="50800">
              <a:solidFill>
                <a:srgbClr val="008000"/>
              </a:solidFill>
              <a:round/>
              <a:headEnd type="stealth" w="lg" len="lg"/>
              <a:tailEnd type="stealth" w="lg" len="lg"/>
            </a:ln>
            <a:effectLst/>
          </p:spPr>
          <p:txBody>
            <a:bodyPr/>
            <a:lstStyle/>
            <a:p>
              <a:pPr algn="l"/>
              <a:endParaRPr lang="en-US"/>
            </a:p>
          </p:txBody>
        </p:sp>
        <p:grpSp>
          <p:nvGrpSpPr>
            <p:cNvPr id="3" name="Group 127"/>
            <p:cNvGrpSpPr>
              <a:grpSpLocks/>
            </p:cNvGrpSpPr>
            <p:nvPr/>
          </p:nvGrpSpPr>
          <p:grpSpPr bwMode="auto">
            <a:xfrm>
              <a:off x="176" y="2189"/>
              <a:ext cx="573" cy="568"/>
              <a:chOff x="310" y="2289"/>
              <a:chExt cx="573" cy="568"/>
            </a:xfrm>
          </p:grpSpPr>
          <p:sp>
            <p:nvSpPr>
              <p:cNvPr id="262193" name="Line 49"/>
              <p:cNvSpPr>
                <a:spLocks noChangeShapeType="1"/>
              </p:cNvSpPr>
              <p:nvPr/>
            </p:nvSpPr>
            <p:spPr bwMode="auto">
              <a:xfrm>
                <a:off x="432" y="2724"/>
                <a:ext cx="28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arrow" w="med" len="med"/>
              </a:ln>
              <a:effectLst/>
            </p:spPr>
            <p:txBody>
              <a:bodyPr/>
              <a:lstStyle/>
              <a:p>
                <a:pPr algn="l"/>
                <a:endParaRPr lang="en-US"/>
              </a:p>
            </p:txBody>
          </p:sp>
          <p:sp>
            <p:nvSpPr>
              <p:cNvPr id="262194" name="Line 50"/>
              <p:cNvSpPr>
                <a:spLocks noChangeShapeType="1"/>
              </p:cNvSpPr>
              <p:nvPr/>
            </p:nvSpPr>
            <p:spPr bwMode="auto">
              <a:xfrm flipV="1">
                <a:off x="440" y="2443"/>
                <a:ext cx="0" cy="289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arrow" w="med" len="med"/>
              </a:ln>
              <a:effectLst/>
            </p:spPr>
            <p:txBody>
              <a:bodyPr/>
              <a:lstStyle/>
              <a:p>
                <a:pPr algn="l"/>
                <a:endParaRPr lang="en-US"/>
              </a:p>
            </p:txBody>
          </p:sp>
          <p:sp>
            <p:nvSpPr>
              <p:cNvPr id="262195" name="Text Box 51"/>
              <p:cNvSpPr txBox="1">
                <a:spLocks noChangeArrowheads="1"/>
              </p:cNvSpPr>
              <p:nvPr/>
            </p:nvSpPr>
            <p:spPr bwMode="auto">
              <a:xfrm>
                <a:off x="673" y="2598"/>
                <a:ext cx="210" cy="2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/>
                <a:r>
                  <a:rPr lang="en-US" altLang="zh-CN" sz="1800" i="1">
                    <a:latin typeface="Arial" charset="0"/>
                    <a:ea typeface="宋体" pitchFamily="2" charset="-122"/>
                  </a:rPr>
                  <a:t>x</a:t>
                </a:r>
              </a:p>
            </p:txBody>
          </p:sp>
          <p:sp>
            <p:nvSpPr>
              <p:cNvPr id="262196" name="Text Box 52"/>
              <p:cNvSpPr txBox="1">
                <a:spLocks noChangeArrowheads="1"/>
              </p:cNvSpPr>
              <p:nvPr/>
            </p:nvSpPr>
            <p:spPr bwMode="auto">
              <a:xfrm>
                <a:off x="310" y="2289"/>
                <a:ext cx="210" cy="2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/>
                <a:r>
                  <a:rPr lang="en-US" altLang="zh-CN" sz="1800" i="1">
                    <a:latin typeface="Arial" charset="0"/>
                    <a:ea typeface="宋体" pitchFamily="2" charset="-122"/>
                  </a:rPr>
                  <a:t>y</a:t>
                </a:r>
              </a:p>
            </p:txBody>
          </p:sp>
        </p:grpSp>
        <p:sp>
          <p:nvSpPr>
            <p:cNvPr id="262197" name="Line 53"/>
            <p:cNvSpPr>
              <a:spLocks noChangeShapeType="1"/>
            </p:cNvSpPr>
            <p:nvPr/>
          </p:nvSpPr>
          <p:spPr bwMode="auto">
            <a:xfrm rot="5400000">
              <a:off x="968" y="1105"/>
              <a:ext cx="246" cy="0"/>
            </a:xfrm>
            <a:prstGeom prst="line">
              <a:avLst/>
            </a:prstGeom>
            <a:noFill/>
            <a:ln w="63500">
              <a:solidFill>
                <a:srgbClr val="800000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pPr algn="l"/>
              <a:endParaRPr lang="en-US"/>
            </a:p>
          </p:txBody>
        </p:sp>
        <p:sp>
          <p:nvSpPr>
            <p:cNvPr id="262198" name="Oval 54"/>
            <p:cNvSpPr>
              <a:spLocks noChangeArrowheads="1"/>
            </p:cNvSpPr>
            <p:nvPr/>
          </p:nvSpPr>
          <p:spPr bwMode="auto">
            <a:xfrm rot="5400000">
              <a:off x="895" y="1628"/>
              <a:ext cx="391" cy="1235"/>
            </a:xfrm>
            <a:prstGeom prst="ellipse">
              <a:avLst/>
            </a:prstGeom>
            <a:solidFill>
              <a:srgbClr val="0000FF">
                <a:alpha val="60001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en-US"/>
            </a:p>
          </p:txBody>
        </p:sp>
        <p:sp>
          <p:nvSpPr>
            <p:cNvPr id="262199" name="Oval 55"/>
            <p:cNvSpPr>
              <a:spLocks noChangeArrowheads="1"/>
            </p:cNvSpPr>
            <p:nvPr/>
          </p:nvSpPr>
          <p:spPr bwMode="auto">
            <a:xfrm>
              <a:off x="925" y="1749"/>
              <a:ext cx="333" cy="989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en-US"/>
            </a:p>
          </p:txBody>
        </p:sp>
        <p:sp>
          <p:nvSpPr>
            <p:cNvPr id="262200" name="Oval 56"/>
            <p:cNvSpPr>
              <a:spLocks noChangeArrowheads="1"/>
            </p:cNvSpPr>
            <p:nvPr/>
          </p:nvSpPr>
          <p:spPr bwMode="auto">
            <a:xfrm>
              <a:off x="925" y="1749"/>
              <a:ext cx="333" cy="989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en-US"/>
            </a:p>
          </p:txBody>
        </p:sp>
        <p:sp>
          <p:nvSpPr>
            <p:cNvPr id="262201" name="Text Box 57"/>
            <p:cNvSpPr txBox="1">
              <a:spLocks noChangeArrowheads="1"/>
            </p:cNvSpPr>
            <p:nvPr/>
          </p:nvSpPr>
          <p:spPr bwMode="auto">
            <a:xfrm>
              <a:off x="495" y="1890"/>
              <a:ext cx="407" cy="2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altLang="zh-CN" sz="1800">
                  <a:latin typeface="Arial" charset="0"/>
                  <a:ea typeface="宋体" pitchFamily="2" charset="-122"/>
                </a:rPr>
                <a:t>Fe4</a:t>
              </a:r>
            </a:p>
          </p:txBody>
        </p:sp>
        <p:sp>
          <p:nvSpPr>
            <p:cNvPr id="262202" name="Line 58"/>
            <p:cNvSpPr>
              <a:spLocks noChangeShapeType="1"/>
            </p:cNvSpPr>
            <p:nvPr/>
          </p:nvSpPr>
          <p:spPr bwMode="auto">
            <a:xfrm rot="5400000">
              <a:off x="1237" y="2244"/>
              <a:ext cx="246" cy="0"/>
            </a:xfrm>
            <a:prstGeom prst="line">
              <a:avLst/>
            </a:prstGeom>
            <a:noFill/>
            <a:ln w="63500">
              <a:solidFill>
                <a:srgbClr val="000080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pPr algn="l"/>
              <a:endParaRPr lang="en-US"/>
            </a:p>
          </p:txBody>
        </p:sp>
        <p:sp>
          <p:nvSpPr>
            <p:cNvPr id="262203" name="Line 59"/>
            <p:cNvSpPr>
              <a:spLocks noChangeShapeType="1"/>
            </p:cNvSpPr>
            <p:nvPr/>
          </p:nvSpPr>
          <p:spPr bwMode="auto">
            <a:xfrm rot="16200000">
              <a:off x="1340" y="2244"/>
              <a:ext cx="246" cy="0"/>
            </a:xfrm>
            <a:prstGeom prst="line">
              <a:avLst/>
            </a:prstGeom>
            <a:noFill/>
            <a:ln w="63500">
              <a:solidFill>
                <a:srgbClr val="000080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pPr algn="l"/>
              <a:endParaRPr lang="en-US"/>
            </a:p>
          </p:txBody>
        </p:sp>
        <p:sp>
          <p:nvSpPr>
            <p:cNvPr id="262204" name="Line 60"/>
            <p:cNvSpPr>
              <a:spLocks noChangeShapeType="1"/>
            </p:cNvSpPr>
            <p:nvPr/>
          </p:nvSpPr>
          <p:spPr bwMode="auto">
            <a:xfrm rot="5400000">
              <a:off x="968" y="2244"/>
              <a:ext cx="246" cy="0"/>
            </a:xfrm>
            <a:prstGeom prst="line">
              <a:avLst/>
            </a:prstGeom>
            <a:noFill/>
            <a:ln w="63500">
              <a:solidFill>
                <a:srgbClr val="800000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pPr algn="l"/>
              <a:endParaRPr lang="en-US"/>
            </a:p>
          </p:txBody>
        </p:sp>
        <p:sp>
          <p:nvSpPr>
            <p:cNvPr id="262205" name="Line 61"/>
            <p:cNvSpPr>
              <a:spLocks noChangeShapeType="1"/>
            </p:cNvSpPr>
            <p:nvPr/>
          </p:nvSpPr>
          <p:spPr bwMode="auto">
            <a:xfrm rot="5400000">
              <a:off x="1238" y="1105"/>
              <a:ext cx="246" cy="0"/>
            </a:xfrm>
            <a:prstGeom prst="line">
              <a:avLst/>
            </a:prstGeom>
            <a:noFill/>
            <a:ln w="63500">
              <a:solidFill>
                <a:srgbClr val="000080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pPr algn="l"/>
              <a:endParaRPr lang="en-US"/>
            </a:p>
          </p:txBody>
        </p:sp>
        <p:sp>
          <p:nvSpPr>
            <p:cNvPr id="262206" name="Line 62"/>
            <p:cNvSpPr>
              <a:spLocks noChangeShapeType="1"/>
            </p:cNvSpPr>
            <p:nvPr/>
          </p:nvSpPr>
          <p:spPr bwMode="auto">
            <a:xfrm rot="16200000">
              <a:off x="1341" y="1105"/>
              <a:ext cx="246" cy="0"/>
            </a:xfrm>
            <a:prstGeom prst="line">
              <a:avLst/>
            </a:prstGeom>
            <a:noFill/>
            <a:ln w="63500">
              <a:solidFill>
                <a:srgbClr val="000080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pPr algn="l"/>
              <a:endParaRPr lang="en-US"/>
            </a:p>
          </p:txBody>
        </p:sp>
        <p:sp>
          <p:nvSpPr>
            <p:cNvPr id="262207" name="Oval 63"/>
            <p:cNvSpPr>
              <a:spLocks noChangeArrowheads="1"/>
            </p:cNvSpPr>
            <p:nvPr/>
          </p:nvSpPr>
          <p:spPr bwMode="auto">
            <a:xfrm rot="5400000">
              <a:off x="2289" y="1630"/>
              <a:ext cx="392" cy="1235"/>
            </a:xfrm>
            <a:prstGeom prst="ellipse">
              <a:avLst/>
            </a:prstGeom>
            <a:solidFill>
              <a:srgbClr val="0000FF">
                <a:alpha val="60001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en-US"/>
            </a:p>
          </p:txBody>
        </p:sp>
        <p:sp>
          <p:nvSpPr>
            <p:cNvPr id="262208" name="Oval 64"/>
            <p:cNvSpPr>
              <a:spLocks noChangeArrowheads="1"/>
            </p:cNvSpPr>
            <p:nvPr/>
          </p:nvSpPr>
          <p:spPr bwMode="auto">
            <a:xfrm>
              <a:off x="2319" y="1752"/>
              <a:ext cx="333" cy="98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en-US"/>
            </a:p>
          </p:txBody>
        </p:sp>
        <p:sp>
          <p:nvSpPr>
            <p:cNvPr id="262209" name="Oval 65"/>
            <p:cNvSpPr>
              <a:spLocks noChangeArrowheads="1"/>
            </p:cNvSpPr>
            <p:nvPr/>
          </p:nvSpPr>
          <p:spPr bwMode="auto">
            <a:xfrm>
              <a:off x="2319" y="1752"/>
              <a:ext cx="333" cy="988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en-US"/>
            </a:p>
          </p:txBody>
        </p:sp>
        <p:sp>
          <p:nvSpPr>
            <p:cNvPr id="262210" name="Line 66"/>
            <p:cNvSpPr>
              <a:spLocks noChangeShapeType="1"/>
            </p:cNvSpPr>
            <p:nvPr/>
          </p:nvSpPr>
          <p:spPr bwMode="auto">
            <a:xfrm rot="5400000">
              <a:off x="2630" y="2247"/>
              <a:ext cx="247" cy="0"/>
            </a:xfrm>
            <a:prstGeom prst="line">
              <a:avLst/>
            </a:prstGeom>
            <a:noFill/>
            <a:ln w="63500">
              <a:solidFill>
                <a:srgbClr val="000080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pPr algn="l"/>
              <a:endParaRPr lang="en-US"/>
            </a:p>
          </p:txBody>
        </p:sp>
        <p:sp>
          <p:nvSpPr>
            <p:cNvPr id="262211" name="Line 67"/>
            <p:cNvSpPr>
              <a:spLocks noChangeShapeType="1"/>
            </p:cNvSpPr>
            <p:nvPr/>
          </p:nvSpPr>
          <p:spPr bwMode="auto">
            <a:xfrm rot="16200000">
              <a:off x="2733" y="2247"/>
              <a:ext cx="247" cy="0"/>
            </a:xfrm>
            <a:prstGeom prst="line">
              <a:avLst/>
            </a:prstGeom>
            <a:noFill/>
            <a:ln w="63500">
              <a:solidFill>
                <a:srgbClr val="000080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pPr algn="l"/>
              <a:endParaRPr lang="en-US"/>
            </a:p>
          </p:txBody>
        </p:sp>
        <p:sp>
          <p:nvSpPr>
            <p:cNvPr id="262212" name="Line 68"/>
            <p:cNvSpPr>
              <a:spLocks noChangeShapeType="1"/>
            </p:cNvSpPr>
            <p:nvPr/>
          </p:nvSpPr>
          <p:spPr bwMode="auto">
            <a:xfrm rot="16200000">
              <a:off x="2357" y="2247"/>
              <a:ext cx="247" cy="0"/>
            </a:xfrm>
            <a:prstGeom prst="line">
              <a:avLst/>
            </a:prstGeom>
            <a:noFill/>
            <a:ln w="63500">
              <a:solidFill>
                <a:srgbClr val="800000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pPr algn="l"/>
              <a:endParaRPr lang="en-US"/>
            </a:p>
          </p:txBody>
        </p:sp>
        <p:sp>
          <p:nvSpPr>
            <p:cNvPr id="262213" name="Oval 69"/>
            <p:cNvSpPr>
              <a:spLocks noChangeArrowheads="1"/>
            </p:cNvSpPr>
            <p:nvPr/>
          </p:nvSpPr>
          <p:spPr bwMode="auto">
            <a:xfrm rot="5400000">
              <a:off x="2289" y="490"/>
              <a:ext cx="392" cy="1235"/>
            </a:xfrm>
            <a:prstGeom prst="ellipse">
              <a:avLst/>
            </a:prstGeom>
            <a:solidFill>
              <a:srgbClr val="0000FF">
                <a:alpha val="60001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en-US"/>
            </a:p>
          </p:txBody>
        </p:sp>
        <p:sp>
          <p:nvSpPr>
            <p:cNvPr id="262214" name="Oval 70"/>
            <p:cNvSpPr>
              <a:spLocks noChangeArrowheads="1"/>
            </p:cNvSpPr>
            <p:nvPr/>
          </p:nvSpPr>
          <p:spPr bwMode="auto">
            <a:xfrm>
              <a:off x="2319" y="611"/>
              <a:ext cx="333" cy="989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en-US"/>
            </a:p>
          </p:txBody>
        </p:sp>
        <p:sp>
          <p:nvSpPr>
            <p:cNvPr id="262215" name="Oval 71"/>
            <p:cNvSpPr>
              <a:spLocks noChangeArrowheads="1"/>
            </p:cNvSpPr>
            <p:nvPr/>
          </p:nvSpPr>
          <p:spPr bwMode="auto">
            <a:xfrm>
              <a:off x="2319" y="611"/>
              <a:ext cx="333" cy="989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en-US"/>
            </a:p>
          </p:txBody>
        </p:sp>
        <p:sp>
          <p:nvSpPr>
            <p:cNvPr id="262216" name="Text Box 72"/>
            <p:cNvSpPr txBox="1">
              <a:spLocks noChangeArrowheads="1"/>
            </p:cNvSpPr>
            <p:nvPr/>
          </p:nvSpPr>
          <p:spPr bwMode="auto">
            <a:xfrm>
              <a:off x="1884" y="751"/>
              <a:ext cx="407" cy="2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altLang="zh-CN" sz="1800">
                  <a:latin typeface="Arial" charset="0"/>
                  <a:ea typeface="宋体" pitchFamily="2" charset="-122"/>
                </a:rPr>
                <a:t>Fe2</a:t>
              </a:r>
            </a:p>
          </p:txBody>
        </p:sp>
        <p:sp>
          <p:nvSpPr>
            <p:cNvPr id="262217" name="Line 73"/>
            <p:cNvSpPr>
              <a:spLocks noChangeShapeType="1"/>
            </p:cNvSpPr>
            <p:nvPr/>
          </p:nvSpPr>
          <p:spPr bwMode="auto">
            <a:xfrm rot="5400000">
              <a:off x="2631" y="1106"/>
              <a:ext cx="246" cy="0"/>
            </a:xfrm>
            <a:prstGeom prst="line">
              <a:avLst/>
            </a:prstGeom>
            <a:noFill/>
            <a:ln w="63500">
              <a:solidFill>
                <a:srgbClr val="000080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pPr algn="l"/>
              <a:endParaRPr lang="en-US"/>
            </a:p>
          </p:txBody>
        </p:sp>
        <p:sp>
          <p:nvSpPr>
            <p:cNvPr id="262218" name="Line 74"/>
            <p:cNvSpPr>
              <a:spLocks noChangeShapeType="1"/>
            </p:cNvSpPr>
            <p:nvPr/>
          </p:nvSpPr>
          <p:spPr bwMode="auto">
            <a:xfrm rot="16200000">
              <a:off x="2734" y="1106"/>
              <a:ext cx="246" cy="0"/>
            </a:xfrm>
            <a:prstGeom prst="line">
              <a:avLst/>
            </a:prstGeom>
            <a:noFill/>
            <a:ln w="63500">
              <a:solidFill>
                <a:srgbClr val="000080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pPr algn="l"/>
              <a:endParaRPr lang="en-US"/>
            </a:p>
          </p:txBody>
        </p:sp>
        <p:sp>
          <p:nvSpPr>
            <p:cNvPr id="262219" name="Line 75"/>
            <p:cNvSpPr>
              <a:spLocks noChangeShapeType="1"/>
            </p:cNvSpPr>
            <p:nvPr/>
          </p:nvSpPr>
          <p:spPr bwMode="auto">
            <a:xfrm rot="16200000">
              <a:off x="2358" y="1106"/>
              <a:ext cx="246" cy="0"/>
            </a:xfrm>
            <a:prstGeom prst="line">
              <a:avLst/>
            </a:prstGeom>
            <a:noFill/>
            <a:ln w="63500">
              <a:solidFill>
                <a:srgbClr val="800000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pPr algn="l"/>
              <a:endParaRPr lang="en-US"/>
            </a:p>
          </p:txBody>
        </p:sp>
      </p:grpSp>
      <p:grpSp>
        <p:nvGrpSpPr>
          <p:cNvPr id="4" name="Group 130"/>
          <p:cNvGrpSpPr>
            <a:grpSpLocks/>
          </p:cNvGrpSpPr>
          <p:nvPr/>
        </p:nvGrpSpPr>
        <p:grpSpPr bwMode="auto">
          <a:xfrm>
            <a:off x="6824663" y="844706"/>
            <a:ext cx="2205037" cy="4121150"/>
            <a:chOff x="4107" y="467"/>
            <a:chExt cx="1389" cy="2596"/>
          </a:xfrm>
        </p:grpSpPr>
        <p:sp>
          <p:nvSpPr>
            <p:cNvPr id="262240" name="Line 96"/>
            <p:cNvSpPr>
              <a:spLocks noChangeShapeType="1"/>
            </p:cNvSpPr>
            <p:nvPr/>
          </p:nvSpPr>
          <p:spPr bwMode="auto">
            <a:xfrm>
              <a:off x="5056" y="2319"/>
              <a:ext cx="327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l"/>
              <a:endParaRPr lang="en-US"/>
            </a:p>
          </p:txBody>
        </p:sp>
        <p:sp>
          <p:nvSpPr>
            <p:cNvPr id="262181" name="Line 37"/>
            <p:cNvSpPr>
              <a:spLocks noChangeShapeType="1"/>
            </p:cNvSpPr>
            <p:nvPr/>
          </p:nvSpPr>
          <p:spPr bwMode="auto">
            <a:xfrm rot="5400000">
              <a:off x="5013" y="2318"/>
              <a:ext cx="279" cy="0"/>
            </a:xfrm>
            <a:prstGeom prst="line">
              <a:avLst/>
            </a:prstGeom>
            <a:noFill/>
            <a:ln w="63500">
              <a:solidFill>
                <a:srgbClr val="000080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pPr algn="l"/>
              <a:endParaRPr lang="en-US"/>
            </a:p>
          </p:txBody>
        </p:sp>
        <p:sp>
          <p:nvSpPr>
            <p:cNvPr id="262223" name="Line 79"/>
            <p:cNvSpPr>
              <a:spLocks noChangeShapeType="1"/>
            </p:cNvSpPr>
            <p:nvPr/>
          </p:nvSpPr>
          <p:spPr bwMode="auto">
            <a:xfrm>
              <a:off x="4394" y="958"/>
              <a:ext cx="327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l"/>
              <a:endParaRPr lang="en-US"/>
            </a:p>
          </p:txBody>
        </p:sp>
        <p:sp>
          <p:nvSpPr>
            <p:cNvPr id="262224" name="Line 80"/>
            <p:cNvSpPr>
              <a:spLocks noChangeShapeType="1"/>
            </p:cNvSpPr>
            <p:nvPr/>
          </p:nvSpPr>
          <p:spPr bwMode="auto">
            <a:xfrm>
              <a:off x="4394" y="1335"/>
              <a:ext cx="327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l"/>
              <a:endParaRPr lang="en-US"/>
            </a:p>
          </p:txBody>
        </p:sp>
        <p:sp>
          <p:nvSpPr>
            <p:cNvPr id="262225" name="Line 81"/>
            <p:cNvSpPr>
              <a:spLocks noChangeShapeType="1"/>
            </p:cNvSpPr>
            <p:nvPr/>
          </p:nvSpPr>
          <p:spPr bwMode="auto">
            <a:xfrm rot="5400000">
              <a:off x="4351" y="1335"/>
              <a:ext cx="279" cy="0"/>
            </a:xfrm>
            <a:prstGeom prst="line">
              <a:avLst/>
            </a:prstGeom>
            <a:noFill/>
            <a:ln w="63500">
              <a:solidFill>
                <a:srgbClr val="000080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pPr algn="l"/>
              <a:endParaRPr lang="en-US"/>
            </a:p>
          </p:txBody>
        </p:sp>
        <p:sp>
          <p:nvSpPr>
            <p:cNvPr id="262226" name="Line 82"/>
            <p:cNvSpPr>
              <a:spLocks noChangeShapeType="1"/>
            </p:cNvSpPr>
            <p:nvPr/>
          </p:nvSpPr>
          <p:spPr bwMode="auto">
            <a:xfrm rot="16200000">
              <a:off x="4488" y="1335"/>
              <a:ext cx="279" cy="0"/>
            </a:xfrm>
            <a:prstGeom prst="line">
              <a:avLst/>
            </a:prstGeom>
            <a:noFill/>
            <a:ln w="63500">
              <a:solidFill>
                <a:srgbClr val="000080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pPr algn="l"/>
              <a:endParaRPr lang="en-US"/>
            </a:p>
          </p:txBody>
        </p:sp>
        <p:sp>
          <p:nvSpPr>
            <p:cNvPr id="262227" name="Line 83"/>
            <p:cNvSpPr>
              <a:spLocks noChangeShapeType="1"/>
            </p:cNvSpPr>
            <p:nvPr/>
          </p:nvSpPr>
          <p:spPr bwMode="auto">
            <a:xfrm rot="5400000">
              <a:off x="4352" y="958"/>
              <a:ext cx="279" cy="0"/>
            </a:xfrm>
            <a:prstGeom prst="line">
              <a:avLst/>
            </a:prstGeom>
            <a:noFill/>
            <a:ln w="63500">
              <a:solidFill>
                <a:srgbClr val="008000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pPr algn="l"/>
              <a:endParaRPr lang="en-US"/>
            </a:p>
          </p:txBody>
        </p:sp>
        <p:sp>
          <p:nvSpPr>
            <p:cNvPr id="262228" name="Line 84"/>
            <p:cNvSpPr>
              <a:spLocks noChangeShapeType="1"/>
            </p:cNvSpPr>
            <p:nvPr/>
          </p:nvSpPr>
          <p:spPr bwMode="auto">
            <a:xfrm>
              <a:off x="5056" y="956"/>
              <a:ext cx="327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l"/>
              <a:endParaRPr lang="en-US"/>
            </a:p>
          </p:txBody>
        </p:sp>
        <p:sp>
          <p:nvSpPr>
            <p:cNvPr id="262229" name="Line 85"/>
            <p:cNvSpPr>
              <a:spLocks noChangeShapeType="1"/>
            </p:cNvSpPr>
            <p:nvPr/>
          </p:nvSpPr>
          <p:spPr bwMode="auto">
            <a:xfrm>
              <a:off x="5056" y="1334"/>
              <a:ext cx="327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l"/>
              <a:endParaRPr lang="en-US"/>
            </a:p>
          </p:txBody>
        </p:sp>
        <p:sp>
          <p:nvSpPr>
            <p:cNvPr id="262230" name="Line 86"/>
            <p:cNvSpPr>
              <a:spLocks noChangeShapeType="1"/>
            </p:cNvSpPr>
            <p:nvPr/>
          </p:nvSpPr>
          <p:spPr bwMode="auto">
            <a:xfrm rot="5400000">
              <a:off x="5013" y="1332"/>
              <a:ext cx="280" cy="0"/>
            </a:xfrm>
            <a:prstGeom prst="line">
              <a:avLst/>
            </a:prstGeom>
            <a:noFill/>
            <a:ln w="63500">
              <a:solidFill>
                <a:srgbClr val="000080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pPr algn="l"/>
              <a:endParaRPr lang="en-US"/>
            </a:p>
          </p:txBody>
        </p:sp>
        <p:sp>
          <p:nvSpPr>
            <p:cNvPr id="262231" name="Line 87"/>
            <p:cNvSpPr>
              <a:spLocks noChangeShapeType="1"/>
            </p:cNvSpPr>
            <p:nvPr/>
          </p:nvSpPr>
          <p:spPr bwMode="auto">
            <a:xfrm rot="16200000">
              <a:off x="5150" y="1332"/>
              <a:ext cx="280" cy="0"/>
            </a:xfrm>
            <a:prstGeom prst="line">
              <a:avLst/>
            </a:prstGeom>
            <a:noFill/>
            <a:ln w="63500">
              <a:solidFill>
                <a:srgbClr val="000080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pPr algn="l"/>
              <a:endParaRPr lang="en-US"/>
            </a:p>
          </p:txBody>
        </p:sp>
        <p:sp>
          <p:nvSpPr>
            <p:cNvPr id="262232" name="Line 88"/>
            <p:cNvSpPr>
              <a:spLocks noChangeShapeType="1"/>
            </p:cNvSpPr>
            <p:nvPr/>
          </p:nvSpPr>
          <p:spPr bwMode="auto">
            <a:xfrm rot="16200000">
              <a:off x="5151" y="958"/>
              <a:ext cx="279" cy="0"/>
            </a:xfrm>
            <a:prstGeom prst="line">
              <a:avLst/>
            </a:prstGeom>
            <a:noFill/>
            <a:ln w="63500">
              <a:solidFill>
                <a:srgbClr val="008000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pPr algn="l"/>
              <a:endParaRPr lang="en-US"/>
            </a:p>
          </p:txBody>
        </p:sp>
        <p:sp>
          <p:nvSpPr>
            <p:cNvPr id="262233" name="Text Box 89"/>
            <p:cNvSpPr txBox="1">
              <a:spLocks noChangeArrowheads="1"/>
            </p:cNvSpPr>
            <p:nvPr/>
          </p:nvSpPr>
          <p:spPr bwMode="auto">
            <a:xfrm>
              <a:off x="4107" y="1217"/>
              <a:ext cx="30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altLang="zh-CN" i="1">
                  <a:latin typeface="Arial" charset="0"/>
                  <a:ea typeface="宋体" pitchFamily="2" charset="-122"/>
                </a:rPr>
                <a:t>xz</a:t>
              </a:r>
            </a:p>
          </p:txBody>
        </p:sp>
        <p:sp>
          <p:nvSpPr>
            <p:cNvPr id="262234" name="Text Box 90"/>
            <p:cNvSpPr txBox="1">
              <a:spLocks noChangeArrowheads="1"/>
            </p:cNvSpPr>
            <p:nvPr/>
          </p:nvSpPr>
          <p:spPr bwMode="auto">
            <a:xfrm>
              <a:off x="4107" y="837"/>
              <a:ext cx="30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altLang="zh-CN" i="1">
                  <a:latin typeface="Arial" charset="0"/>
                  <a:ea typeface="宋体" pitchFamily="2" charset="-122"/>
                </a:rPr>
                <a:t>yz</a:t>
              </a:r>
            </a:p>
          </p:txBody>
        </p:sp>
        <p:sp>
          <p:nvSpPr>
            <p:cNvPr id="262235" name="Line 91"/>
            <p:cNvSpPr>
              <a:spLocks noChangeShapeType="1"/>
            </p:cNvSpPr>
            <p:nvPr/>
          </p:nvSpPr>
          <p:spPr bwMode="auto">
            <a:xfrm>
              <a:off x="4394" y="2321"/>
              <a:ext cx="327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l"/>
              <a:endParaRPr lang="en-US"/>
            </a:p>
          </p:txBody>
        </p:sp>
        <p:sp>
          <p:nvSpPr>
            <p:cNvPr id="262236" name="Line 92"/>
            <p:cNvSpPr>
              <a:spLocks noChangeShapeType="1"/>
            </p:cNvSpPr>
            <p:nvPr/>
          </p:nvSpPr>
          <p:spPr bwMode="auto">
            <a:xfrm>
              <a:off x="4394" y="2699"/>
              <a:ext cx="327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l"/>
              <a:endParaRPr lang="en-US"/>
            </a:p>
          </p:txBody>
        </p:sp>
        <p:sp>
          <p:nvSpPr>
            <p:cNvPr id="262237" name="Line 93"/>
            <p:cNvSpPr>
              <a:spLocks noChangeShapeType="1"/>
            </p:cNvSpPr>
            <p:nvPr/>
          </p:nvSpPr>
          <p:spPr bwMode="auto">
            <a:xfrm rot="5400000">
              <a:off x="4351" y="2697"/>
              <a:ext cx="280" cy="0"/>
            </a:xfrm>
            <a:prstGeom prst="line">
              <a:avLst/>
            </a:prstGeom>
            <a:noFill/>
            <a:ln w="63500">
              <a:solidFill>
                <a:srgbClr val="000080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pPr algn="l"/>
              <a:endParaRPr lang="en-US"/>
            </a:p>
          </p:txBody>
        </p:sp>
        <p:sp>
          <p:nvSpPr>
            <p:cNvPr id="262238" name="Line 94"/>
            <p:cNvSpPr>
              <a:spLocks noChangeShapeType="1"/>
            </p:cNvSpPr>
            <p:nvPr/>
          </p:nvSpPr>
          <p:spPr bwMode="auto">
            <a:xfrm rot="16200000">
              <a:off x="4488" y="2697"/>
              <a:ext cx="280" cy="0"/>
            </a:xfrm>
            <a:prstGeom prst="line">
              <a:avLst/>
            </a:prstGeom>
            <a:noFill/>
            <a:ln w="63500">
              <a:solidFill>
                <a:srgbClr val="008000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pPr algn="l"/>
              <a:endParaRPr lang="en-US"/>
            </a:p>
          </p:txBody>
        </p:sp>
        <p:sp>
          <p:nvSpPr>
            <p:cNvPr id="262239" name="Line 95"/>
            <p:cNvSpPr>
              <a:spLocks noChangeShapeType="1"/>
            </p:cNvSpPr>
            <p:nvPr/>
          </p:nvSpPr>
          <p:spPr bwMode="auto">
            <a:xfrm rot="5400000">
              <a:off x="4352" y="2318"/>
              <a:ext cx="279" cy="0"/>
            </a:xfrm>
            <a:prstGeom prst="line">
              <a:avLst/>
            </a:prstGeom>
            <a:noFill/>
            <a:ln w="63500">
              <a:solidFill>
                <a:srgbClr val="000080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pPr algn="l"/>
              <a:endParaRPr lang="en-US"/>
            </a:p>
          </p:txBody>
        </p:sp>
        <p:sp>
          <p:nvSpPr>
            <p:cNvPr id="262241" name="Line 97"/>
            <p:cNvSpPr>
              <a:spLocks noChangeShapeType="1"/>
            </p:cNvSpPr>
            <p:nvPr/>
          </p:nvSpPr>
          <p:spPr bwMode="auto">
            <a:xfrm>
              <a:off x="5056" y="2696"/>
              <a:ext cx="327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l"/>
              <a:endParaRPr lang="en-US"/>
            </a:p>
          </p:txBody>
        </p:sp>
        <p:sp>
          <p:nvSpPr>
            <p:cNvPr id="262242" name="Line 98"/>
            <p:cNvSpPr>
              <a:spLocks noChangeShapeType="1"/>
            </p:cNvSpPr>
            <p:nvPr/>
          </p:nvSpPr>
          <p:spPr bwMode="auto">
            <a:xfrm rot="5400000">
              <a:off x="5013" y="2695"/>
              <a:ext cx="280" cy="0"/>
            </a:xfrm>
            <a:prstGeom prst="line">
              <a:avLst/>
            </a:prstGeom>
            <a:noFill/>
            <a:ln w="63500">
              <a:solidFill>
                <a:srgbClr val="000080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pPr algn="l"/>
              <a:endParaRPr lang="en-US"/>
            </a:p>
          </p:txBody>
        </p:sp>
        <p:sp>
          <p:nvSpPr>
            <p:cNvPr id="262243" name="Line 99"/>
            <p:cNvSpPr>
              <a:spLocks noChangeShapeType="1"/>
            </p:cNvSpPr>
            <p:nvPr/>
          </p:nvSpPr>
          <p:spPr bwMode="auto">
            <a:xfrm rot="16200000">
              <a:off x="5151" y="2320"/>
              <a:ext cx="280" cy="0"/>
            </a:xfrm>
            <a:prstGeom prst="line">
              <a:avLst/>
            </a:prstGeom>
            <a:noFill/>
            <a:ln w="63500">
              <a:solidFill>
                <a:srgbClr val="008000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pPr algn="l"/>
              <a:endParaRPr lang="en-US"/>
            </a:p>
          </p:txBody>
        </p:sp>
        <p:sp>
          <p:nvSpPr>
            <p:cNvPr id="262244" name="Text Box 100"/>
            <p:cNvSpPr txBox="1">
              <a:spLocks noChangeArrowheads="1"/>
            </p:cNvSpPr>
            <p:nvPr/>
          </p:nvSpPr>
          <p:spPr bwMode="auto">
            <a:xfrm>
              <a:off x="4107" y="2580"/>
              <a:ext cx="30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altLang="zh-CN" i="1">
                  <a:latin typeface="Arial" charset="0"/>
                  <a:ea typeface="宋体" pitchFamily="2" charset="-122"/>
                </a:rPr>
                <a:t>xz</a:t>
              </a:r>
            </a:p>
          </p:txBody>
        </p:sp>
        <p:sp>
          <p:nvSpPr>
            <p:cNvPr id="262245" name="Text Box 101"/>
            <p:cNvSpPr txBox="1">
              <a:spLocks noChangeArrowheads="1"/>
            </p:cNvSpPr>
            <p:nvPr/>
          </p:nvSpPr>
          <p:spPr bwMode="auto">
            <a:xfrm>
              <a:off x="4107" y="2200"/>
              <a:ext cx="30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altLang="zh-CN" i="1">
                  <a:latin typeface="Arial" charset="0"/>
                  <a:ea typeface="宋体" pitchFamily="2" charset="-122"/>
                </a:rPr>
                <a:t>yz</a:t>
              </a:r>
            </a:p>
          </p:txBody>
        </p:sp>
        <p:sp>
          <p:nvSpPr>
            <p:cNvPr id="262246" name="Text Box 102"/>
            <p:cNvSpPr txBox="1">
              <a:spLocks noChangeArrowheads="1"/>
            </p:cNvSpPr>
            <p:nvPr/>
          </p:nvSpPr>
          <p:spPr bwMode="auto">
            <a:xfrm>
              <a:off x="4370" y="1489"/>
              <a:ext cx="36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altLang="zh-CN" sz="1800">
                  <a:latin typeface="Arial" charset="0"/>
                  <a:ea typeface="宋体" pitchFamily="2" charset="-122"/>
                </a:rPr>
                <a:t>Fe1</a:t>
              </a:r>
            </a:p>
          </p:txBody>
        </p:sp>
        <p:sp>
          <p:nvSpPr>
            <p:cNvPr id="262247" name="Text Box 103"/>
            <p:cNvSpPr txBox="1">
              <a:spLocks noChangeArrowheads="1"/>
            </p:cNvSpPr>
            <p:nvPr/>
          </p:nvSpPr>
          <p:spPr bwMode="auto">
            <a:xfrm>
              <a:off x="5040" y="1489"/>
              <a:ext cx="36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altLang="zh-CN" sz="1800">
                  <a:latin typeface="Arial" charset="0"/>
                  <a:ea typeface="宋体" pitchFamily="2" charset="-122"/>
                </a:rPr>
                <a:t>Fe2</a:t>
              </a:r>
            </a:p>
          </p:txBody>
        </p:sp>
        <p:sp>
          <p:nvSpPr>
            <p:cNvPr id="262248" name="Freeform 104"/>
            <p:cNvSpPr>
              <a:spLocks/>
            </p:cNvSpPr>
            <p:nvPr/>
          </p:nvSpPr>
          <p:spPr bwMode="auto">
            <a:xfrm>
              <a:off x="4536" y="734"/>
              <a:ext cx="545" cy="78"/>
            </a:xfrm>
            <a:custGeom>
              <a:avLst/>
              <a:gdLst/>
              <a:ahLst/>
              <a:cxnLst>
                <a:cxn ang="0">
                  <a:pos x="0" y="720"/>
                </a:cxn>
                <a:cxn ang="0">
                  <a:pos x="816" y="0"/>
                </a:cxn>
                <a:cxn ang="0">
                  <a:pos x="1728" y="720"/>
                </a:cxn>
              </a:cxnLst>
              <a:rect l="0" t="0" r="r" b="b"/>
              <a:pathLst>
                <a:path w="1728" h="720">
                  <a:moveTo>
                    <a:pt x="0" y="720"/>
                  </a:moveTo>
                  <a:cubicBezTo>
                    <a:pt x="264" y="360"/>
                    <a:pt x="528" y="0"/>
                    <a:pt x="816" y="0"/>
                  </a:cubicBezTo>
                  <a:cubicBezTo>
                    <a:pt x="1104" y="0"/>
                    <a:pt x="1416" y="360"/>
                    <a:pt x="1728" y="720"/>
                  </a:cubicBezTo>
                </a:path>
              </a:pathLst>
            </a:custGeom>
            <a:noFill/>
            <a:ln w="25400">
              <a:solidFill>
                <a:srgbClr val="008000"/>
              </a:solidFill>
              <a:round/>
              <a:headEnd/>
              <a:tailEnd type="stealth" w="lg" len="lg"/>
            </a:ln>
            <a:effectLst/>
          </p:spPr>
          <p:txBody>
            <a:bodyPr/>
            <a:lstStyle/>
            <a:p>
              <a:pPr algn="l"/>
              <a:endParaRPr lang="en-US"/>
            </a:p>
          </p:txBody>
        </p:sp>
        <p:sp>
          <p:nvSpPr>
            <p:cNvPr id="262249" name="Freeform 105"/>
            <p:cNvSpPr>
              <a:spLocks/>
            </p:cNvSpPr>
            <p:nvPr/>
          </p:nvSpPr>
          <p:spPr bwMode="auto">
            <a:xfrm rot="10800000">
              <a:off x="4536" y="851"/>
              <a:ext cx="545" cy="78"/>
            </a:xfrm>
            <a:custGeom>
              <a:avLst/>
              <a:gdLst/>
              <a:ahLst/>
              <a:cxnLst>
                <a:cxn ang="0">
                  <a:pos x="0" y="720"/>
                </a:cxn>
                <a:cxn ang="0">
                  <a:pos x="816" y="0"/>
                </a:cxn>
                <a:cxn ang="0">
                  <a:pos x="1728" y="720"/>
                </a:cxn>
              </a:cxnLst>
              <a:rect l="0" t="0" r="r" b="b"/>
              <a:pathLst>
                <a:path w="1728" h="720">
                  <a:moveTo>
                    <a:pt x="0" y="720"/>
                  </a:moveTo>
                  <a:cubicBezTo>
                    <a:pt x="264" y="360"/>
                    <a:pt x="528" y="0"/>
                    <a:pt x="816" y="0"/>
                  </a:cubicBezTo>
                  <a:cubicBezTo>
                    <a:pt x="1104" y="0"/>
                    <a:pt x="1416" y="360"/>
                    <a:pt x="1728" y="720"/>
                  </a:cubicBezTo>
                </a:path>
              </a:pathLst>
            </a:custGeom>
            <a:noFill/>
            <a:ln w="25400">
              <a:solidFill>
                <a:srgbClr val="008000"/>
              </a:solidFill>
              <a:round/>
              <a:headEnd/>
              <a:tailEnd type="stealth" w="lg" len="lg"/>
            </a:ln>
            <a:effectLst/>
          </p:spPr>
          <p:txBody>
            <a:bodyPr/>
            <a:lstStyle/>
            <a:p>
              <a:pPr algn="l"/>
              <a:endParaRPr lang="en-US"/>
            </a:p>
          </p:txBody>
        </p:sp>
        <p:sp>
          <p:nvSpPr>
            <p:cNvPr id="262250" name="Freeform 106"/>
            <p:cNvSpPr>
              <a:spLocks/>
            </p:cNvSpPr>
            <p:nvPr/>
          </p:nvSpPr>
          <p:spPr bwMode="auto">
            <a:xfrm>
              <a:off x="4697" y="983"/>
              <a:ext cx="545" cy="78"/>
            </a:xfrm>
            <a:custGeom>
              <a:avLst/>
              <a:gdLst/>
              <a:ahLst/>
              <a:cxnLst>
                <a:cxn ang="0">
                  <a:pos x="0" y="720"/>
                </a:cxn>
                <a:cxn ang="0">
                  <a:pos x="816" y="0"/>
                </a:cxn>
                <a:cxn ang="0">
                  <a:pos x="1728" y="720"/>
                </a:cxn>
              </a:cxnLst>
              <a:rect l="0" t="0" r="r" b="b"/>
              <a:pathLst>
                <a:path w="1728" h="720">
                  <a:moveTo>
                    <a:pt x="0" y="720"/>
                  </a:moveTo>
                  <a:cubicBezTo>
                    <a:pt x="264" y="360"/>
                    <a:pt x="528" y="0"/>
                    <a:pt x="816" y="0"/>
                  </a:cubicBezTo>
                  <a:cubicBezTo>
                    <a:pt x="1104" y="0"/>
                    <a:pt x="1416" y="360"/>
                    <a:pt x="1728" y="720"/>
                  </a:cubicBezTo>
                </a:path>
              </a:pathLst>
            </a:custGeom>
            <a:noFill/>
            <a:ln w="25400">
              <a:solidFill>
                <a:srgbClr val="008000"/>
              </a:solidFill>
              <a:round/>
              <a:headEnd/>
              <a:tailEnd type="stealth" w="lg" len="lg"/>
            </a:ln>
            <a:effectLst/>
          </p:spPr>
          <p:txBody>
            <a:bodyPr/>
            <a:lstStyle/>
            <a:p>
              <a:pPr algn="l"/>
              <a:endParaRPr lang="en-US"/>
            </a:p>
          </p:txBody>
        </p:sp>
        <p:sp>
          <p:nvSpPr>
            <p:cNvPr id="262251" name="Freeform 107"/>
            <p:cNvSpPr>
              <a:spLocks/>
            </p:cNvSpPr>
            <p:nvPr/>
          </p:nvSpPr>
          <p:spPr bwMode="auto">
            <a:xfrm rot="10800000">
              <a:off x="4697" y="1100"/>
              <a:ext cx="545" cy="78"/>
            </a:xfrm>
            <a:custGeom>
              <a:avLst/>
              <a:gdLst/>
              <a:ahLst/>
              <a:cxnLst>
                <a:cxn ang="0">
                  <a:pos x="0" y="720"/>
                </a:cxn>
                <a:cxn ang="0">
                  <a:pos x="816" y="0"/>
                </a:cxn>
                <a:cxn ang="0">
                  <a:pos x="1728" y="720"/>
                </a:cxn>
              </a:cxnLst>
              <a:rect l="0" t="0" r="r" b="b"/>
              <a:pathLst>
                <a:path w="1728" h="720">
                  <a:moveTo>
                    <a:pt x="0" y="720"/>
                  </a:moveTo>
                  <a:cubicBezTo>
                    <a:pt x="264" y="360"/>
                    <a:pt x="528" y="0"/>
                    <a:pt x="816" y="0"/>
                  </a:cubicBezTo>
                  <a:cubicBezTo>
                    <a:pt x="1104" y="0"/>
                    <a:pt x="1416" y="360"/>
                    <a:pt x="1728" y="720"/>
                  </a:cubicBezTo>
                </a:path>
              </a:pathLst>
            </a:custGeom>
            <a:noFill/>
            <a:ln w="25400">
              <a:solidFill>
                <a:srgbClr val="008000"/>
              </a:solidFill>
              <a:round/>
              <a:headEnd/>
              <a:tailEnd type="stealth" w="lg" len="lg"/>
            </a:ln>
            <a:effectLst/>
          </p:spPr>
          <p:txBody>
            <a:bodyPr/>
            <a:lstStyle/>
            <a:p>
              <a:pPr algn="l"/>
              <a:endParaRPr lang="en-US"/>
            </a:p>
          </p:txBody>
        </p:sp>
        <p:sp>
          <p:nvSpPr>
            <p:cNvPr id="262252" name="Freeform 108"/>
            <p:cNvSpPr>
              <a:spLocks/>
            </p:cNvSpPr>
            <p:nvPr/>
          </p:nvSpPr>
          <p:spPr bwMode="auto">
            <a:xfrm>
              <a:off x="4701" y="2346"/>
              <a:ext cx="545" cy="78"/>
            </a:xfrm>
            <a:custGeom>
              <a:avLst/>
              <a:gdLst/>
              <a:ahLst/>
              <a:cxnLst>
                <a:cxn ang="0">
                  <a:pos x="0" y="720"/>
                </a:cxn>
                <a:cxn ang="0">
                  <a:pos x="816" y="0"/>
                </a:cxn>
                <a:cxn ang="0">
                  <a:pos x="1728" y="720"/>
                </a:cxn>
              </a:cxnLst>
              <a:rect l="0" t="0" r="r" b="b"/>
              <a:pathLst>
                <a:path w="1728" h="720">
                  <a:moveTo>
                    <a:pt x="0" y="720"/>
                  </a:moveTo>
                  <a:cubicBezTo>
                    <a:pt x="264" y="360"/>
                    <a:pt x="528" y="0"/>
                    <a:pt x="816" y="0"/>
                  </a:cubicBezTo>
                  <a:cubicBezTo>
                    <a:pt x="1104" y="0"/>
                    <a:pt x="1416" y="360"/>
                    <a:pt x="1728" y="720"/>
                  </a:cubicBezTo>
                </a:path>
              </a:pathLst>
            </a:custGeom>
            <a:noFill/>
            <a:ln w="25400">
              <a:solidFill>
                <a:srgbClr val="008000"/>
              </a:solidFill>
              <a:round/>
              <a:headEnd/>
              <a:tailEnd type="stealth" w="lg" len="lg"/>
            </a:ln>
            <a:effectLst/>
          </p:spPr>
          <p:txBody>
            <a:bodyPr/>
            <a:lstStyle/>
            <a:p>
              <a:pPr algn="l"/>
              <a:endParaRPr lang="en-US"/>
            </a:p>
          </p:txBody>
        </p:sp>
        <p:sp>
          <p:nvSpPr>
            <p:cNvPr id="262253" name="Freeform 109"/>
            <p:cNvSpPr>
              <a:spLocks/>
            </p:cNvSpPr>
            <p:nvPr/>
          </p:nvSpPr>
          <p:spPr bwMode="auto">
            <a:xfrm rot="10800000">
              <a:off x="4701" y="2463"/>
              <a:ext cx="545" cy="78"/>
            </a:xfrm>
            <a:custGeom>
              <a:avLst/>
              <a:gdLst/>
              <a:ahLst/>
              <a:cxnLst>
                <a:cxn ang="0">
                  <a:pos x="0" y="720"/>
                </a:cxn>
                <a:cxn ang="0">
                  <a:pos x="816" y="0"/>
                </a:cxn>
                <a:cxn ang="0">
                  <a:pos x="1728" y="720"/>
                </a:cxn>
              </a:cxnLst>
              <a:rect l="0" t="0" r="r" b="b"/>
              <a:pathLst>
                <a:path w="1728" h="720">
                  <a:moveTo>
                    <a:pt x="0" y="720"/>
                  </a:moveTo>
                  <a:cubicBezTo>
                    <a:pt x="264" y="360"/>
                    <a:pt x="528" y="0"/>
                    <a:pt x="816" y="0"/>
                  </a:cubicBezTo>
                  <a:cubicBezTo>
                    <a:pt x="1104" y="0"/>
                    <a:pt x="1416" y="360"/>
                    <a:pt x="1728" y="720"/>
                  </a:cubicBezTo>
                </a:path>
              </a:pathLst>
            </a:custGeom>
            <a:noFill/>
            <a:ln w="25400">
              <a:solidFill>
                <a:srgbClr val="008000"/>
              </a:solidFill>
              <a:round/>
              <a:headEnd/>
              <a:tailEnd type="stealth" w="lg" len="lg"/>
            </a:ln>
            <a:effectLst/>
          </p:spPr>
          <p:txBody>
            <a:bodyPr/>
            <a:lstStyle/>
            <a:p>
              <a:pPr algn="l"/>
              <a:endParaRPr lang="en-US"/>
            </a:p>
          </p:txBody>
        </p:sp>
        <p:sp>
          <p:nvSpPr>
            <p:cNvPr id="262254" name="Text Box 110"/>
            <p:cNvSpPr txBox="1">
              <a:spLocks noChangeArrowheads="1"/>
            </p:cNvSpPr>
            <p:nvPr/>
          </p:nvSpPr>
          <p:spPr bwMode="auto">
            <a:xfrm>
              <a:off x="4259" y="467"/>
              <a:ext cx="103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l-GR">
                  <a:latin typeface="Arial" charset="0"/>
                  <a:cs typeface="Arial" charset="0"/>
                </a:rPr>
                <a:t>Δ</a:t>
              </a:r>
              <a:r>
                <a:rPr lang="en-US" altLang="zh-CN" i="1">
                  <a:ea typeface="宋体" pitchFamily="2" charset="-122"/>
                  <a:cs typeface="Arial" charset="0"/>
                </a:rPr>
                <a:t>E</a:t>
              </a:r>
              <a:r>
                <a:rPr lang="en-US" altLang="zh-TW" i="1">
                  <a:ea typeface="宋体" pitchFamily="2" charset="-122"/>
                  <a:cs typeface="Arial" charset="0"/>
                </a:rPr>
                <a:t> </a:t>
              </a:r>
              <a:r>
                <a:rPr lang="en-US" altLang="zh-CN">
                  <a:ea typeface="宋体" pitchFamily="2" charset="-122"/>
                  <a:cs typeface="Arial" charset="0"/>
                </a:rPr>
                <a:t>=</a:t>
              </a:r>
              <a:r>
                <a:rPr lang="en-US" altLang="zh-TW">
                  <a:ea typeface="宋体" pitchFamily="2" charset="-122"/>
                  <a:cs typeface="Arial" charset="0"/>
                </a:rPr>
                <a:t> </a:t>
              </a:r>
              <a:r>
                <a:rPr lang="en-US" altLang="zh-CN">
                  <a:ea typeface="宋体" pitchFamily="2" charset="-122"/>
                  <a:cs typeface="Arial" charset="0"/>
                </a:rPr>
                <a:t>-</a:t>
              </a:r>
              <a:r>
                <a:rPr lang="en-US" altLang="zh-CN">
                  <a:solidFill>
                    <a:srgbClr val="FF0000"/>
                  </a:solidFill>
                  <a:ea typeface="宋体" pitchFamily="2" charset="-122"/>
                  <a:cs typeface="Arial" charset="0"/>
                </a:rPr>
                <a:t>2</a:t>
              </a:r>
              <a:r>
                <a:rPr lang="en-US" altLang="zh-CN" i="1">
                  <a:ea typeface="宋体" pitchFamily="2" charset="-122"/>
                  <a:cs typeface="Arial" charset="0"/>
                </a:rPr>
                <a:t>t</a:t>
              </a:r>
              <a:r>
                <a:rPr lang="en-US" altLang="zh-CN" baseline="30000">
                  <a:ea typeface="宋体" pitchFamily="2" charset="-122"/>
                  <a:cs typeface="Arial" charset="0"/>
                </a:rPr>
                <a:t>2</a:t>
              </a:r>
              <a:r>
                <a:rPr lang="en-US" altLang="zh-CN">
                  <a:ea typeface="宋体" pitchFamily="2" charset="-122"/>
                  <a:cs typeface="Arial" charset="0"/>
                </a:rPr>
                <a:t>/</a:t>
              </a:r>
              <a:r>
                <a:rPr lang="en-US" altLang="zh-CN" i="1">
                  <a:ea typeface="宋体" pitchFamily="2" charset="-122"/>
                  <a:cs typeface="Arial" charset="0"/>
                </a:rPr>
                <a:t>U</a:t>
              </a:r>
              <a:endParaRPr lang="el-GR" i="1">
                <a:cs typeface="Arial" charset="0"/>
              </a:endParaRPr>
            </a:p>
          </p:txBody>
        </p:sp>
        <p:sp>
          <p:nvSpPr>
            <p:cNvPr id="262255" name="Text Box 111"/>
            <p:cNvSpPr txBox="1">
              <a:spLocks noChangeArrowheads="1"/>
            </p:cNvSpPr>
            <p:nvPr/>
          </p:nvSpPr>
          <p:spPr bwMode="auto">
            <a:xfrm>
              <a:off x="4125" y="1882"/>
              <a:ext cx="137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l-GR">
                  <a:latin typeface="Arial" charset="0"/>
                  <a:cs typeface="Arial" charset="0"/>
                </a:rPr>
                <a:t>Δ</a:t>
              </a:r>
              <a:r>
                <a:rPr lang="en-US" altLang="zh-CN" i="1">
                  <a:ea typeface="宋体" pitchFamily="2" charset="-122"/>
                  <a:cs typeface="Arial" charset="0"/>
                </a:rPr>
                <a:t>E</a:t>
              </a:r>
              <a:r>
                <a:rPr lang="en-US" altLang="zh-TW" i="1">
                  <a:ea typeface="宋体" pitchFamily="2" charset="-122"/>
                  <a:cs typeface="Arial" charset="0"/>
                </a:rPr>
                <a:t> </a:t>
              </a:r>
              <a:r>
                <a:rPr lang="en-US" altLang="zh-CN">
                  <a:ea typeface="宋体" pitchFamily="2" charset="-122"/>
                  <a:cs typeface="Arial" charset="0"/>
                </a:rPr>
                <a:t>=</a:t>
              </a:r>
              <a:r>
                <a:rPr lang="en-US" altLang="zh-TW">
                  <a:ea typeface="宋体" pitchFamily="2" charset="-122"/>
                  <a:cs typeface="Arial" charset="0"/>
                </a:rPr>
                <a:t> </a:t>
              </a:r>
              <a:r>
                <a:rPr lang="en-US" altLang="zh-CN">
                  <a:ea typeface="宋体" pitchFamily="2" charset="-122"/>
                  <a:cs typeface="Arial" charset="0"/>
                </a:rPr>
                <a:t>-</a:t>
              </a:r>
              <a:r>
                <a:rPr lang="en-US" altLang="zh-CN" i="1">
                  <a:ea typeface="宋体" pitchFamily="2" charset="-122"/>
                  <a:cs typeface="Arial" charset="0"/>
                </a:rPr>
                <a:t>t</a:t>
              </a:r>
              <a:r>
                <a:rPr lang="en-US" altLang="zh-CN" baseline="30000">
                  <a:ea typeface="宋体" pitchFamily="2" charset="-122"/>
                  <a:cs typeface="Arial" charset="0"/>
                </a:rPr>
                <a:t>2</a:t>
              </a:r>
              <a:r>
                <a:rPr lang="en-US" altLang="zh-CN">
                  <a:ea typeface="宋体" pitchFamily="2" charset="-122"/>
                  <a:cs typeface="Arial" charset="0"/>
                </a:rPr>
                <a:t>/(</a:t>
              </a:r>
              <a:r>
                <a:rPr lang="en-US" altLang="zh-CN" i="1">
                  <a:ea typeface="宋体" pitchFamily="2" charset="-122"/>
                  <a:cs typeface="Arial" charset="0"/>
                </a:rPr>
                <a:t>U’</a:t>
              </a:r>
              <a:r>
                <a:rPr lang="en-US" altLang="zh-CN">
                  <a:ea typeface="宋体" pitchFamily="2" charset="-122"/>
                  <a:cs typeface="Arial" charset="0"/>
                </a:rPr>
                <a:t>-</a:t>
              </a:r>
              <a:r>
                <a:rPr lang="en-US" altLang="zh-CN" i="1">
                  <a:ea typeface="宋体" pitchFamily="2" charset="-122"/>
                  <a:cs typeface="Arial" charset="0"/>
                </a:rPr>
                <a:t>J</a:t>
              </a:r>
              <a:r>
                <a:rPr lang="en-US" altLang="zh-CN" baseline="-25000">
                  <a:ea typeface="宋体" pitchFamily="2" charset="-122"/>
                  <a:cs typeface="Arial" charset="0"/>
                </a:rPr>
                <a:t>H</a:t>
              </a:r>
              <a:r>
                <a:rPr lang="en-US" altLang="zh-CN">
                  <a:ea typeface="宋体" pitchFamily="2" charset="-122"/>
                  <a:cs typeface="Arial" charset="0"/>
                </a:rPr>
                <a:t>)</a:t>
              </a:r>
              <a:endParaRPr lang="el-GR">
                <a:cs typeface="Arial" charset="0"/>
              </a:endParaRPr>
            </a:p>
          </p:txBody>
        </p:sp>
        <p:sp>
          <p:nvSpPr>
            <p:cNvPr id="262256" name="Text Box 112"/>
            <p:cNvSpPr txBox="1">
              <a:spLocks noChangeArrowheads="1"/>
            </p:cNvSpPr>
            <p:nvPr/>
          </p:nvSpPr>
          <p:spPr bwMode="auto">
            <a:xfrm>
              <a:off x="4795" y="2564"/>
              <a:ext cx="265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altLang="zh-TW" sz="2800">
                  <a:solidFill>
                    <a:srgbClr val="FF0000"/>
                  </a:solidFill>
                  <a:latin typeface="Arial" charset="0"/>
                  <a:ea typeface="新細明體" pitchFamily="18" charset="-120"/>
                </a:rPr>
                <a:t>X</a:t>
              </a:r>
            </a:p>
          </p:txBody>
        </p:sp>
        <p:sp>
          <p:nvSpPr>
            <p:cNvPr id="262257" name="Text Box 113"/>
            <p:cNvSpPr txBox="1">
              <a:spLocks noChangeArrowheads="1"/>
            </p:cNvSpPr>
            <p:nvPr/>
          </p:nvSpPr>
          <p:spPr bwMode="auto">
            <a:xfrm>
              <a:off x="4370" y="2832"/>
              <a:ext cx="36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altLang="zh-CN" sz="1800">
                  <a:latin typeface="Arial" charset="0"/>
                  <a:ea typeface="宋体" pitchFamily="2" charset="-122"/>
                </a:rPr>
                <a:t>Fe1</a:t>
              </a:r>
            </a:p>
          </p:txBody>
        </p:sp>
        <p:sp>
          <p:nvSpPr>
            <p:cNvPr id="262258" name="Text Box 114"/>
            <p:cNvSpPr txBox="1">
              <a:spLocks noChangeArrowheads="1"/>
            </p:cNvSpPr>
            <p:nvPr/>
          </p:nvSpPr>
          <p:spPr bwMode="auto">
            <a:xfrm>
              <a:off x="5040" y="2832"/>
              <a:ext cx="36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altLang="zh-CN" sz="1800">
                  <a:latin typeface="Arial" charset="0"/>
                  <a:ea typeface="宋体" pitchFamily="2" charset="-122"/>
                </a:rPr>
                <a:t>Fe2</a:t>
              </a:r>
            </a:p>
          </p:txBody>
        </p:sp>
        <p:sp>
          <p:nvSpPr>
            <p:cNvPr id="262261" name="Line 117"/>
            <p:cNvSpPr>
              <a:spLocks noChangeShapeType="1"/>
            </p:cNvSpPr>
            <p:nvPr/>
          </p:nvSpPr>
          <p:spPr bwMode="auto">
            <a:xfrm>
              <a:off x="4127" y="1799"/>
              <a:ext cx="1314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ysDot"/>
              <a:round/>
              <a:headEnd type="none" w="sm" len="sm"/>
              <a:tailEnd type="none" w="sm" len="sm"/>
            </a:ln>
            <a:effectLst/>
          </p:spPr>
          <p:txBody>
            <a:bodyPr lIns="92075" tIns="46038" rIns="92075" bIns="46038" anchor="b"/>
            <a:lstStyle/>
            <a:p>
              <a:pPr algn="l"/>
              <a:endParaRPr lang="en-US"/>
            </a:p>
          </p:txBody>
        </p:sp>
      </p:grpSp>
      <p:sp>
        <p:nvSpPr>
          <p:cNvPr id="262264" name="Text Box 120"/>
          <p:cNvSpPr txBox="1">
            <a:spLocks noChangeArrowheads="1"/>
          </p:cNvSpPr>
          <p:nvPr/>
        </p:nvSpPr>
        <p:spPr bwMode="auto">
          <a:xfrm>
            <a:off x="912813" y="12969"/>
            <a:ext cx="7696200" cy="4873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2075" tIns="46038" rIns="92075" bIns="46038" anchor="b"/>
          <a:lstStyle/>
          <a:p>
            <a:pPr algn="l"/>
            <a:r>
              <a:rPr lang="en-US" altLang="zh-TW" sz="2800">
                <a:solidFill>
                  <a:schemeClr val="tx2"/>
                </a:solidFill>
                <a:ea typeface="新細明體" pitchFamily="18" charset="-120"/>
              </a:rPr>
              <a:t>C-AF magnetic structure and ferro-orbital order</a:t>
            </a:r>
          </a:p>
        </p:txBody>
      </p:sp>
      <p:sp>
        <p:nvSpPr>
          <p:cNvPr id="262268" name="Text Box 124"/>
          <p:cNvSpPr txBox="1">
            <a:spLocks noChangeArrowheads="1"/>
          </p:cNvSpPr>
          <p:nvPr/>
        </p:nvSpPr>
        <p:spPr bwMode="auto">
          <a:xfrm>
            <a:off x="68020" y="3895597"/>
            <a:ext cx="8534400" cy="268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  <a:spcBef>
                <a:spcPts val="200"/>
              </a:spcBef>
              <a:buSzPct val="50000"/>
              <a:buFontTx/>
              <a:buBlip>
                <a:blip r:embed="rId2"/>
              </a:buBlip>
            </a:pPr>
            <a:r>
              <a:rPr lang="en-US" altLang="zh-TW" sz="1800" dirty="0">
                <a:latin typeface="Arial" charset="0"/>
                <a:ea typeface="新細明體" pitchFamily="18" charset="-120"/>
              </a:rPr>
              <a:t>  Strongly anisotropic super-exchange: </a:t>
            </a:r>
            <a:r>
              <a:rPr lang="en-US" altLang="zh-TW" sz="1800" i="1" dirty="0">
                <a:latin typeface="Arial" charset="0"/>
                <a:ea typeface="新細明體" pitchFamily="18" charset="-120"/>
              </a:rPr>
              <a:t>J</a:t>
            </a:r>
            <a:r>
              <a:rPr lang="en-US" altLang="zh-TW" sz="1800" baseline="-25000" dirty="0">
                <a:latin typeface="Arial" charset="0"/>
                <a:ea typeface="新細明體" pitchFamily="18" charset="-120"/>
              </a:rPr>
              <a:t>1</a:t>
            </a:r>
            <a:r>
              <a:rPr lang="en-US" altLang="zh-TW" sz="1800" i="1" baseline="-25000" dirty="0">
                <a:latin typeface="Arial" charset="0"/>
                <a:ea typeface="新細明體" pitchFamily="18" charset="-120"/>
              </a:rPr>
              <a:t>x</a:t>
            </a:r>
            <a:r>
              <a:rPr lang="en-US" altLang="zh-TW" sz="1800" dirty="0">
                <a:latin typeface="Arial" charset="0"/>
                <a:ea typeface="新細明體" pitchFamily="18" charset="-120"/>
              </a:rPr>
              <a:t> &gt; </a:t>
            </a:r>
            <a:r>
              <a:rPr lang="en-US" altLang="zh-TW" sz="1800" i="1" dirty="0">
                <a:latin typeface="Arial" charset="0"/>
                <a:ea typeface="新細明體" pitchFamily="18" charset="-120"/>
              </a:rPr>
              <a:t>J</a:t>
            </a:r>
            <a:r>
              <a:rPr lang="en-US" altLang="zh-TW" sz="1800" baseline="-25000" dirty="0">
                <a:latin typeface="Arial" charset="0"/>
                <a:ea typeface="新細明體" pitchFamily="18" charset="-120"/>
              </a:rPr>
              <a:t>2</a:t>
            </a:r>
            <a:r>
              <a:rPr lang="en-US" altLang="zh-TW" sz="1800" dirty="0">
                <a:latin typeface="Arial" charset="0"/>
                <a:ea typeface="新細明體" pitchFamily="18" charset="-120"/>
              </a:rPr>
              <a:t> &gt;&gt; </a:t>
            </a:r>
            <a:r>
              <a:rPr lang="en-US" altLang="zh-TW" sz="1800" i="1" dirty="0">
                <a:latin typeface="Arial" charset="0"/>
                <a:ea typeface="新細明體" pitchFamily="18" charset="-120"/>
              </a:rPr>
              <a:t>J</a:t>
            </a:r>
            <a:r>
              <a:rPr lang="en-US" altLang="zh-TW" sz="1800" baseline="-25000" dirty="0">
                <a:latin typeface="Arial" charset="0"/>
                <a:ea typeface="新細明體" pitchFamily="18" charset="-120"/>
              </a:rPr>
              <a:t>1y</a:t>
            </a:r>
            <a:endParaRPr lang="en-US" altLang="zh-TW" sz="1800" dirty="0">
              <a:latin typeface="Arial" charset="0"/>
              <a:ea typeface="新細明體" pitchFamily="18" charset="-120"/>
            </a:endParaRPr>
          </a:p>
          <a:p>
            <a:pPr lvl="1" algn="l">
              <a:lnSpc>
                <a:spcPct val="110000"/>
              </a:lnSpc>
              <a:spcBef>
                <a:spcPts val="200"/>
              </a:spcBef>
              <a:buSzPct val="50000"/>
              <a:buFont typeface="Wingdings" pitchFamily="2" charset="2"/>
              <a:buNone/>
            </a:pPr>
            <a:r>
              <a:rPr lang="en-US" altLang="zh-TW" sz="1800" dirty="0">
                <a:latin typeface="Arial" charset="0"/>
                <a:ea typeface="新細明體" pitchFamily="18" charset="-120"/>
                <a:sym typeface="Wingdings" pitchFamily="2" charset="2"/>
              </a:rPr>
              <a:t> </a:t>
            </a:r>
            <a:r>
              <a:rPr lang="en-US" altLang="zh-TW" sz="1800" dirty="0">
                <a:solidFill>
                  <a:srgbClr val="CC00CC"/>
                </a:solidFill>
                <a:latin typeface="Arial" charset="0"/>
                <a:ea typeface="新細明體" pitchFamily="18" charset="-120"/>
                <a:sym typeface="Wingdings" pitchFamily="2" charset="2"/>
              </a:rPr>
              <a:t>no</a:t>
            </a:r>
            <a:r>
              <a:rPr lang="en-US" altLang="zh-TW" sz="1800" dirty="0">
                <a:latin typeface="Arial" charset="0"/>
                <a:ea typeface="新細明體" pitchFamily="18" charset="-120"/>
                <a:sym typeface="Wingdings" pitchFamily="2" charset="2"/>
              </a:rPr>
              <a:t> competition with G-AF at all !     </a:t>
            </a:r>
            <a:r>
              <a:rPr lang="en-US" altLang="zh-TW" sz="1800" i="1" dirty="0">
                <a:latin typeface="Arial" charset="0"/>
                <a:ea typeface="新細明體" pitchFamily="18" charset="-120"/>
                <a:sym typeface="Wingdings" pitchFamily="2" charset="2"/>
              </a:rPr>
              <a:t>J</a:t>
            </a:r>
            <a:r>
              <a:rPr lang="en-US" altLang="zh-TW" sz="1800" baseline="-25000" dirty="0">
                <a:latin typeface="Arial" charset="0"/>
                <a:ea typeface="新細明體" pitchFamily="18" charset="-120"/>
                <a:sym typeface="Wingdings" pitchFamily="2" charset="2"/>
              </a:rPr>
              <a:t>1</a:t>
            </a:r>
            <a:r>
              <a:rPr lang="en-US" altLang="zh-TW" sz="1800" dirty="0">
                <a:latin typeface="Arial" charset="0"/>
                <a:ea typeface="新細明體" pitchFamily="18" charset="-120"/>
                <a:sym typeface="Wingdings" pitchFamily="2" charset="2"/>
              </a:rPr>
              <a:t> ~ 2</a:t>
            </a:r>
            <a:r>
              <a:rPr lang="en-US" altLang="zh-TW" sz="1800" i="1" dirty="0">
                <a:latin typeface="Arial" charset="0"/>
                <a:ea typeface="新細明體" pitchFamily="18" charset="-120"/>
                <a:sym typeface="Wingdings" pitchFamily="2" charset="2"/>
              </a:rPr>
              <a:t>J</a:t>
            </a:r>
            <a:r>
              <a:rPr lang="en-US" altLang="zh-TW" sz="1800" baseline="-25000" dirty="0">
                <a:latin typeface="Arial" charset="0"/>
                <a:ea typeface="新細明體" pitchFamily="18" charset="-120"/>
                <a:sym typeface="Wingdings" pitchFamily="2" charset="2"/>
              </a:rPr>
              <a:t>2</a:t>
            </a:r>
            <a:r>
              <a:rPr lang="en-US" altLang="zh-TW" sz="1800" dirty="0">
                <a:latin typeface="Arial" charset="0"/>
                <a:ea typeface="新細明體" pitchFamily="18" charset="-120"/>
                <a:sym typeface="Wingdings" pitchFamily="2" charset="2"/>
              </a:rPr>
              <a:t> irrelevant !</a:t>
            </a:r>
          </a:p>
          <a:p>
            <a:pPr lvl="1" algn="l">
              <a:lnSpc>
                <a:spcPct val="110000"/>
              </a:lnSpc>
              <a:spcBef>
                <a:spcPts val="200"/>
              </a:spcBef>
              <a:buSzPct val="50000"/>
              <a:buFont typeface="Wingdings" pitchFamily="2" charset="2"/>
              <a:buNone/>
            </a:pPr>
            <a:r>
              <a:rPr lang="en-US" altLang="zh-TW" sz="1800" dirty="0">
                <a:latin typeface="Arial" charset="0"/>
                <a:ea typeface="新細明體" pitchFamily="18" charset="-120"/>
                <a:sym typeface="Wingdings" pitchFamily="2" charset="2"/>
              </a:rPr>
              <a:t> </a:t>
            </a:r>
            <a:r>
              <a:rPr lang="en-US" altLang="zh-TW" sz="18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Heisenberg </a:t>
            </a:r>
            <a:r>
              <a:rPr lang="en-US" altLang="zh-TW" sz="1800" dirty="0">
                <a:latin typeface="Arial" charset="0"/>
                <a:ea typeface="新細明體" pitchFamily="18" charset="-120"/>
                <a:sym typeface="Wingdings" pitchFamily="2" charset="2"/>
              </a:rPr>
              <a:t>model inadequate</a:t>
            </a:r>
            <a:endParaRPr lang="en-US" altLang="zh-TW" sz="1800" dirty="0">
              <a:latin typeface="Arial" charset="0"/>
              <a:ea typeface="新細明體" pitchFamily="18" charset="-120"/>
            </a:endParaRPr>
          </a:p>
          <a:p>
            <a:pPr algn="l">
              <a:lnSpc>
                <a:spcPct val="110000"/>
              </a:lnSpc>
              <a:spcBef>
                <a:spcPts val="200"/>
              </a:spcBef>
              <a:buSzPct val="50000"/>
              <a:buFontTx/>
              <a:buBlip>
                <a:blip r:embed="rId2"/>
              </a:buBlip>
            </a:pPr>
            <a:r>
              <a:rPr lang="en-US" altLang="zh-TW" sz="1800" dirty="0">
                <a:latin typeface="Arial" charset="0"/>
                <a:ea typeface="新細明體" pitchFamily="18" charset="-120"/>
              </a:rPr>
              <a:t>  </a:t>
            </a:r>
            <a:r>
              <a:rPr lang="en-US" altLang="zh-TW" sz="1800" dirty="0">
                <a:latin typeface="Arial" charset="0"/>
                <a:ea typeface="新細明體" pitchFamily="18" charset="-120"/>
                <a:sym typeface="Wingdings" pitchFamily="2" charset="2"/>
              </a:rPr>
              <a:t>Orbital polarization and </a:t>
            </a:r>
            <a:r>
              <a:rPr lang="en-US" altLang="zh-TW" sz="1800" dirty="0" err="1">
                <a:solidFill>
                  <a:srgbClr val="CC00CC"/>
                </a:solidFill>
                <a:latin typeface="Arial" charset="0"/>
                <a:ea typeface="新細明體" pitchFamily="18" charset="-120"/>
                <a:sym typeface="Wingdings" pitchFamily="2" charset="2"/>
              </a:rPr>
              <a:t>ferro</a:t>
            </a:r>
            <a:r>
              <a:rPr lang="en-US" altLang="zh-TW" sz="1800" dirty="0">
                <a:solidFill>
                  <a:srgbClr val="CC00CC"/>
                </a:solidFill>
                <a:latin typeface="Arial" charset="0"/>
                <a:ea typeface="新細明體" pitchFamily="18" charset="-120"/>
                <a:sym typeface="Wingdings" pitchFamily="2" charset="2"/>
              </a:rPr>
              <a:t>-orbital correlation</a:t>
            </a:r>
            <a:r>
              <a:rPr lang="en-US" altLang="zh-TW" sz="1800" dirty="0">
                <a:latin typeface="Arial" charset="0"/>
                <a:ea typeface="新細明體" pitchFamily="18" charset="-120"/>
                <a:sym typeface="Wingdings" pitchFamily="2" charset="2"/>
              </a:rPr>
              <a:t> important</a:t>
            </a:r>
            <a:endParaRPr lang="en-US" altLang="zh-TW" sz="1800" dirty="0">
              <a:latin typeface="Arial" charset="0"/>
              <a:ea typeface="新細明體" pitchFamily="18" charset="-120"/>
            </a:endParaRPr>
          </a:p>
          <a:p>
            <a:pPr lvl="1" algn="l">
              <a:lnSpc>
                <a:spcPct val="110000"/>
              </a:lnSpc>
              <a:spcBef>
                <a:spcPts val="200"/>
              </a:spcBef>
              <a:buSzPct val="50000"/>
            </a:pPr>
            <a:r>
              <a:rPr lang="en-US" altLang="zh-TW" sz="1800" dirty="0" smtClean="0">
                <a:latin typeface="Arial" charset="0"/>
                <a:ea typeface="新細明體" pitchFamily="18" charset="-120"/>
              </a:rPr>
              <a:t>Unusual coupling direction and strong anisotropic </a:t>
            </a:r>
            <a:r>
              <a:rPr lang="en-US" altLang="zh-TW" sz="1800" dirty="0" err="1" smtClean="0">
                <a:latin typeface="Arial" charset="0"/>
                <a:ea typeface="新細明體" pitchFamily="18" charset="-120"/>
              </a:rPr>
              <a:t>hoppings</a:t>
            </a:r>
            <a:r>
              <a:rPr lang="en-US" altLang="zh-TW" sz="1800" dirty="0" smtClean="0">
                <a:latin typeface="Arial" charset="0"/>
                <a:ea typeface="新細明體" pitchFamily="18" charset="-120"/>
              </a:rPr>
              <a:t> </a:t>
            </a:r>
            <a:r>
              <a:rPr lang="en-US" altLang="zh-TW" sz="1800" dirty="0">
                <a:latin typeface="Arial" charset="0"/>
                <a:ea typeface="新細明體" pitchFamily="18" charset="-120"/>
              </a:rPr>
              <a:t>!</a:t>
            </a:r>
          </a:p>
          <a:p>
            <a:pPr lvl="1" algn="l">
              <a:lnSpc>
                <a:spcPct val="110000"/>
              </a:lnSpc>
              <a:spcBef>
                <a:spcPts val="200"/>
              </a:spcBef>
              <a:buSzPct val="50000"/>
            </a:pPr>
            <a:r>
              <a:rPr lang="en-US" altLang="zh-TW" sz="18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 </a:t>
            </a:r>
            <a:r>
              <a:rPr lang="en-US" altLang="zh-TW" sz="1800" i="1" dirty="0" smtClean="0">
                <a:latin typeface="Arial" charset="0"/>
                <a:ea typeface="新細明體" pitchFamily="18" charset="-120"/>
                <a:sym typeface="Wingdings" pitchFamily="2" charset="2"/>
              </a:rPr>
              <a:t>a</a:t>
            </a:r>
            <a:r>
              <a:rPr lang="en-US" altLang="zh-TW" sz="18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 </a:t>
            </a:r>
            <a:r>
              <a:rPr lang="en-US" altLang="zh-TW" sz="1800" dirty="0">
                <a:latin typeface="Arial" charset="0"/>
                <a:ea typeface="新細明體" pitchFamily="18" charset="-120"/>
                <a:sym typeface="Wingdings" pitchFamily="2" charset="2"/>
              </a:rPr>
              <a:t>&gt; </a:t>
            </a:r>
            <a:r>
              <a:rPr lang="en-US" altLang="zh-TW" sz="1800" i="1" dirty="0">
                <a:latin typeface="Arial" charset="0"/>
                <a:ea typeface="新細明體" pitchFamily="18" charset="-120"/>
                <a:sym typeface="Wingdings" pitchFamily="2" charset="2"/>
              </a:rPr>
              <a:t>b</a:t>
            </a:r>
            <a:r>
              <a:rPr lang="en-US" altLang="zh-TW" sz="1800" dirty="0">
                <a:latin typeface="Arial" charset="0"/>
                <a:ea typeface="新細明體" pitchFamily="18" charset="-120"/>
                <a:sym typeface="Wingdings" pitchFamily="2" charset="2"/>
              </a:rPr>
              <a:t>: AF across long bond (rare</a:t>
            </a:r>
            <a:r>
              <a:rPr lang="en-US" altLang="zh-TW" sz="18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)</a:t>
            </a:r>
          </a:p>
          <a:p>
            <a:pPr lvl="1" algn="l">
              <a:lnSpc>
                <a:spcPct val="110000"/>
              </a:lnSpc>
              <a:spcBef>
                <a:spcPts val="200"/>
              </a:spcBef>
              <a:buSzPct val="50000"/>
            </a:pPr>
            <a:r>
              <a:rPr lang="en-US" altLang="zh-TW" sz="18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 strong in-plane </a:t>
            </a:r>
            <a:r>
              <a:rPr lang="en-US" altLang="zh-TW" sz="1800" dirty="0" err="1" smtClean="0">
                <a:solidFill>
                  <a:srgbClr val="CC00CC"/>
                </a:solidFill>
                <a:latin typeface="Arial" charset="0"/>
                <a:ea typeface="新細明體" pitchFamily="18" charset="-120"/>
                <a:sym typeface="Wingdings" pitchFamily="2" charset="2"/>
              </a:rPr>
              <a:t>nematic</a:t>
            </a:r>
            <a:r>
              <a:rPr lang="en-US" altLang="zh-TW" sz="1800" dirty="0" smtClean="0">
                <a:solidFill>
                  <a:srgbClr val="CC00CC"/>
                </a:solidFill>
                <a:latin typeface="Arial" charset="0"/>
                <a:ea typeface="新細明體" pitchFamily="18" charset="-120"/>
                <a:sym typeface="Wingdings" pitchFamily="2" charset="2"/>
              </a:rPr>
              <a:t>-like</a:t>
            </a:r>
            <a:r>
              <a:rPr lang="en-US" altLang="zh-TW" sz="18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 anisotropic response</a:t>
            </a:r>
            <a:br>
              <a:rPr lang="en-US" altLang="zh-TW" sz="1800" dirty="0" smtClean="0">
                <a:latin typeface="Arial" charset="0"/>
                <a:ea typeface="新細明體" pitchFamily="18" charset="-120"/>
                <a:sym typeface="Wingdings" pitchFamily="2" charset="2"/>
              </a:rPr>
            </a:br>
            <a:r>
              <a:rPr lang="en-US" altLang="zh-TW" sz="18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    transport, optical, and lattice properties</a:t>
            </a:r>
            <a:endParaRPr lang="en-US" altLang="zh-TW" sz="1800" dirty="0">
              <a:latin typeface="Arial" charset="0"/>
              <a:ea typeface="新細明體" pitchFamily="18" charset="-120"/>
              <a:sym typeface="Wingdings" pitchFamily="2" charset="2"/>
            </a:endParaRPr>
          </a:p>
        </p:txBody>
      </p:sp>
      <p:sp>
        <p:nvSpPr>
          <p:cNvPr id="262275" name="Text Box 131"/>
          <p:cNvSpPr txBox="1">
            <a:spLocks noChangeArrowheads="1"/>
          </p:cNvSpPr>
          <p:nvPr/>
        </p:nvSpPr>
        <p:spPr bwMode="auto">
          <a:xfrm>
            <a:off x="4758959" y="2274210"/>
            <a:ext cx="1311256" cy="400752"/>
          </a:xfrm>
          <a:prstGeom prst="rect">
            <a:avLst/>
          </a:prstGeom>
          <a:noFill/>
          <a:ln w="9525" algn="ctr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lIns="92075" tIns="46038" rIns="92075" bIns="46038" anchor="b">
            <a:spAutoFit/>
          </a:bodyPr>
          <a:lstStyle/>
          <a:p>
            <a:pPr algn="l"/>
            <a:r>
              <a:rPr lang="en-US" altLang="zh-TW" sz="2000" i="1" dirty="0">
                <a:ea typeface="新細明體" pitchFamily="18" charset="-120"/>
              </a:rPr>
              <a:t>J</a:t>
            </a:r>
            <a:r>
              <a:rPr lang="en-US" altLang="zh-TW" sz="2000" baseline="-25000" dirty="0">
                <a:ea typeface="新細明體" pitchFamily="18" charset="-120"/>
              </a:rPr>
              <a:t>2</a:t>
            </a:r>
            <a:r>
              <a:rPr lang="en-US" altLang="zh-TW" sz="2000" dirty="0">
                <a:ea typeface="新細明體" pitchFamily="18" charset="-120"/>
              </a:rPr>
              <a:t> ~ 0.4 </a:t>
            </a:r>
            <a:r>
              <a:rPr lang="en-US" altLang="zh-TW" sz="2000" i="1" dirty="0">
                <a:ea typeface="新細明體" pitchFamily="18" charset="-120"/>
              </a:rPr>
              <a:t>J</a:t>
            </a:r>
            <a:r>
              <a:rPr lang="en-US" altLang="zh-TW" sz="2000" baseline="-25000" dirty="0">
                <a:ea typeface="新細明體" pitchFamily="18" charset="-120"/>
              </a:rPr>
              <a:t>1</a:t>
            </a:r>
            <a:r>
              <a:rPr lang="en-US" altLang="zh-TW" sz="2000" i="1" baseline="-25000" dirty="0">
                <a:ea typeface="新細明體" pitchFamily="18" charset="-120"/>
              </a:rPr>
              <a:t>x</a:t>
            </a:r>
          </a:p>
        </p:txBody>
      </p:sp>
      <p:sp>
        <p:nvSpPr>
          <p:cNvPr id="84" name="Text Box 163"/>
          <p:cNvSpPr txBox="1">
            <a:spLocks noChangeArrowheads="1"/>
          </p:cNvSpPr>
          <p:nvPr/>
        </p:nvSpPr>
        <p:spPr bwMode="auto">
          <a:xfrm>
            <a:off x="4196832" y="6456278"/>
            <a:ext cx="501784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000" dirty="0">
                <a:solidFill>
                  <a:srgbClr val="000000"/>
                </a:solidFill>
              </a:rPr>
              <a:t>Chi-Cheng Lee </a:t>
            </a:r>
            <a:r>
              <a:rPr lang="en-US" sz="2000" i="1" dirty="0">
                <a:solidFill>
                  <a:srgbClr val="000000"/>
                </a:solidFill>
              </a:rPr>
              <a:t>et al</a:t>
            </a:r>
            <a:r>
              <a:rPr lang="en-US" sz="2000" dirty="0">
                <a:solidFill>
                  <a:srgbClr val="000000"/>
                </a:solidFill>
              </a:rPr>
              <a:t>., PRL </a:t>
            </a:r>
            <a:r>
              <a:rPr lang="en-US" sz="2000" b="1" dirty="0">
                <a:solidFill>
                  <a:srgbClr val="000000"/>
                </a:solidFill>
              </a:rPr>
              <a:t>103</a:t>
            </a:r>
            <a:r>
              <a:rPr lang="en-US" sz="2000" dirty="0">
                <a:solidFill>
                  <a:srgbClr val="000000"/>
                </a:solidFill>
              </a:rPr>
              <a:t>, 267001 (2009)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86360" y="1219200"/>
            <a:ext cx="8915400" cy="1219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342900" indent="-342900">
              <a:lnSpc>
                <a:spcPct val="120000"/>
              </a:lnSpc>
              <a:buSzPct val="50000"/>
            </a:pPr>
            <a:r>
              <a:rPr lang="en-US" altLang="zh-TW" sz="3200" dirty="0" smtClean="0">
                <a:solidFill>
                  <a:schemeClr val="tx2"/>
                </a:solidFill>
                <a:ea typeface="新細明體" pitchFamily="18" charset="-120"/>
              </a:rPr>
              <a:t>Effects of itinerant carriers:</a:t>
            </a:r>
          </a:p>
          <a:p>
            <a:pPr marL="342900" indent="-342900">
              <a:lnSpc>
                <a:spcPct val="120000"/>
              </a:lnSpc>
              <a:buSzPct val="50000"/>
            </a:pPr>
            <a:r>
              <a:rPr lang="en-US" altLang="zh-TW" sz="3200" dirty="0" smtClean="0">
                <a:solidFill>
                  <a:schemeClr val="tx2"/>
                </a:solidFill>
                <a:ea typeface="新細明體" pitchFamily="18" charset="-120"/>
              </a:rPr>
              <a:t>Rich magnetic orders &amp; strong moment fluctuation</a:t>
            </a:r>
          </a:p>
        </p:txBody>
      </p:sp>
      <p:sp>
        <p:nvSpPr>
          <p:cNvPr id="5" name="Rectangle 4"/>
          <p:cNvSpPr/>
          <p:nvPr/>
        </p:nvSpPr>
        <p:spPr>
          <a:xfrm>
            <a:off x="2209800" y="2744212"/>
            <a:ext cx="533142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de-DE" dirty="0">
                <a:solidFill>
                  <a:srgbClr val="000000"/>
                </a:solidFill>
              </a:rPr>
              <a:t>Weiguo </a:t>
            </a:r>
            <a:r>
              <a:rPr lang="de-DE" dirty="0" smtClean="0">
                <a:solidFill>
                  <a:srgbClr val="000000"/>
                </a:solidFill>
              </a:rPr>
              <a:t>Yin, Chi-Cheng Lee &amp; </a:t>
            </a:r>
            <a:r>
              <a:rPr lang="de-DE" dirty="0">
                <a:solidFill>
                  <a:srgbClr val="000000"/>
                </a:solidFill>
              </a:rPr>
              <a:t>Wei </a:t>
            </a:r>
            <a:r>
              <a:rPr lang="de-DE" dirty="0" smtClean="0">
                <a:solidFill>
                  <a:srgbClr val="000000"/>
                </a:solidFill>
              </a:rPr>
              <a:t>Ku</a:t>
            </a:r>
          </a:p>
          <a:p>
            <a:pPr algn="l"/>
            <a:r>
              <a:rPr lang="en-US" dirty="0" smtClean="0">
                <a:solidFill>
                  <a:srgbClr val="000000"/>
                </a:solidFill>
              </a:rPr>
              <a:t>Phys. Rev. </a:t>
            </a:r>
            <a:r>
              <a:rPr lang="en-US" dirty="0" err="1" smtClean="0">
                <a:solidFill>
                  <a:srgbClr val="000000"/>
                </a:solidFill>
              </a:rPr>
              <a:t>Lett</a:t>
            </a:r>
            <a:r>
              <a:rPr lang="en-US" dirty="0" smtClean="0">
                <a:solidFill>
                  <a:srgbClr val="000000"/>
                </a:solidFill>
              </a:rPr>
              <a:t>. </a:t>
            </a:r>
            <a:r>
              <a:rPr lang="en-US" b="1" dirty="0" smtClean="0">
                <a:solidFill>
                  <a:srgbClr val="000000"/>
                </a:solidFill>
              </a:rPr>
              <a:t>105</a:t>
            </a:r>
            <a:r>
              <a:rPr lang="en-US" dirty="0" smtClean="0">
                <a:solidFill>
                  <a:srgbClr val="000000"/>
                </a:solidFill>
              </a:rPr>
              <a:t>, 107004 (2010)</a:t>
            </a:r>
          </a:p>
          <a:p>
            <a:pPr algn="l"/>
            <a:endParaRPr lang="en-US" dirty="0" smtClean="0">
              <a:solidFill>
                <a:srgbClr val="000000"/>
              </a:solidFill>
            </a:endParaRPr>
          </a:p>
          <a:p>
            <a:pPr algn="l"/>
            <a:r>
              <a:rPr lang="de-DE" dirty="0" smtClean="0">
                <a:solidFill>
                  <a:srgbClr val="000000"/>
                </a:solidFill>
              </a:rPr>
              <a:t>Weiguo Yin, Chia-Hui Lin &amp; Wei Ku</a:t>
            </a:r>
          </a:p>
          <a:p>
            <a:pPr algn="l"/>
            <a:r>
              <a:rPr lang="pt-BR" dirty="0" smtClean="0">
                <a:solidFill>
                  <a:srgbClr val="000000"/>
                </a:solidFill>
              </a:rPr>
              <a:t>Phys. Rev. B </a:t>
            </a:r>
            <a:r>
              <a:rPr lang="pt-BR" b="1" dirty="0" smtClean="0">
                <a:solidFill>
                  <a:srgbClr val="000000"/>
                </a:solidFill>
              </a:rPr>
              <a:t>86</a:t>
            </a:r>
            <a:r>
              <a:rPr lang="pt-BR" dirty="0" smtClean="0">
                <a:solidFill>
                  <a:srgbClr val="000000"/>
                </a:solidFill>
              </a:rPr>
              <a:t>, 081106(R) (2012)</a:t>
            </a:r>
          </a:p>
          <a:p>
            <a:pPr algn="l"/>
            <a:endParaRPr lang="nl-NL" dirty="0" smtClean="0">
              <a:solidFill>
                <a:srgbClr val="000000"/>
              </a:solidFill>
            </a:endParaRPr>
          </a:p>
          <a:p>
            <a:pPr algn="l"/>
            <a:r>
              <a:rPr lang="nl-NL" dirty="0" smtClean="0">
                <a:solidFill>
                  <a:srgbClr val="000000"/>
                </a:solidFill>
              </a:rPr>
              <a:t>Yuting Tam, Daoxin Yao, &amp; Wei Ku</a:t>
            </a:r>
          </a:p>
          <a:p>
            <a:pPr algn="l"/>
            <a:r>
              <a:rPr lang="en-US" dirty="0" smtClean="0">
                <a:solidFill>
                  <a:srgbClr val="000000"/>
                </a:solidFill>
              </a:rPr>
              <a:t>Phys</a:t>
            </a:r>
            <a:r>
              <a:rPr lang="en-US" dirty="0">
                <a:solidFill>
                  <a:srgbClr val="000000"/>
                </a:solidFill>
              </a:rPr>
              <a:t>. Rev. Lett. </a:t>
            </a:r>
            <a:r>
              <a:rPr lang="en-US" b="1" dirty="0">
                <a:solidFill>
                  <a:srgbClr val="000000"/>
                </a:solidFill>
              </a:rPr>
              <a:t>115</a:t>
            </a:r>
            <a:r>
              <a:rPr lang="en-US" dirty="0">
                <a:solidFill>
                  <a:srgbClr val="000000"/>
                </a:solidFill>
              </a:rPr>
              <a:t>, 117001 (2015</a:t>
            </a:r>
            <a:r>
              <a:rPr lang="en-US" dirty="0" smtClean="0">
                <a:solidFill>
                  <a:srgbClr val="000000"/>
                </a:solidFill>
              </a:rPr>
              <a:t>)</a:t>
            </a:r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1" name="Text Box 35"/>
          <p:cNvSpPr txBox="1">
            <a:spLocks noChangeArrowheads="1"/>
          </p:cNvSpPr>
          <p:nvPr/>
        </p:nvSpPr>
        <p:spPr bwMode="auto">
          <a:xfrm>
            <a:off x="967388" y="228262"/>
            <a:ext cx="61414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altLang="zh-TW" sz="2800" dirty="0" smtClean="0">
                <a:solidFill>
                  <a:schemeClr val="tx2"/>
                </a:solidFill>
                <a:ea typeface="新細明體" pitchFamily="18" charset="-120"/>
                <a:sym typeface="Wingdings" pitchFamily="2" charset="2"/>
              </a:rPr>
              <a:t>Magnetic structures of parent compounds</a:t>
            </a:r>
            <a:endParaRPr lang="en-US" altLang="zh-TW" sz="2800" dirty="0">
              <a:solidFill>
                <a:schemeClr val="tx2"/>
              </a:solidFill>
              <a:ea typeface="新細明體" pitchFamily="18" charset="-120"/>
              <a:sym typeface="Wingdings" pitchFamily="2" charset="2"/>
            </a:endParaRPr>
          </a:p>
        </p:txBody>
      </p:sp>
      <p:grpSp>
        <p:nvGrpSpPr>
          <p:cNvPr id="2" name="Group 5"/>
          <p:cNvGrpSpPr>
            <a:grpSpLocks noChangeAspect="1"/>
          </p:cNvGrpSpPr>
          <p:nvPr/>
        </p:nvGrpSpPr>
        <p:grpSpPr bwMode="auto">
          <a:xfrm>
            <a:off x="-152400" y="1959729"/>
            <a:ext cx="6580188" cy="3702050"/>
            <a:chOff x="1167" y="384"/>
            <a:chExt cx="3473" cy="1954"/>
          </a:xfrm>
        </p:grpSpPr>
        <p:graphicFrame>
          <p:nvGraphicFramePr>
            <p:cNvPr id="181" name="Object 6"/>
            <p:cNvGraphicFramePr>
              <a:graphicFrameLocks noChangeAspect="1"/>
            </p:cNvGraphicFramePr>
            <p:nvPr/>
          </p:nvGraphicFramePr>
          <p:xfrm>
            <a:off x="1167" y="384"/>
            <a:ext cx="3473" cy="195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84464" name="Graph" r:id="rId4" imgW="2268000" imgH="1275840" progId="">
                    <p:embed/>
                  </p:oleObj>
                </mc:Choice>
                <mc:Fallback>
                  <p:oleObj name="Graph" r:id="rId4" imgW="2268000" imgH="1275840" progId="">
                    <p:embed/>
                    <p:pic>
                      <p:nvPicPr>
                        <p:cNvPr id="0" name="Picture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67" y="384"/>
                          <a:ext cx="3473" cy="195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3" name="Group 7"/>
            <p:cNvGrpSpPr>
              <a:grpSpLocks noChangeAspect="1"/>
            </p:cNvGrpSpPr>
            <p:nvPr/>
          </p:nvGrpSpPr>
          <p:grpSpPr bwMode="auto">
            <a:xfrm>
              <a:off x="3009" y="707"/>
              <a:ext cx="1297" cy="1309"/>
              <a:chOff x="3006" y="612"/>
              <a:chExt cx="1297" cy="1309"/>
            </a:xfrm>
          </p:grpSpPr>
          <p:sp>
            <p:nvSpPr>
              <p:cNvPr id="183" name="Line 8"/>
              <p:cNvSpPr>
                <a:spLocks noChangeAspect="1" noChangeShapeType="1"/>
              </p:cNvSpPr>
              <p:nvPr/>
            </p:nvSpPr>
            <p:spPr bwMode="auto">
              <a:xfrm flipV="1">
                <a:off x="3006" y="624"/>
                <a:ext cx="864" cy="864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4" name="Line 9"/>
              <p:cNvSpPr>
                <a:spLocks noChangeAspect="1" noChangeShapeType="1"/>
              </p:cNvSpPr>
              <p:nvPr/>
            </p:nvSpPr>
            <p:spPr bwMode="auto">
              <a:xfrm flipV="1">
                <a:off x="3026" y="654"/>
                <a:ext cx="1036" cy="1036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5" name="Line 10"/>
              <p:cNvSpPr>
                <a:spLocks noChangeAspect="1" noChangeShapeType="1"/>
              </p:cNvSpPr>
              <p:nvPr/>
            </p:nvSpPr>
            <p:spPr bwMode="auto">
              <a:xfrm flipV="1">
                <a:off x="3468" y="1086"/>
                <a:ext cx="835" cy="835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6" name="Line 11"/>
              <p:cNvSpPr>
                <a:spLocks noChangeAspect="1" noChangeShapeType="1"/>
              </p:cNvSpPr>
              <p:nvPr/>
            </p:nvSpPr>
            <p:spPr bwMode="auto">
              <a:xfrm flipV="1">
                <a:off x="3254" y="870"/>
                <a:ext cx="1036" cy="1036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7" name="Line 12"/>
              <p:cNvSpPr>
                <a:spLocks noChangeAspect="1" noChangeShapeType="1"/>
              </p:cNvSpPr>
              <p:nvPr/>
            </p:nvSpPr>
            <p:spPr bwMode="auto">
              <a:xfrm flipV="1">
                <a:off x="3048" y="666"/>
                <a:ext cx="1209" cy="1209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8" name="Line 13"/>
              <p:cNvSpPr>
                <a:spLocks noChangeAspect="1" noChangeShapeType="1"/>
              </p:cNvSpPr>
              <p:nvPr/>
            </p:nvSpPr>
            <p:spPr bwMode="auto">
              <a:xfrm flipV="1">
                <a:off x="3702" y="1332"/>
                <a:ext cx="576" cy="576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9" name="Line 14"/>
              <p:cNvSpPr>
                <a:spLocks noChangeAspect="1" noChangeShapeType="1"/>
              </p:cNvSpPr>
              <p:nvPr/>
            </p:nvSpPr>
            <p:spPr bwMode="auto">
              <a:xfrm flipV="1">
                <a:off x="3024" y="612"/>
                <a:ext cx="633" cy="633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0" name="Line 15"/>
              <p:cNvSpPr>
                <a:spLocks noChangeAspect="1" noChangeShapeType="1"/>
              </p:cNvSpPr>
              <p:nvPr/>
            </p:nvSpPr>
            <p:spPr bwMode="auto">
              <a:xfrm flipV="1">
                <a:off x="3018" y="642"/>
                <a:ext cx="374" cy="374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1" name="Line 16"/>
              <p:cNvSpPr>
                <a:spLocks noChangeAspect="1" noChangeShapeType="1"/>
              </p:cNvSpPr>
              <p:nvPr/>
            </p:nvSpPr>
            <p:spPr bwMode="auto">
              <a:xfrm flipV="1">
                <a:off x="3918" y="1536"/>
                <a:ext cx="374" cy="374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pic>
        <p:nvPicPr>
          <p:cNvPr id="192" name="Picture 2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9800" y="2645529"/>
            <a:ext cx="2438400" cy="243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3" name="Text Box 60"/>
          <p:cNvSpPr txBox="1">
            <a:spLocks noChangeArrowheads="1"/>
          </p:cNvSpPr>
          <p:nvPr/>
        </p:nvSpPr>
        <p:spPr bwMode="auto">
          <a:xfrm>
            <a:off x="541584" y="1378579"/>
            <a:ext cx="251813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dirty="0" smtClean="0"/>
              <a:t>Collinear</a:t>
            </a:r>
          </a:p>
          <a:p>
            <a:pPr algn="ctr"/>
            <a:r>
              <a:rPr lang="en-US" dirty="0" smtClean="0">
                <a:solidFill>
                  <a:srgbClr val="9900CC"/>
                </a:solidFill>
              </a:rPr>
              <a:t>C-type </a:t>
            </a:r>
          </a:p>
          <a:p>
            <a:pPr algn="ctr"/>
            <a:r>
              <a:rPr lang="en-US" altLang="zh-CN" dirty="0" smtClean="0">
                <a:ea typeface="SimSun" pitchFamily="2" charset="-122"/>
              </a:rPr>
              <a:t>(</a:t>
            </a:r>
            <a:r>
              <a:rPr lang="en-US" altLang="zh-CN" i="1" dirty="0" smtClean="0">
                <a:ea typeface="SimSun" pitchFamily="2" charset="-122"/>
                <a:sym typeface="Symbol" pitchFamily="18" charset="2"/>
              </a:rPr>
              <a:t></a:t>
            </a:r>
            <a:r>
              <a:rPr lang="en-US" altLang="zh-CN" dirty="0" smtClean="0">
                <a:ea typeface="SimSun" pitchFamily="2" charset="-122"/>
                <a:sym typeface="Symbol" pitchFamily="18" charset="2"/>
              </a:rPr>
              <a:t>, 0)</a:t>
            </a:r>
            <a:endParaRPr lang="en-US" dirty="0"/>
          </a:p>
        </p:txBody>
      </p:sp>
      <p:sp>
        <p:nvSpPr>
          <p:cNvPr id="195" name="Text Box 60"/>
          <p:cNvSpPr txBox="1">
            <a:spLocks noChangeArrowheads="1"/>
          </p:cNvSpPr>
          <p:nvPr/>
        </p:nvSpPr>
        <p:spPr bwMode="auto">
          <a:xfrm>
            <a:off x="3049086" y="1378579"/>
            <a:ext cx="296670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dirty="0" smtClean="0"/>
              <a:t>Bi-collinear</a:t>
            </a:r>
          </a:p>
          <a:p>
            <a:pPr algn="ctr"/>
            <a:r>
              <a:rPr lang="en-US" dirty="0" smtClean="0">
                <a:solidFill>
                  <a:srgbClr val="9900CC"/>
                </a:solidFill>
              </a:rPr>
              <a:t>E-type </a:t>
            </a:r>
          </a:p>
          <a:p>
            <a:pPr algn="ctr"/>
            <a:r>
              <a:rPr lang="en-US" altLang="zh-CN" dirty="0" smtClean="0">
                <a:ea typeface="SimSun" pitchFamily="2" charset="-122"/>
              </a:rPr>
              <a:t>(</a:t>
            </a:r>
            <a:r>
              <a:rPr lang="en-US" altLang="zh-CN" i="1" dirty="0" smtClean="0">
                <a:ea typeface="SimSun" pitchFamily="2" charset="-122"/>
                <a:sym typeface="Symbol" pitchFamily="18" charset="2"/>
              </a:rPr>
              <a:t></a:t>
            </a:r>
            <a:r>
              <a:rPr lang="en-US" altLang="zh-CN" dirty="0" smtClean="0">
                <a:ea typeface="SimSun" pitchFamily="2" charset="-122"/>
                <a:sym typeface="Symbol" pitchFamily="18" charset="2"/>
              </a:rPr>
              <a:t>,</a:t>
            </a:r>
            <a:r>
              <a:rPr lang="en-US" altLang="zh-CN" i="1" dirty="0" smtClean="0">
                <a:ea typeface="SimSun" pitchFamily="2" charset="-122"/>
                <a:sym typeface="Symbol" pitchFamily="18" charset="2"/>
              </a:rPr>
              <a:t> -</a:t>
            </a:r>
            <a:r>
              <a:rPr lang="en-US" altLang="zh-CN" dirty="0" smtClean="0">
                <a:ea typeface="SimSun" pitchFamily="2" charset="-122"/>
                <a:sym typeface="Symbol" pitchFamily="18" charset="2"/>
              </a:rPr>
              <a:t>)</a:t>
            </a:r>
            <a:endParaRPr lang="en-US" dirty="0"/>
          </a:p>
        </p:txBody>
      </p:sp>
      <p:sp>
        <p:nvSpPr>
          <p:cNvPr id="196" name="Text Box 60"/>
          <p:cNvSpPr txBox="1">
            <a:spLocks noChangeArrowheads="1"/>
          </p:cNvSpPr>
          <p:nvPr/>
        </p:nvSpPr>
        <p:spPr bwMode="auto">
          <a:xfrm>
            <a:off x="5897794" y="1378579"/>
            <a:ext cx="296670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dirty="0" smtClean="0"/>
              <a:t>Block checkerboard </a:t>
            </a:r>
            <a:r>
              <a:rPr lang="en-US" dirty="0" smtClean="0">
                <a:solidFill>
                  <a:srgbClr val="9900CC"/>
                </a:solidFill>
              </a:rPr>
              <a:t>X-type </a:t>
            </a:r>
          </a:p>
          <a:p>
            <a:pPr algn="ctr"/>
            <a:r>
              <a:rPr lang="en-US" altLang="zh-CN" dirty="0" smtClean="0">
                <a:ea typeface="SimSun" pitchFamily="2" charset="-122"/>
              </a:rPr>
              <a:t>(3</a:t>
            </a:r>
            <a:r>
              <a:rPr lang="en-US" altLang="zh-CN" i="1" dirty="0" smtClean="0">
                <a:ea typeface="SimSun" pitchFamily="2" charset="-122"/>
                <a:sym typeface="Symbol" pitchFamily="18" charset="2"/>
              </a:rPr>
              <a:t> </a:t>
            </a:r>
            <a:r>
              <a:rPr lang="en-US" altLang="zh-CN" dirty="0" smtClean="0">
                <a:ea typeface="SimSun" pitchFamily="2" charset="-122"/>
                <a:sym typeface="Symbol" pitchFamily="18" charset="2"/>
              </a:rPr>
              <a:t>/5,</a:t>
            </a:r>
            <a:r>
              <a:rPr lang="en-US" altLang="zh-CN" i="1" dirty="0" smtClean="0">
                <a:ea typeface="SimSun" pitchFamily="2" charset="-122"/>
                <a:sym typeface="Symbol" pitchFamily="18" charset="2"/>
              </a:rPr>
              <a:t>  </a:t>
            </a:r>
            <a:r>
              <a:rPr lang="en-US" altLang="zh-CN" dirty="0" smtClean="0">
                <a:ea typeface="SimSun" pitchFamily="2" charset="-122"/>
                <a:sym typeface="Symbol" pitchFamily="18" charset="2"/>
              </a:rPr>
              <a:t>/5)</a:t>
            </a:r>
            <a:endParaRPr lang="en-US" dirty="0"/>
          </a:p>
        </p:txBody>
      </p:sp>
      <p:sp>
        <p:nvSpPr>
          <p:cNvPr id="198" name="Text Box 56"/>
          <p:cNvSpPr txBox="1">
            <a:spLocks noChangeArrowheads="1"/>
          </p:cNvSpPr>
          <p:nvPr/>
        </p:nvSpPr>
        <p:spPr bwMode="auto">
          <a:xfrm>
            <a:off x="56829" y="4957939"/>
            <a:ext cx="361091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dirty="0"/>
              <a:t>1111 (e.g. LaO</a:t>
            </a:r>
            <a:r>
              <a:rPr lang="en-US" baseline="-25000" dirty="0"/>
              <a:t>1-x</a:t>
            </a:r>
            <a:r>
              <a:rPr lang="en-US" dirty="0"/>
              <a:t>F</a:t>
            </a:r>
            <a:r>
              <a:rPr lang="en-US" baseline="-25000" dirty="0"/>
              <a:t>x</a:t>
            </a:r>
            <a:r>
              <a:rPr lang="en-US" dirty="0"/>
              <a:t>FeAs)</a:t>
            </a:r>
          </a:p>
          <a:p>
            <a:r>
              <a:rPr lang="en-US" dirty="0"/>
              <a:t>122 (e.g. Ba</a:t>
            </a:r>
            <a:r>
              <a:rPr lang="en-US" baseline="-25000" dirty="0"/>
              <a:t>1-x</a:t>
            </a:r>
            <a:r>
              <a:rPr lang="en-US" dirty="0"/>
              <a:t>K</a:t>
            </a:r>
            <a:r>
              <a:rPr lang="en-US" baseline="-25000" dirty="0"/>
              <a:t>x</a:t>
            </a:r>
            <a:r>
              <a:rPr lang="en-US" dirty="0"/>
              <a:t>Fe</a:t>
            </a:r>
            <a:r>
              <a:rPr lang="en-US" baseline="-25000" dirty="0"/>
              <a:t>2</a:t>
            </a:r>
            <a:r>
              <a:rPr lang="en-US" dirty="0"/>
              <a:t>As</a:t>
            </a:r>
            <a:r>
              <a:rPr lang="en-US" baseline="-25000" dirty="0"/>
              <a:t>2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199" name="Text Box 57"/>
          <p:cNvSpPr txBox="1">
            <a:spLocks noChangeArrowheads="1"/>
          </p:cNvSpPr>
          <p:nvPr/>
        </p:nvSpPr>
        <p:spPr bwMode="auto">
          <a:xfrm>
            <a:off x="3352556" y="5063050"/>
            <a:ext cx="268761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dirty="0"/>
              <a:t>11 (e.g. FeTe</a:t>
            </a:r>
            <a:r>
              <a:rPr lang="en-US" baseline="-25000" dirty="0"/>
              <a:t>1-x</a:t>
            </a:r>
            <a:r>
              <a:rPr lang="en-US" dirty="0"/>
              <a:t>Se</a:t>
            </a:r>
            <a:r>
              <a:rPr lang="en-US" baseline="-25000" dirty="0"/>
              <a:t>x</a:t>
            </a:r>
            <a:r>
              <a:rPr lang="en-US" dirty="0"/>
              <a:t>)</a:t>
            </a:r>
          </a:p>
        </p:txBody>
      </p:sp>
      <p:sp>
        <p:nvSpPr>
          <p:cNvPr id="200" name="Text Box 57"/>
          <p:cNvSpPr txBox="1">
            <a:spLocks noChangeArrowheads="1"/>
          </p:cNvSpPr>
          <p:nvPr/>
        </p:nvSpPr>
        <p:spPr bwMode="auto">
          <a:xfrm>
            <a:off x="6084278" y="5063050"/>
            <a:ext cx="25349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dirty="0" smtClean="0"/>
              <a:t>245 (K</a:t>
            </a:r>
            <a:r>
              <a:rPr lang="en-US" baseline="-25000" dirty="0" smtClean="0"/>
              <a:t>0.8</a:t>
            </a:r>
            <a:r>
              <a:rPr lang="en-US" dirty="0" smtClean="0"/>
              <a:t>Fe</a:t>
            </a:r>
            <a:r>
              <a:rPr lang="en-US" baseline="-25000" dirty="0" smtClean="0"/>
              <a:t>1.6</a:t>
            </a:r>
            <a:r>
              <a:rPr lang="en-US" dirty="0" smtClean="0"/>
              <a:t>Se</a:t>
            </a:r>
            <a:r>
              <a:rPr lang="en-US" baseline="-25000" dirty="0" smtClean="0"/>
              <a:t>2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24" name="Text Box 163"/>
          <p:cNvSpPr txBox="1">
            <a:spLocks noChangeArrowheads="1"/>
          </p:cNvSpPr>
          <p:nvPr/>
        </p:nvSpPr>
        <p:spPr bwMode="auto">
          <a:xfrm>
            <a:off x="5476009" y="978790"/>
            <a:ext cx="36679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rgbClr val="000000"/>
                </a:solidFill>
              </a:rPr>
              <a:t>W. </a:t>
            </a:r>
            <a:r>
              <a:rPr lang="en-US" sz="2000" dirty="0" err="1" smtClean="0">
                <a:solidFill>
                  <a:srgbClr val="000000"/>
                </a:solidFill>
              </a:rPr>
              <a:t>Bao</a:t>
            </a:r>
            <a:r>
              <a:rPr lang="en-US" sz="2000" dirty="0" smtClean="0">
                <a:solidFill>
                  <a:srgbClr val="000000"/>
                </a:solidFill>
              </a:rPr>
              <a:t> </a:t>
            </a:r>
            <a:r>
              <a:rPr lang="en-US" sz="2000" i="1" dirty="0" smtClean="0">
                <a:solidFill>
                  <a:srgbClr val="000000"/>
                </a:solidFill>
              </a:rPr>
              <a:t>et al.</a:t>
            </a:r>
            <a:r>
              <a:rPr lang="en-US" sz="2000" dirty="0" smtClean="0">
                <a:solidFill>
                  <a:srgbClr val="000000"/>
                </a:solidFill>
              </a:rPr>
              <a:t>, arXiv:1102.3674</a:t>
            </a: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26" name="Text Box 28"/>
          <p:cNvSpPr txBox="1">
            <a:spLocks noChangeArrowheads="1"/>
          </p:cNvSpPr>
          <p:nvPr/>
        </p:nvSpPr>
        <p:spPr bwMode="auto">
          <a:xfrm>
            <a:off x="381000" y="5874603"/>
            <a:ext cx="8153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  <a:buSzPct val="60000"/>
              <a:buBlip>
                <a:blip r:embed="rId7"/>
              </a:buBlip>
              <a:tabLst>
                <a:tab pos="231775" algn="l"/>
                <a:tab pos="1547813" algn="l"/>
              </a:tabLst>
            </a:pP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</a:rPr>
              <a:t>  Fermi surface are similar</a:t>
            </a:r>
          </a:p>
          <a:p>
            <a:pPr algn="l">
              <a:lnSpc>
                <a:spcPct val="120000"/>
              </a:lnSpc>
              <a:buSzPct val="60000"/>
              <a:tabLst>
                <a:tab pos="231775" algn="l"/>
                <a:tab pos="1547813" algn="l"/>
              </a:tabLst>
            </a:pP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</a:rPr>
              <a:t>	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  <a:sym typeface="Wingdings" pitchFamily="2" charset="2"/>
              </a:rPr>
              <a:t> 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</a:rPr>
              <a:t>not simple nesting</a:t>
            </a:r>
            <a:endParaRPr lang="en-US" altLang="zh-TW" sz="2000" dirty="0" smtClean="0">
              <a:latin typeface="Arial" charset="0"/>
              <a:ea typeface="新細明體" pitchFamily="18" charset="-120"/>
              <a:cs typeface="Arial" charset="0"/>
              <a:sym typeface="Wingdings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2386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9536" name="Acrobat Document" r:id="rId4" imgW="9145800" imgH="6859440" progId="AcroExch.Document.11">
                  <p:embed/>
                </p:oleObj>
              </mc:Choice>
              <mc:Fallback>
                <p:oleObj name="Acrobat Document" r:id="rId4" imgW="9145800" imgH="6859440" progId="AcroExch.Document.11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3" name="Rectangle 72"/>
          <p:cNvSpPr/>
          <p:nvPr/>
        </p:nvSpPr>
        <p:spPr>
          <a:xfrm>
            <a:off x="4587498" y="6139337"/>
            <a:ext cx="4556502" cy="70788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rgbClr val="000000"/>
                </a:solidFill>
              </a:rPr>
              <a:t>W.-G. Yin </a:t>
            </a:r>
            <a:r>
              <a:rPr lang="en-US" sz="2000" i="1" dirty="0" smtClean="0">
                <a:solidFill>
                  <a:srgbClr val="000000"/>
                </a:solidFill>
              </a:rPr>
              <a:t>et al</a:t>
            </a:r>
            <a:r>
              <a:rPr lang="en-US" sz="2000" dirty="0" smtClean="0">
                <a:solidFill>
                  <a:srgbClr val="000000"/>
                </a:solidFill>
              </a:rPr>
              <a:t>, PRL </a:t>
            </a:r>
            <a:r>
              <a:rPr lang="en-US" sz="2000" b="1" dirty="0" smtClean="0">
                <a:solidFill>
                  <a:srgbClr val="000000"/>
                </a:solidFill>
              </a:rPr>
              <a:t>105</a:t>
            </a:r>
            <a:r>
              <a:rPr lang="en-US" sz="2000" dirty="0" smtClean="0">
                <a:solidFill>
                  <a:srgbClr val="000000"/>
                </a:solidFill>
              </a:rPr>
              <a:t>, 107004 (2010)</a:t>
            </a:r>
          </a:p>
          <a:p>
            <a:r>
              <a:rPr lang="en-US" sz="2000" dirty="0" smtClean="0">
                <a:solidFill>
                  <a:srgbClr val="000000"/>
                </a:solidFill>
              </a:rPr>
              <a:t>See also P. Phillips, ZY </a:t>
            </a:r>
            <a:r>
              <a:rPr lang="en-US" sz="2000" dirty="0" err="1" smtClean="0">
                <a:solidFill>
                  <a:srgbClr val="000000"/>
                </a:solidFill>
              </a:rPr>
              <a:t>Weng</a:t>
            </a:r>
            <a:r>
              <a:rPr lang="en-US" sz="2000" dirty="0" smtClean="0">
                <a:solidFill>
                  <a:srgbClr val="000000"/>
                </a:solidFill>
              </a:rPr>
              <a:t>, E. </a:t>
            </a:r>
            <a:r>
              <a:rPr lang="en-US" sz="2000" dirty="0" err="1" smtClean="0">
                <a:solidFill>
                  <a:srgbClr val="000000"/>
                </a:solidFill>
              </a:rPr>
              <a:t>Dagotto</a:t>
            </a:r>
            <a:endParaRPr lang="en-US" sz="2000" dirty="0">
              <a:solidFill>
                <a:srgbClr val="000000"/>
              </a:solidFill>
            </a:endParaRP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7717" y="1436925"/>
            <a:ext cx="7543800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 Box 35"/>
          <p:cNvSpPr txBox="1">
            <a:spLocks noChangeArrowheads="1"/>
          </p:cNvSpPr>
          <p:nvPr/>
        </p:nvSpPr>
        <p:spPr bwMode="auto">
          <a:xfrm>
            <a:off x="1058006" y="165100"/>
            <a:ext cx="6631267" cy="52322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en-US" altLang="zh-TW" sz="2800" dirty="0" smtClean="0">
                <a:solidFill>
                  <a:schemeClr val="tx2"/>
                </a:solidFill>
                <a:ea typeface="新細明體" pitchFamily="18" charset="-120"/>
                <a:sym typeface="Wingdings" pitchFamily="2" charset="2"/>
              </a:rPr>
              <a:t>Simplest coupling: spin-</a:t>
            </a:r>
            <a:r>
              <a:rPr lang="en-US" altLang="zh-TW" sz="2800" dirty="0" err="1" smtClean="0">
                <a:solidFill>
                  <a:schemeClr val="tx2"/>
                </a:solidFill>
                <a:ea typeface="新細明體" pitchFamily="18" charset="-120"/>
                <a:sym typeface="Wingdings" pitchFamily="2" charset="2"/>
              </a:rPr>
              <a:t>fermion</a:t>
            </a:r>
            <a:r>
              <a:rPr lang="en-US" altLang="zh-TW" sz="2800" dirty="0" smtClean="0">
                <a:solidFill>
                  <a:schemeClr val="tx2"/>
                </a:solidFill>
                <a:ea typeface="新細明體" pitchFamily="18" charset="-120"/>
                <a:sym typeface="Wingdings" pitchFamily="2" charset="2"/>
              </a:rPr>
              <a:t> model</a:t>
            </a:r>
            <a:endParaRPr lang="en-US" altLang="zh-TW" sz="2800" dirty="0">
              <a:solidFill>
                <a:schemeClr val="tx2"/>
              </a:solidFill>
              <a:ea typeface="新細明體" pitchFamily="18" charset="-120"/>
              <a:sym typeface="Wingdings" pitchFamily="2" charset="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22749" y="2488640"/>
            <a:ext cx="1176755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/>
            <a:r>
              <a:rPr lang="en-US" i="1" dirty="0" smtClean="0"/>
              <a:t>d &amp; s</a:t>
            </a:r>
            <a:endParaRPr lang="en-US" i="1" dirty="0"/>
          </a:p>
        </p:txBody>
      </p:sp>
      <p:sp>
        <p:nvSpPr>
          <p:cNvPr id="8" name="TextBox 7"/>
          <p:cNvSpPr txBox="1"/>
          <p:nvPr/>
        </p:nvSpPr>
        <p:spPr>
          <a:xfrm>
            <a:off x="2971800" y="2845360"/>
            <a:ext cx="28956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/>
            <a:r>
              <a:rPr lang="en-US" i="1" dirty="0" smtClean="0"/>
              <a:t>S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 Box 3"/>
          <p:cNvSpPr txBox="1">
            <a:spLocks noChangeArrowheads="1"/>
          </p:cNvSpPr>
          <p:nvPr/>
        </p:nvSpPr>
        <p:spPr bwMode="auto">
          <a:xfrm>
            <a:off x="628650" y="985633"/>
            <a:ext cx="8515350" cy="584775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lnSpc>
                <a:spcPct val="110000"/>
              </a:lnSpc>
              <a:buSzPct val="50000"/>
              <a:buFontTx/>
              <a:buBlip>
                <a:blip r:embed="rId3"/>
              </a:buBlip>
            </a:pPr>
            <a:r>
              <a:rPr lang="en-US" altLang="zh-TW" sz="2000" dirty="0">
                <a:latin typeface="Arial" charset="0"/>
                <a:ea typeface="新細明體" pitchFamily="18" charset="-120"/>
              </a:rPr>
              <a:t>  </a:t>
            </a:r>
            <a:r>
              <a:rPr lang="en-US" altLang="zh-TW" sz="2000" dirty="0" smtClean="0">
                <a:latin typeface="Arial" charset="0"/>
                <a:ea typeface="新細明體" pitchFamily="18" charset="-120"/>
              </a:rPr>
              <a:t>Super exchange between local moments 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 local AF coupling</a:t>
            </a:r>
            <a:endParaRPr lang="en-US" altLang="zh-TW" sz="2000" dirty="0">
              <a:latin typeface="Arial" charset="0"/>
              <a:ea typeface="新細明體" pitchFamily="18" charset="-120"/>
              <a:sym typeface="Wingdings" pitchFamily="2" charset="2"/>
            </a:endParaRPr>
          </a:p>
          <a:p>
            <a:pPr algn="l">
              <a:lnSpc>
                <a:spcPct val="110000"/>
              </a:lnSpc>
              <a:buSzPct val="50000"/>
            </a:pPr>
            <a:endParaRPr lang="en-US" altLang="zh-TW" sz="2000" dirty="0" smtClean="0">
              <a:latin typeface="Arial" charset="0"/>
              <a:ea typeface="新細明體" pitchFamily="18" charset="-120"/>
            </a:endParaRPr>
          </a:p>
          <a:p>
            <a:pPr algn="l">
              <a:lnSpc>
                <a:spcPct val="110000"/>
              </a:lnSpc>
              <a:buSzPct val="50000"/>
              <a:buFontTx/>
              <a:buBlip>
                <a:blip r:embed="rId3"/>
              </a:buBlip>
            </a:pPr>
            <a:endParaRPr lang="en-US" altLang="zh-TW" sz="2000" dirty="0" smtClean="0">
              <a:latin typeface="Arial" charset="0"/>
              <a:ea typeface="新細明體" pitchFamily="18" charset="-120"/>
            </a:endParaRPr>
          </a:p>
          <a:p>
            <a:pPr algn="l">
              <a:lnSpc>
                <a:spcPct val="110000"/>
              </a:lnSpc>
              <a:buSzPct val="50000"/>
              <a:buFontTx/>
              <a:buBlip>
                <a:blip r:embed="rId3"/>
              </a:buBlip>
            </a:pPr>
            <a:endParaRPr lang="en-US" altLang="zh-TW" sz="2000" dirty="0" smtClean="0">
              <a:latin typeface="Arial" charset="0"/>
              <a:ea typeface="新細明體" pitchFamily="18" charset="-120"/>
            </a:endParaRPr>
          </a:p>
          <a:p>
            <a:pPr algn="l">
              <a:lnSpc>
                <a:spcPct val="110000"/>
              </a:lnSpc>
              <a:buSzPct val="50000"/>
              <a:buFontTx/>
              <a:buBlip>
                <a:blip r:embed="rId3"/>
              </a:buBlip>
            </a:pPr>
            <a:r>
              <a:rPr lang="en-US" altLang="zh-TW" sz="2000" dirty="0" smtClean="0">
                <a:latin typeface="Arial" charset="0"/>
                <a:ea typeface="新細明體" pitchFamily="18" charset="-120"/>
              </a:rPr>
              <a:t>  Double exchange effects 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 range-dependent FM coupling</a:t>
            </a:r>
            <a:endParaRPr lang="en-US" altLang="zh-TW" sz="2000" dirty="0" smtClean="0">
              <a:latin typeface="Arial" charset="0"/>
              <a:ea typeface="新細明體" pitchFamily="18" charset="-120"/>
            </a:endParaRPr>
          </a:p>
          <a:p>
            <a:pPr algn="l">
              <a:lnSpc>
                <a:spcPct val="110000"/>
              </a:lnSpc>
              <a:buSzPct val="50000"/>
            </a:pPr>
            <a:endParaRPr lang="en-US" altLang="zh-TW" sz="2000" dirty="0" smtClean="0">
              <a:latin typeface="Arial" charset="0"/>
              <a:ea typeface="新細明體" pitchFamily="18" charset="-120"/>
            </a:endParaRPr>
          </a:p>
          <a:p>
            <a:pPr algn="l">
              <a:lnSpc>
                <a:spcPct val="110000"/>
              </a:lnSpc>
              <a:buSzPct val="50000"/>
            </a:pPr>
            <a:endParaRPr lang="en-US" altLang="zh-TW" sz="2000" dirty="0" smtClean="0">
              <a:latin typeface="Arial" charset="0"/>
              <a:ea typeface="新細明體" pitchFamily="18" charset="-120"/>
            </a:endParaRPr>
          </a:p>
          <a:p>
            <a:pPr algn="l">
              <a:lnSpc>
                <a:spcPct val="110000"/>
              </a:lnSpc>
              <a:buSzPct val="50000"/>
            </a:pPr>
            <a:endParaRPr lang="en-US" altLang="zh-TW" sz="2000" dirty="0" smtClean="0">
              <a:latin typeface="Arial" charset="0"/>
              <a:ea typeface="新細明體" pitchFamily="18" charset="-120"/>
            </a:endParaRPr>
          </a:p>
          <a:p>
            <a:pPr algn="l">
              <a:lnSpc>
                <a:spcPct val="110000"/>
              </a:lnSpc>
              <a:buSzPct val="50000"/>
            </a:pPr>
            <a:endParaRPr lang="en-US" altLang="zh-TW" sz="2000" dirty="0" smtClean="0">
              <a:latin typeface="Arial" charset="0"/>
              <a:ea typeface="新細明體" pitchFamily="18" charset="-120"/>
            </a:endParaRPr>
          </a:p>
          <a:p>
            <a:pPr algn="l">
              <a:lnSpc>
                <a:spcPct val="110000"/>
              </a:lnSpc>
              <a:buSzPct val="50000"/>
            </a:pPr>
            <a:endParaRPr lang="en-US" altLang="zh-TW" sz="2000" dirty="0" smtClean="0">
              <a:latin typeface="Arial" charset="0"/>
              <a:ea typeface="新細明體" pitchFamily="18" charset="-120"/>
            </a:endParaRPr>
          </a:p>
          <a:p>
            <a:pPr algn="l">
              <a:lnSpc>
                <a:spcPct val="110000"/>
              </a:lnSpc>
              <a:buSzPct val="50000"/>
            </a:pPr>
            <a:endParaRPr lang="en-US" altLang="zh-TW" sz="2000" dirty="0" smtClean="0">
              <a:latin typeface="Arial" charset="0"/>
              <a:ea typeface="新細明體" pitchFamily="18" charset="-120"/>
            </a:endParaRPr>
          </a:p>
          <a:p>
            <a:pPr algn="l">
              <a:lnSpc>
                <a:spcPct val="110000"/>
              </a:lnSpc>
              <a:buSzPct val="50000"/>
            </a:pPr>
            <a:endParaRPr lang="en-US" altLang="zh-TW" sz="2000" dirty="0" smtClean="0">
              <a:latin typeface="Arial" charset="0"/>
              <a:ea typeface="新細明體" pitchFamily="18" charset="-120"/>
            </a:endParaRPr>
          </a:p>
          <a:p>
            <a:pPr algn="l">
              <a:lnSpc>
                <a:spcPct val="110000"/>
              </a:lnSpc>
              <a:buSzPct val="50000"/>
            </a:pPr>
            <a:endParaRPr lang="en-US" altLang="zh-TW" sz="2000" dirty="0" smtClean="0">
              <a:latin typeface="Arial" charset="0"/>
              <a:ea typeface="新細明體" pitchFamily="18" charset="-120"/>
            </a:endParaRPr>
          </a:p>
          <a:p>
            <a:pPr algn="l">
              <a:lnSpc>
                <a:spcPct val="110000"/>
              </a:lnSpc>
              <a:buSzPct val="50000"/>
            </a:pPr>
            <a:endParaRPr lang="en-US" altLang="zh-TW" sz="2000" dirty="0" smtClean="0">
              <a:latin typeface="Arial" charset="0"/>
              <a:ea typeface="新細明體" pitchFamily="18" charset="-120"/>
            </a:endParaRPr>
          </a:p>
          <a:p>
            <a:pPr algn="l">
              <a:lnSpc>
                <a:spcPct val="110000"/>
              </a:lnSpc>
              <a:buSzPct val="50000"/>
            </a:pPr>
            <a:r>
              <a:rPr lang="en-US" altLang="zh-TW" sz="2000" dirty="0" smtClean="0">
                <a:latin typeface="Arial" charset="0"/>
                <a:ea typeface="新細明體" pitchFamily="18" charset="-120"/>
              </a:rPr>
              <a:t>   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 intrinsic instability with AF-coupled 1D FM chains</a:t>
            </a:r>
          </a:p>
          <a:p>
            <a:pPr algn="l">
              <a:lnSpc>
                <a:spcPct val="110000"/>
              </a:lnSpc>
              <a:buSzPct val="50000"/>
            </a:pP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   or, “</a:t>
            </a:r>
            <a:r>
              <a:rPr lang="en-US" altLang="zh-TW" sz="2000" dirty="0" err="1" smtClean="0">
                <a:latin typeface="Arial" charset="0"/>
                <a:ea typeface="新細明體" pitchFamily="18" charset="-120"/>
                <a:sym typeface="Wingdings" pitchFamily="2" charset="2"/>
              </a:rPr>
              <a:t>dimerization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” to strengthen local bonds</a:t>
            </a:r>
          </a:p>
          <a:p>
            <a:pPr algn="l">
              <a:lnSpc>
                <a:spcPct val="110000"/>
              </a:lnSpc>
              <a:buSzPct val="50000"/>
            </a:pP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    strong </a:t>
            </a:r>
            <a:r>
              <a:rPr lang="en-US" altLang="zh-TW" sz="2000" i="1" dirty="0" smtClean="0">
                <a:latin typeface="Arial" charset="0"/>
                <a:ea typeface="新細明體" pitchFamily="18" charset="-120"/>
                <a:sym typeface="Wingdings" pitchFamily="2" charset="2"/>
              </a:rPr>
              <a:t>T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-dependent scattering of carriers against spin</a:t>
            </a:r>
            <a:endParaRPr lang="en-US" altLang="zh-TW" sz="1600" dirty="0">
              <a:solidFill>
                <a:srgbClr val="000000"/>
              </a:solidFill>
              <a:ea typeface="新細明體" pitchFamily="18" charset="-120"/>
              <a:sym typeface="Wingdings" pitchFamily="2" charset="2"/>
            </a:endParaRPr>
          </a:p>
        </p:txBody>
      </p:sp>
      <p:sp>
        <p:nvSpPr>
          <p:cNvPr id="4131" name="Text Box 35"/>
          <p:cNvSpPr txBox="1">
            <a:spLocks noChangeArrowheads="1"/>
          </p:cNvSpPr>
          <p:nvPr/>
        </p:nvSpPr>
        <p:spPr bwMode="auto">
          <a:xfrm>
            <a:off x="1058006" y="165100"/>
            <a:ext cx="547297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altLang="zh-TW" sz="2800" dirty="0" smtClean="0">
                <a:solidFill>
                  <a:schemeClr val="tx2"/>
                </a:solidFill>
                <a:ea typeface="新細明體" pitchFamily="18" charset="-120"/>
                <a:sym typeface="Wingdings" pitchFamily="2" charset="2"/>
              </a:rPr>
              <a:t>Super exchange vs. double exchange</a:t>
            </a:r>
            <a:endParaRPr lang="en-US" altLang="zh-TW" sz="2800" dirty="0">
              <a:solidFill>
                <a:schemeClr val="tx2"/>
              </a:solidFill>
              <a:ea typeface="新細明體" pitchFamily="18" charset="-120"/>
              <a:sym typeface="Wingdings" pitchFamily="2" charset="2"/>
            </a:endParaRPr>
          </a:p>
        </p:txBody>
      </p:sp>
      <p:cxnSp>
        <p:nvCxnSpPr>
          <p:cNvPr id="4" name="Straight Arrow Connector 3"/>
          <p:cNvCxnSpPr/>
          <p:nvPr/>
        </p:nvCxnSpPr>
        <p:spPr bwMode="auto">
          <a:xfrm rot="16200000" flipV="1">
            <a:off x="852329" y="3979915"/>
            <a:ext cx="410686" cy="10636"/>
          </a:xfrm>
          <a:prstGeom prst="straightConnector1">
            <a:avLst/>
          </a:prstGeom>
          <a:noFill/>
          <a:ln w="25400" cap="flat" cmpd="sng" algn="ctr">
            <a:solidFill>
              <a:srgbClr val="000000"/>
            </a:solidFill>
            <a:prstDash val="solid"/>
            <a:round/>
            <a:headEnd type="none" w="lg" len="lg"/>
            <a:tailEnd type="arrow" w="lg" len="lg"/>
          </a:ln>
          <a:effectLst/>
        </p:spPr>
      </p:cxnSp>
      <p:cxnSp>
        <p:nvCxnSpPr>
          <p:cNvPr id="6" name="Straight Arrow Connector 5"/>
          <p:cNvCxnSpPr/>
          <p:nvPr/>
        </p:nvCxnSpPr>
        <p:spPr bwMode="auto">
          <a:xfrm rot="16200000" flipV="1">
            <a:off x="1389539" y="3979915"/>
            <a:ext cx="410686" cy="10636"/>
          </a:xfrm>
          <a:prstGeom prst="straightConnector1">
            <a:avLst/>
          </a:prstGeom>
          <a:noFill/>
          <a:ln w="25400" cap="flat" cmpd="sng" algn="ctr">
            <a:solidFill>
              <a:srgbClr val="000000"/>
            </a:solidFill>
            <a:prstDash val="solid"/>
            <a:round/>
            <a:headEnd type="none" w="lg" len="lg"/>
            <a:tailEnd type="arrow" w="lg" len="lg"/>
          </a:ln>
          <a:effectLst/>
        </p:spPr>
      </p:cxnSp>
      <p:cxnSp>
        <p:nvCxnSpPr>
          <p:cNvPr id="7" name="Straight Arrow Connector 6"/>
          <p:cNvCxnSpPr/>
          <p:nvPr/>
        </p:nvCxnSpPr>
        <p:spPr bwMode="auto">
          <a:xfrm rot="16200000" flipV="1">
            <a:off x="1915319" y="3979915"/>
            <a:ext cx="410686" cy="10636"/>
          </a:xfrm>
          <a:prstGeom prst="straightConnector1">
            <a:avLst/>
          </a:prstGeom>
          <a:noFill/>
          <a:ln w="25400" cap="flat" cmpd="sng" algn="ctr">
            <a:solidFill>
              <a:srgbClr val="000000"/>
            </a:solidFill>
            <a:prstDash val="solid"/>
            <a:round/>
            <a:headEnd type="none" w="lg" len="lg"/>
            <a:tailEnd type="arrow" w="lg" len="lg"/>
          </a:ln>
          <a:effectLst/>
        </p:spPr>
      </p:cxnSp>
      <p:cxnSp>
        <p:nvCxnSpPr>
          <p:cNvPr id="8" name="Straight Arrow Connector 7"/>
          <p:cNvCxnSpPr/>
          <p:nvPr/>
        </p:nvCxnSpPr>
        <p:spPr bwMode="auto">
          <a:xfrm rot="16200000" flipV="1">
            <a:off x="2418239" y="3979915"/>
            <a:ext cx="410686" cy="10636"/>
          </a:xfrm>
          <a:prstGeom prst="straightConnector1">
            <a:avLst/>
          </a:prstGeom>
          <a:noFill/>
          <a:ln w="25400" cap="flat" cmpd="sng" algn="ctr">
            <a:solidFill>
              <a:srgbClr val="000000"/>
            </a:solidFill>
            <a:prstDash val="solid"/>
            <a:round/>
            <a:headEnd type="stealth" w="lg" len="lg"/>
            <a:tailEnd type="none" w="lg" len="lg"/>
          </a:ln>
          <a:effectLst/>
        </p:spPr>
      </p:cxnSp>
      <p:cxnSp>
        <p:nvCxnSpPr>
          <p:cNvPr id="9" name="Straight Arrow Connector 8"/>
          <p:cNvCxnSpPr/>
          <p:nvPr/>
        </p:nvCxnSpPr>
        <p:spPr bwMode="auto">
          <a:xfrm rot="16200000" flipV="1">
            <a:off x="2955449" y="3979915"/>
            <a:ext cx="410686" cy="10636"/>
          </a:xfrm>
          <a:prstGeom prst="straightConnector1">
            <a:avLst/>
          </a:prstGeom>
          <a:noFill/>
          <a:ln w="25400" cap="flat" cmpd="sng" algn="ctr">
            <a:solidFill>
              <a:srgbClr val="000000"/>
            </a:solidFill>
            <a:prstDash val="solid"/>
            <a:round/>
            <a:headEnd type="none" w="lg" len="lg"/>
            <a:tailEnd type="arrow" w="lg" len="lg"/>
          </a:ln>
          <a:effectLst/>
        </p:spPr>
      </p:cxnSp>
      <p:cxnSp>
        <p:nvCxnSpPr>
          <p:cNvPr id="10" name="Straight Arrow Connector 9"/>
          <p:cNvCxnSpPr/>
          <p:nvPr/>
        </p:nvCxnSpPr>
        <p:spPr bwMode="auto">
          <a:xfrm rot="16200000" flipV="1">
            <a:off x="3515519" y="3979915"/>
            <a:ext cx="410686" cy="10636"/>
          </a:xfrm>
          <a:prstGeom prst="straightConnector1">
            <a:avLst/>
          </a:prstGeom>
          <a:noFill/>
          <a:ln w="25400" cap="flat" cmpd="sng" algn="ctr">
            <a:solidFill>
              <a:srgbClr val="000000"/>
            </a:solidFill>
            <a:prstDash val="solid"/>
            <a:round/>
            <a:headEnd type="none" w="lg" len="lg"/>
            <a:tailEnd type="arrow" w="lg" len="lg"/>
          </a:ln>
          <a:effectLst/>
        </p:spPr>
      </p:cxnSp>
      <p:cxnSp>
        <p:nvCxnSpPr>
          <p:cNvPr id="11" name="Straight Arrow Connector 10"/>
          <p:cNvCxnSpPr/>
          <p:nvPr/>
        </p:nvCxnSpPr>
        <p:spPr bwMode="auto">
          <a:xfrm rot="16200000" flipV="1">
            <a:off x="4109879" y="3979915"/>
            <a:ext cx="410686" cy="10636"/>
          </a:xfrm>
          <a:prstGeom prst="straightConnector1">
            <a:avLst/>
          </a:prstGeom>
          <a:noFill/>
          <a:ln w="25400" cap="flat" cmpd="sng" algn="ctr">
            <a:solidFill>
              <a:srgbClr val="000000"/>
            </a:solidFill>
            <a:prstDash val="solid"/>
            <a:round/>
            <a:headEnd type="stealth" w="lg" len="lg"/>
            <a:tailEnd type="none" w="lg" len="lg"/>
          </a:ln>
          <a:effectLst/>
        </p:spPr>
      </p:cxnSp>
      <p:cxnSp>
        <p:nvCxnSpPr>
          <p:cNvPr id="12" name="Straight Arrow Connector 11"/>
          <p:cNvCxnSpPr/>
          <p:nvPr/>
        </p:nvCxnSpPr>
        <p:spPr bwMode="auto">
          <a:xfrm rot="16200000" flipV="1">
            <a:off x="4669949" y="3979915"/>
            <a:ext cx="410686" cy="10636"/>
          </a:xfrm>
          <a:prstGeom prst="straightConnector1">
            <a:avLst/>
          </a:prstGeom>
          <a:noFill/>
          <a:ln w="25400" cap="flat" cmpd="sng" algn="ctr">
            <a:solidFill>
              <a:srgbClr val="000000"/>
            </a:solidFill>
            <a:prstDash val="solid"/>
            <a:round/>
            <a:headEnd type="none" w="lg" len="lg"/>
            <a:tailEnd type="arrow" w="lg" len="lg"/>
          </a:ln>
          <a:effectLst/>
        </p:spPr>
      </p:cxnSp>
      <p:cxnSp>
        <p:nvCxnSpPr>
          <p:cNvPr id="14" name="Straight Arrow Connector 13"/>
          <p:cNvCxnSpPr/>
          <p:nvPr/>
        </p:nvCxnSpPr>
        <p:spPr bwMode="auto">
          <a:xfrm rot="16200000" flipV="1">
            <a:off x="5207159" y="3979915"/>
            <a:ext cx="410686" cy="10636"/>
          </a:xfrm>
          <a:prstGeom prst="straightConnector1">
            <a:avLst/>
          </a:prstGeom>
          <a:noFill/>
          <a:ln w="25400" cap="flat" cmpd="sng" algn="ctr">
            <a:solidFill>
              <a:srgbClr val="000000"/>
            </a:solidFill>
            <a:prstDash val="solid"/>
            <a:round/>
            <a:headEnd type="none" w="lg" len="lg"/>
            <a:tailEnd type="arrow" w="lg" len="lg"/>
          </a:ln>
          <a:effectLst/>
        </p:spPr>
      </p:cxnSp>
      <p:cxnSp>
        <p:nvCxnSpPr>
          <p:cNvPr id="15" name="Straight Arrow Connector 14"/>
          <p:cNvCxnSpPr/>
          <p:nvPr/>
        </p:nvCxnSpPr>
        <p:spPr bwMode="auto">
          <a:xfrm rot="16200000" flipV="1">
            <a:off x="5732939" y="3979915"/>
            <a:ext cx="410686" cy="10636"/>
          </a:xfrm>
          <a:prstGeom prst="straightConnector1">
            <a:avLst/>
          </a:prstGeom>
          <a:noFill/>
          <a:ln w="25400" cap="flat" cmpd="sng" algn="ctr">
            <a:solidFill>
              <a:srgbClr val="000000"/>
            </a:solidFill>
            <a:prstDash val="solid"/>
            <a:round/>
            <a:headEnd type="none" w="lg" len="lg"/>
            <a:tailEnd type="arrow" w="lg" len="lg"/>
          </a:ln>
          <a:effectLst/>
        </p:spPr>
      </p:cxnSp>
      <p:cxnSp>
        <p:nvCxnSpPr>
          <p:cNvPr id="16" name="Straight Arrow Connector 15"/>
          <p:cNvCxnSpPr/>
          <p:nvPr/>
        </p:nvCxnSpPr>
        <p:spPr bwMode="auto">
          <a:xfrm rot="16200000" flipV="1">
            <a:off x="6235859" y="3979915"/>
            <a:ext cx="410686" cy="10636"/>
          </a:xfrm>
          <a:prstGeom prst="straightConnector1">
            <a:avLst/>
          </a:prstGeom>
          <a:noFill/>
          <a:ln w="25400" cap="flat" cmpd="sng" algn="ctr">
            <a:solidFill>
              <a:srgbClr val="000000"/>
            </a:solidFill>
            <a:prstDash val="solid"/>
            <a:round/>
            <a:headEnd type="none" w="lg" len="lg"/>
            <a:tailEnd type="arrow" w="lg" len="lg"/>
          </a:ln>
          <a:effectLst/>
        </p:spPr>
      </p:cxnSp>
      <p:cxnSp>
        <p:nvCxnSpPr>
          <p:cNvPr id="17" name="Straight Arrow Connector 16"/>
          <p:cNvCxnSpPr/>
          <p:nvPr/>
        </p:nvCxnSpPr>
        <p:spPr bwMode="auto">
          <a:xfrm rot="16200000" flipV="1">
            <a:off x="6773069" y="3979915"/>
            <a:ext cx="410686" cy="10636"/>
          </a:xfrm>
          <a:prstGeom prst="straightConnector1">
            <a:avLst/>
          </a:prstGeom>
          <a:noFill/>
          <a:ln w="25400" cap="flat" cmpd="sng" algn="ctr">
            <a:solidFill>
              <a:srgbClr val="000000"/>
            </a:solidFill>
            <a:prstDash val="solid"/>
            <a:round/>
            <a:headEnd type="none" w="lg" len="lg"/>
            <a:tailEnd type="arrow" w="lg" len="lg"/>
          </a:ln>
          <a:effectLst/>
        </p:spPr>
      </p:cxnSp>
      <p:cxnSp>
        <p:nvCxnSpPr>
          <p:cNvPr id="18" name="Straight Arrow Connector 17"/>
          <p:cNvCxnSpPr/>
          <p:nvPr/>
        </p:nvCxnSpPr>
        <p:spPr bwMode="auto">
          <a:xfrm rot="16200000" flipV="1">
            <a:off x="7333139" y="3979915"/>
            <a:ext cx="410686" cy="10636"/>
          </a:xfrm>
          <a:prstGeom prst="straightConnector1">
            <a:avLst/>
          </a:prstGeom>
          <a:noFill/>
          <a:ln w="25400" cap="flat" cmpd="sng" algn="ctr">
            <a:solidFill>
              <a:srgbClr val="000000"/>
            </a:solidFill>
            <a:prstDash val="solid"/>
            <a:round/>
            <a:headEnd type="none" w="lg" len="lg"/>
            <a:tailEnd type="arrow" w="lg" len="lg"/>
          </a:ln>
          <a:effectLst/>
        </p:spPr>
      </p:cxnSp>
      <p:cxnSp>
        <p:nvCxnSpPr>
          <p:cNvPr id="19" name="Straight Arrow Connector 18"/>
          <p:cNvCxnSpPr/>
          <p:nvPr/>
        </p:nvCxnSpPr>
        <p:spPr bwMode="auto">
          <a:xfrm rot="16200000" flipV="1">
            <a:off x="7927499" y="3979915"/>
            <a:ext cx="410686" cy="10636"/>
          </a:xfrm>
          <a:prstGeom prst="straightConnector1">
            <a:avLst/>
          </a:prstGeom>
          <a:noFill/>
          <a:ln w="25400" cap="flat" cmpd="sng" algn="ctr">
            <a:solidFill>
              <a:srgbClr val="000000"/>
            </a:solidFill>
            <a:prstDash val="solid"/>
            <a:round/>
            <a:headEnd type="none" w="lg" len="lg"/>
            <a:tailEnd type="arrow" w="lg" len="lg"/>
          </a:ln>
          <a:effectLst/>
        </p:spPr>
      </p:cxnSp>
      <p:cxnSp>
        <p:nvCxnSpPr>
          <p:cNvPr id="20" name="Straight Arrow Connector 19"/>
          <p:cNvCxnSpPr/>
          <p:nvPr/>
        </p:nvCxnSpPr>
        <p:spPr bwMode="auto">
          <a:xfrm rot="16200000" flipV="1">
            <a:off x="6235859" y="3271255"/>
            <a:ext cx="410686" cy="10636"/>
          </a:xfrm>
          <a:prstGeom prst="straightConnector1">
            <a:avLst/>
          </a:prstGeom>
          <a:noFill/>
          <a:ln w="25400" cap="flat" cmpd="sng" algn="ctr">
            <a:solidFill>
              <a:srgbClr val="000000"/>
            </a:solidFill>
            <a:prstDash val="solid"/>
            <a:round/>
            <a:headEnd type="none" w="lg" len="lg"/>
            <a:tailEnd type="arrow" w="lg" len="lg"/>
          </a:ln>
          <a:effectLst/>
        </p:spPr>
      </p:cxnSp>
      <p:cxnSp>
        <p:nvCxnSpPr>
          <p:cNvPr id="23" name="Straight Arrow Connector 22"/>
          <p:cNvCxnSpPr/>
          <p:nvPr/>
        </p:nvCxnSpPr>
        <p:spPr bwMode="auto">
          <a:xfrm rot="10800000">
            <a:off x="6629401" y="3289194"/>
            <a:ext cx="1718187" cy="1588"/>
          </a:xfrm>
          <a:prstGeom prst="straightConnector1">
            <a:avLst/>
          </a:prstGeom>
          <a:noFill/>
          <a:ln w="25400" cap="flat" cmpd="sng" algn="ctr">
            <a:solidFill>
              <a:schemeClr val="tx1"/>
            </a:solidFill>
            <a:prstDash val="lgDash"/>
            <a:round/>
            <a:headEnd type="none" w="sm" len="sm"/>
            <a:tailEnd type="arrow" w="lg" len="lg"/>
          </a:ln>
          <a:effectLst/>
        </p:spPr>
      </p:cxnSp>
      <p:cxnSp>
        <p:nvCxnSpPr>
          <p:cNvPr id="25" name="Straight Arrow Connector 24"/>
          <p:cNvCxnSpPr/>
          <p:nvPr/>
        </p:nvCxnSpPr>
        <p:spPr bwMode="auto">
          <a:xfrm rot="10800000">
            <a:off x="707924" y="3290782"/>
            <a:ext cx="5532857" cy="1588"/>
          </a:xfrm>
          <a:prstGeom prst="straightConnector1">
            <a:avLst/>
          </a:prstGeom>
          <a:noFill/>
          <a:ln w="25400" cap="flat" cmpd="sng" algn="ctr">
            <a:solidFill>
              <a:schemeClr val="tx1"/>
            </a:solidFill>
            <a:prstDash val="lgDash"/>
            <a:round/>
            <a:headEnd type="none" w="sm" len="sm"/>
            <a:tailEnd type="arrow" w="lg" len="lg"/>
          </a:ln>
          <a:effectLst/>
        </p:spPr>
      </p:cxnSp>
      <p:cxnSp>
        <p:nvCxnSpPr>
          <p:cNvPr id="28" name="Straight Arrow Connector 27"/>
          <p:cNvCxnSpPr/>
          <p:nvPr/>
        </p:nvCxnSpPr>
        <p:spPr bwMode="auto">
          <a:xfrm rot="16200000" flipV="1">
            <a:off x="1218089" y="1932789"/>
            <a:ext cx="410686" cy="10636"/>
          </a:xfrm>
          <a:prstGeom prst="straightConnector1">
            <a:avLst/>
          </a:prstGeom>
          <a:noFill/>
          <a:ln w="25400" cap="flat" cmpd="sng" algn="ctr">
            <a:solidFill>
              <a:srgbClr val="000000"/>
            </a:solidFill>
            <a:prstDash val="solid"/>
            <a:round/>
            <a:headEnd type="none" w="lg" len="lg"/>
            <a:tailEnd type="arrow" w="lg" len="lg"/>
          </a:ln>
          <a:effectLst/>
        </p:spPr>
      </p:cxnSp>
      <p:cxnSp>
        <p:nvCxnSpPr>
          <p:cNvPr id="29" name="Straight Arrow Connector 28"/>
          <p:cNvCxnSpPr/>
          <p:nvPr/>
        </p:nvCxnSpPr>
        <p:spPr bwMode="auto">
          <a:xfrm rot="16200000" flipV="1">
            <a:off x="1755299" y="1932789"/>
            <a:ext cx="410686" cy="10636"/>
          </a:xfrm>
          <a:prstGeom prst="straightConnector1">
            <a:avLst/>
          </a:prstGeom>
          <a:noFill/>
          <a:ln w="25400" cap="flat" cmpd="sng" algn="ctr">
            <a:solidFill>
              <a:srgbClr val="000000"/>
            </a:solidFill>
            <a:prstDash val="solid"/>
            <a:round/>
            <a:headEnd type="stealth" w="lg" len="lg"/>
            <a:tailEnd type="none" w="lg" len="lg"/>
          </a:ln>
          <a:effectLst/>
        </p:spPr>
      </p:cxnSp>
      <p:cxnSp>
        <p:nvCxnSpPr>
          <p:cNvPr id="31" name="Elbow Connector 30"/>
          <p:cNvCxnSpPr/>
          <p:nvPr/>
        </p:nvCxnSpPr>
        <p:spPr bwMode="auto">
          <a:xfrm rot="10800000">
            <a:off x="4149090" y="4556336"/>
            <a:ext cx="822960" cy="778828"/>
          </a:xfrm>
          <a:prstGeom prst="bentConnector3">
            <a:avLst>
              <a:gd name="adj1" fmla="val 50000"/>
            </a:avLst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36" name="Elbow Connector 35"/>
          <p:cNvCxnSpPr/>
          <p:nvPr/>
        </p:nvCxnSpPr>
        <p:spPr bwMode="auto">
          <a:xfrm rot="10800000" flipV="1">
            <a:off x="3726180" y="4556336"/>
            <a:ext cx="834390" cy="777240"/>
          </a:xfrm>
          <a:prstGeom prst="bentConnector3">
            <a:avLst>
              <a:gd name="adj1" fmla="val 50000"/>
            </a:avLst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42" name="Straight Connector 41"/>
          <p:cNvCxnSpPr/>
          <p:nvPr/>
        </p:nvCxnSpPr>
        <p:spPr bwMode="auto">
          <a:xfrm>
            <a:off x="4960620" y="5333576"/>
            <a:ext cx="3451860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43" name="Straight Connector 42"/>
          <p:cNvCxnSpPr/>
          <p:nvPr/>
        </p:nvCxnSpPr>
        <p:spPr bwMode="auto">
          <a:xfrm>
            <a:off x="720090" y="5333576"/>
            <a:ext cx="1325880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46" name="Straight Connector 45"/>
          <p:cNvCxnSpPr/>
          <p:nvPr/>
        </p:nvCxnSpPr>
        <p:spPr bwMode="auto">
          <a:xfrm>
            <a:off x="3246120" y="5333576"/>
            <a:ext cx="571500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53" name="Elbow Connector 52"/>
          <p:cNvCxnSpPr/>
          <p:nvPr/>
        </p:nvCxnSpPr>
        <p:spPr bwMode="auto">
          <a:xfrm rot="10800000">
            <a:off x="2434590" y="4556336"/>
            <a:ext cx="822960" cy="778828"/>
          </a:xfrm>
          <a:prstGeom prst="bentConnector3">
            <a:avLst>
              <a:gd name="adj1" fmla="val 50000"/>
            </a:avLst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54" name="Elbow Connector 53"/>
          <p:cNvCxnSpPr/>
          <p:nvPr/>
        </p:nvCxnSpPr>
        <p:spPr bwMode="auto">
          <a:xfrm rot="10800000" flipV="1">
            <a:off x="2011680" y="4556336"/>
            <a:ext cx="834390" cy="777240"/>
          </a:xfrm>
          <a:prstGeom prst="bentConnector3">
            <a:avLst>
              <a:gd name="adj1" fmla="val 50000"/>
            </a:avLst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5410200" y="1600200"/>
            <a:ext cx="3581400" cy="2632075"/>
            <a:chOff x="3264" y="480"/>
            <a:chExt cx="2256" cy="1658"/>
          </a:xfrm>
        </p:grpSpPr>
        <p:pic>
          <p:nvPicPr>
            <p:cNvPr id="4105" name="Picture 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264" y="480"/>
              <a:ext cx="2256" cy="16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4106" name="Rectangle 10"/>
            <p:cNvSpPr>
              <a:spLocks noChangeArrowheads="1"/>
            </p:cNvSpPr>
            <p:nvPr/>
          </p:nvSpPr>
          <p:spPr bwMode="auto">
            <a:xfrm>
              <a:off x="3648" y="576"/>
              <a:ext cx="240" cy="19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07" name="Text Box 11"/>
            <p:cNvSpPr txBox="1">
              <a:spLocks noChangeArrowheads="1"/>
            </p:cNvSpPr>
            <p:nvPr/>
          </p:nvSpPr>
          <p:spPr bwMode="auto">
            <a:xfrm>
              <a:off x="5184" y="1500"/>
              <a:ext cx="192" cy="25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dirty="0">
                  <a:solidFill>
                    <a:srgbClr val="000000"/>
                  </a:solidFill>
                  <a:latin typeface="+mn-lt"/>
                  <a:ea typeface="宋体" charset="-122"/>
                </a:rPr>
                <a:t>F</a:t>
              </a:r>
              <a:endParaRPr lang="en-US" altLang="zh-CN" dirty="0">
                <a:solidFill>
                  <a:srgbClr val="000000"/>
                </a:solidFill>
                <a:latin typeface="+mn-lt"/>
                <a:ea typeface="宋体" charset="-122"/>
              </a:endParaRPr>
            </a:p>
          </p:txBody>
        </p:sp>
      </p:grpSp>
      <p:sp>
        <p:nvSpPr>
          <p:cNvPr id="4116" name="Rectangle 20"/>
          <p:cNvSpPr>
            <a:spLocks noChangeArrowheads="1"/>
          </p:cNvSpPr>
          <p:nvPr/>
        </p:nvSpPr>
        <p:spPr bwMode="auto">
          <a:xfrm>
            <a:off x="5770420" y="4824840"/>
            <a:ext cx="3276600" cy="1499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>
              <a:spcBef>
                <a:spcPct val="20000"/>
              </a:spcBef>
              <a:buFontTx/>
              <a:buChar char="•"/>
            </a:pPr>
            <a:r>
              <a:rPr lang="en-US" altLang="zh-CN" sz="2400" dirty="0" smtClean="0">
                <a:ea typeface="宋体" charset="-122"/>
              </a:rPr>
              <a:t>C-type </a:t>
            </a:r>
            <a:r>
              <a:rPr lang="en-US" altLang="zh-CN" sz="2400" dirty="0" smtClean="0">
                <a:ea typeface="宋体" charset="-122"/>
                <a:sym typeface="Wingdings" pitchFamily="2" charset="2"/>
              </a:rPr>
              <a:t> </a:t>
            </a:r>
            <a:r>
              <a:rPr lang="en-US" altLang="zh-CN" sz="2400" i="1" dirty="0" smtClean="0">
                <a:ea typeface="宋体" charset="-122"/>
              </a:rPr>
              <a:t>J</a:t>
            </a:r>
            <a:r>
              <a:rPr lang="en-US" altLang="zh-CN" sz="2400" i="1" baseline="-25000" dirty="0" smtClean="0">
                <a:ea typeface="宋体" charset="-122"/>
              </a:rPr>
              <a:t>2</a:t>
            </a:r>
            <a:r>
              <a:rPr lang="en-US" altLang="zh-CN" sz="2400" i="1" dirty="0" smtClean="0">
                <a:ea typeface="宋体" charset="-122"/>
              </a:rPr>
              <a:t>S</a:t>
            </a:r>
            <a:r>
              <a:rPr lang="en-US" altLang="zh-CN" sz="2400" i="1" baseline="30000" dirty="0" smtClean="0">
                <a:ea typeface="宋体" charset="-122"/>
              </a:rPr>
              <a:t>2</a:t>
            </a:r>
            <a:endParaRPr lang="en-US" altLang="zh-CN" sz="2400" i="1" baseline="30000" dirty="0">
              <a:ea typeface="宋体" charset="-122"/>
            </a:endParaRPr>
          </a:p>
          <a:p>
            <a:pPr marL="342900" indent="-342900" algn="l">
              <a:spcBef>
                <a:spcPct val="20000"/>
              </a:spcBef>
              <a:buFontTx/>
              <a:buChar char="•"/>
            </a:pPr>
            <a:r>
              <a:rPr lang="en-US" altLang="zh-CN" sz="2400" dirty="0" smtClean="0">
                <a:ea typeface="宋体" charset="-122"/>
              </a:rPr>
              <a:t>E-type </a:t>
            </a:r>
            <a:r>
              <a:rPr lang="en-US" altLang="zh-CN" sz="2400" dirty="0" smtClean="0">
                <a:ea typeface="宋体" charset="-122"/>
                <a:sym typeface="Wingdings" pitchFamily="2" charset="2"/>
              </a:rPr>
              <a:t> </a:t>
            </a:r>
            <a:r>
              <a:rPr lang="en-US" altLang="zh-CN" sz="2400" i="1" dirty="0" smtClean="0">
                <a:ea typeface="宋体" charset="-122"/>
              </a:rPr>
              <a:t>KS </a:t>
            </a:r>
            <a:r>
              <a:rPr lang="en-US" altLang="zh-CN" sz="2400" dirty="0" smtClean="0">
                <a:ea typeface="宋体" charset="-122"/>
              </a:rPr>
              <a:t>&amp; K.E.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</a:pPr>
            <a:r>
              <a:rPr lang="en-US" altLang="zh-CN" dirty="0" smtClean="0">
                <a:ea typeface="宋体" charset="-122"/>
              </a:rPr>
              <a:t>Weak OO in E-type</a:t>
            </a:r>
            <a:endParaRPr lang="en-US" altLang="zh-CN" sz="3200" dirty="0">
              <a:ea typeface="宋体" charset="-122"/>
            </a:endParaRPr>
          </a:p>
        </p:txBody>
      </p:sp>
      <p:sp>
        <p:nvSpPr>
          <p:cNvPr id="15" name="Text Box 8"/>
          <p:cNvSpPr txBox="1">
            <a:spLocks noChangeArrowheads="1"/>
          </p:cNvSpPr>
          <p:nvPr/>
        </p:nvSpPr>
        <p:spPr bwMode="auto">
          <a:xfrm>
            <a:off x="1070610" y="148589"/>
            <a:ext cx="7235190" cy="53721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2075" tIns="46038" rIns="92075" bIns="46038" anchor="b"/>
          <a:lstStyle/>
          <a:p>
            <a:pPr algn="l"/>
            <a:endParaRPr lang="zh-CN" altLang="en-US" sz="2800" dirty="0">
              <a:solidFill>
                <a:schemeClr val="tx2"/>
              </a:solidFill>
              <a:ea typeface="新細明體" pitchFamily="18" charset="-120"/>
            </a:endParaRPr>
          </a:p>
          <a:p>
            <a:pPr algn="l"/>
            <a:r>
              <a:rPr lang="en-US" altLang="zh-CN" sz="2800" dirty="0" smtClean="0">
                <a:solidFill>
                  <a:schemeClr val="tx2"/>
                </a:solidFill>
                <a:ea typeface="新細明體" pitchFamily="18" charset="-120"/>
              </a:rPr>
              <a:t>Rich magnetic structures</a:t>
            </a:r>
            <a:endParaRPr lang="zh-CN" altLang="en-US" sz="2800" dirty="0">
              <a:solidFill>
                <a:schemeClr val="tx2"/>
              </a:solidFill>
              <a:ea typeface="新細明體" pitchFamily="18" charset="-12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962400" y="6150428"/>
            <a:ext cx="5181600" cy="70788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</a:rPr>
              <a:t>W.-G. Yin </a:t>
            </a:r>
            <a:r>
              <a:rPr lang="en-US" sz="2000" i="1" dirty="0" smtClean="0">
                <a:solidFill>
                  <a:srgbClr val="000000"/>
                </a:solidFill>
              </a:rPr>
              <a:t>et al,</a:t>
            </a:r>
            <a:r>
              <a:rPr lang="en-US" sz="2000" dirty="0" smtClean="0">
                <a:solidFill>
                  <a:srgbClr val="000000"/>
                </a:solidFill>
              </a:rPr>
              <a:t> PRL </a:t>
            </a:r>
            <a:r>
              <a:rPr lang="en-US" sz="2000" b="1" dirty="0" smtClean="0">
                <a:solidFill>
                  <a:srgbClr val="000000"/>
                </a:solidFill>
              </a:rPr>
              <a:t>105</a:t>
            </a:r>
            <a:r>
              <a:rPr lang="en-US" sz="2000" dirty="0" smtClean="0">
                <a:solidFill>
                  <a:srgbClr val="000000"/>
                </a:solidFill>
              </a:rPr>
              <a:t>, 107004 (2010)</a:t>
            </a:r>
          </a:p>
          <a:p>
            <a:pPr algn="r"/>
            <a:r>
              <a:rPr lang="de-DE" sz="2000" dirty="0" smtClean="0">
                <a:solidFill>
                  <a:srgbClr val="000000"/>
                </a:solidFill>
              </a:rPr>
              <a:t>W.-G. Yin </a:t>
            </a:r>
            <a:r>
              <a:rPr lang="de-DE" sz="2000" i="1" dirty="0" smtClean="0">
                <a:solidFill>
                  <a:srgbClr val="000000"/>
                </a:solidFill>
              </a:rPr>
              <a:t>et al.</a:t>
            </a:r>
            <a:r>
              <a:rPr lang="de-DE" sz="2000" dirty="0" smtClean="0">
                <a:solidFill>
                  <a:srgbClr val="000000"/>
                </a:solidFill>
              </a:rPr>
              <a:t>, </a:t>
            </a:r>
            <a:r>
              <a:rPr lang="pt-BR" sz="2000" dirty="0" smtClean="0">
                <a:solidFill>
                  <a:srgbClr val="000000"/>
                </a:solidFill>
              </a:rPr>
              <a:t>PRB </a:t>
            </a:r>
            <a:r>
              <a:rPr lang="pt-BR" sz="2000" b="1" dirty="0" smtClean="0">
                <a:solidFill>
                  <a:srgbClr val="000000"/>
                </a:solidFill>
              </a:rPr>
              <a:t>86</a:t>
            </a:r>
            <a:r>
              <a:rPr lang="pt-BR" sz="2000" dirty="0" smtClean="0">
                <a:solidFill>
                  <a:srgbClr val="000000"/>
                </a:solidFill>
              </a:rPr>
              <a:t>, 081106(R) (2012)</a:t>
            </a:r>
            <a:endParaRPr lang="en-US" sz="2000" dirty="0">
              <a:solidFill>
                <a:srgbClr val="000000"/>
              </a:solidFill>
            </a:endParaRPr>
          </a:p>
        </p:txBody>
      </p:sp>
      <p:pic>
        <p:nvPicPr>
          <p:cNvPr id="31846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2484" y="1056103"/>
            <a:ext cx="4664529" cy="2592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846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1350" y="3722608"/>
            <a:ext cx="4838700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7805058" y="2841172"/>
            <a:ext cx="4267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00000"/>
                </a:solidFill>
                <a:latin typeface="+mn-lt"/>
              </a:rPr>
              <a:t>/X</a:t>
            </a:r>
            <a:endParaRPr lang="en-US" sz="2000" dirty="0">
              <a:solidFill>
                <a:srgbClr val="00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8301" y="1371599"/>
            <a:ext cx="9135699" cy="475514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18288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SzPct val="50000"/>
            </a:pPr>
            <a:r>
              <a:rPr lang="en-US" altLang="zh-TW" sz="3600" dirty="0" smtClean="0">
                <a:solidFill>
                  <a:srgbClr val="7030A0"/>
                </a:solidFill>
                <a:latin typeface="Arial" charset="0"/>
                <a:ea typeface="新細明體" pitchFamily="18" charset="-120"/>
              </a:rPr>
              <a:t>        “More is different”</a:t>
            </a:r>
          </a:p>
          <a:p>
            <a:pPr marL="18288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SzPct val="50000"/>
            </a:pPr>
            <a:r>
              <a:rPr lang="en-US" altLang="zh-TW" sz="2000" dirty="0" smtClean="0"/>
              <a:t>  Philip W. </a:t>
            </a:r>
            <a:r>
              <a:rPr lang="en-US" sz="2000" dirty="0" smtClean="0"/>
              <a:t>Anderson, </a:t>
            </a:r>
            <a:r>
              <a:rPr lang="en-US" sz="2000" i="1" dirty="0" smtClean="0"/>
              <a:t>Science</a:t>
            </a:r>
            <a:r>
              <a:rPr lang="en-US" sz="2000" dirty="0" smtClean="0"/>
              <a:t> </a:t>
            </a:r>
            <a:r>
              <a:rPr lang="en-US" sz="2000" b="1" dirty="0" smtClean="0"/>
              <a:t>177</a:t>
            </a:r>
            <a:r>
              <a:rPr lang="en-US" sz="2000" dirty="0" smtClean="0"/>
              <a:t> (4047): 393 (1972)</a:t>
            </a:r>
            <a:endParaRPr lang="en-US" altLang="zh-TW" sz="2000" dirty="0" smtClean="0">
              <a:latin typeface="Arial" charset="0"/>
              <a:ea typeface="新細明體" pitchFamily="18" charset="-120"/>
            </a:endParaRPr>
          </a:p>
          <a:p>
            <a:pPr marL="18288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SzPct val="50000"/>
              <a:buFontTx/>
              <a:buBlip>
                <a:blip r:embed="rId2"/>
              </a:buBlip>
            </a:pPr>
            <a:endParaRPr lang="en-US" altLang="zh-TW" sz="1600" dirty="0" smtClean="0">
              <a:latin typeface="Arial" charset="0"/>
              <a:ea typeface="新細明體" pitchFamily="18" charset="-120"/>
              <a:sym typeface="Wingdings" pitchFamily="2" charset="2"/>
            </a:endParaRPr>
          </a:p>
          <a:p>
            <a:pPr marL="18288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SzPct val="50000"/>
              <a:buFontTx/>
              <a:buBlip>
                <a:blip r:embed="rId2"/>
              </a:buBlip>
            </a:pP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  Correlated behavior of many electrons  quantum many-body problem</a:t>
            </a:r>
          </a:p>
          <a:p>
            <a:pPr marL="18288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SzPct val="50000"/>
              <a:buFontTx/>
              <a:buBlip>
                <a:blip r:embed="rId2"/>
              </a:buBlip>
            </a:pP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  Rich spontaneous symmetry breakings within accessible energy scale</a:t>
            </a:r>
          </a:p>
          <a:p>
            <a:pPr marL="640080" lvl="1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50000"/>
              <a:buBlip>
                <a:blip r:embed="rId2"/>
              </a:buBlip>
            </a:pP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  translation, rotation, spatial inversion, time reversal, …</a:t>
            </a:r>
          </a:p>
          <a:p>
            <a:pPr marL="640080" lvl="1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50000"/>
              <a:buBlip>
                <a:blip r:embed="rId2"/>
              </a:buBlip>
            </a:pP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  spin, orbital, charge, lattice, electromagnetic gauge, … </a:t>
            </a:r>
          </a:p>
          <a:p>
            <a:pPr marL="640080" lvl="1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50000"/>
            </a:pP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 Functionalities of modern materials for practical applications</a:t>
            </a:r>
            <a:endParaRPr lang="en-US" altLang="zh-TW" dirty="0">
              <a:solidFill>
                <a:srgbClr val="7030A0"/>
              </a:solidFill>
              <a:latin typeface="Arial" charset="0"/>
              <a:ea typeface="新細明體" pitchFamily="18" charset="-120"/>
              <a:sym typeface="Wingdings" pitchFamily="2" charset="2"/>
            </a:endParaRPr>
          </a:p>
        </p:txBody>
      </p:sp>
      <p:sp>
        <p:nvSpPr>
          <p:cNvPr id="254992" name="Rectangle 16"/>
          <p:cNvSpPr>
            <a:spLocks noChangeArrowheads="1"/>
          </p:cNvSpPr>
          <p:nvPr/>
        </p:nvSpPr>
        <p:spPr bwMode="auto">
          <a:xfrm>
            <a:off x="937844" y="165832"/>
            <a:ext cx="8112370" cy="5492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b"/>
          <a:lstStyle/>
          <a:p>
            <a:pPr algn="l"/>
            <a:r>
              <a:rPr lang="en-US" altLang="zh-TW" sz="2800" dirty="0" smtClean="0">
                <a:solidFill>
                  <a:schemeClr val="tx2"/>
                </a:solidFill>
                <a:ea typeface="新細明體" pitchFamily="18" charset="-120"/>
              </a:rPr>
              <a:t>Condensed matter physics: universality and complexity</a:t>
            </a:r>
            <a:endParaRPr lang="en-US" altLang="zh-TW" sz="2800" dirty="0">
              <a:solidFill>
                <a:schemeClr val="tx2"/>
              </a:solidFill>
              <a:ea typeface="新細明體" pitchFamily="18" charset="-120"/>
            </a:endParaRPr>
          </a:p>
        </p:txBody>
      </p:sp>
      <p:pic>
        <p:nvPicPr>
          <p:cNvPr id="510978" name="Picture 2" descr="C:\Users\weiku\home\talks_conferences\LSU_2011\2nd_visit\photo\200px-Andersonphot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1039" y="1157953"/>
            <a:ext cx="1905000" cy="2276475"/>
          </a:xfrm>
          <a:prstGeom prst="rect">
            <a:avLst/>
          </a:prstGeom>
          <a:noFill/>
        </p:spPr>
      </p:pic>
      <p:sp>
        <p:nvSpPr>
          <p:cNvPr id="17" name="Oval 16"/>
          <p:cNvSpPr/>
          <p:nvPr/>
        </p:nvSpPr>
        <p:spPr bwMode="auto">
          <a:xfrm>
            <a:off x="850607" y="5146157"/>
            <a:ext cx="680484" cy="478463"/>
          </a:xfrm>
          <a:prstGeom prst="ellipse">
            <a:avLst/>
          </a:prstGeom>
          <a:noFill/>
          <a:ln w="25400" cap="flat" cmpd="sng" algn="ctr">
            <a:solidFill>
              <a:srgbClr val="9900CC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2075" tIns="46038" rIns="92075" bIns="46038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" name="Oval 5"/>
          <p:cNvSpPr/>
          <p:nvPr/>
        </p:nvSpPr>
        <p:spPr bwMode="auto">
          <a:xfrm>
            <a:off x="1542623" y="5124623"/>
            <a:ext cx="773197" cy="478463"/>
          </a:xfrm>
          <a:prstGeom prst="ellipse">
            <a:avLst/>
          </a:prstGeom>
          <a:noFill/>
          <a:ln w="25400" cap="flat" cmpd="sng" algn="ctr">
            <a:solidFill>
              <a:srgbClr val="9900CC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2075" tIns="46038" rIns="92075" bIns="46038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2102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86360" y="1219200"/>
            <a:ext cx="8915400" cy="1219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342900" indent="-342900">
              <a:lnSpc>
                <a:spcPct val="120000"/>
              </a:lnSpc>
              <a:buSzPct val="50000"/>
            </a:pPr>
            <a:r>
              <a:rPr lang="en-US" altLang="zh-TW" sz="3200" dirty="0" smtClean="0">
                <a:solidFill>
                  <a:schemeClr val="tx2"/>
                </a:solidFill>
                <a:ea typeface="新細明體" pitchFamily="18" charset="-120"/>
              </a:rPr>
              <a:t>What about the strong fluctuation?</a:t>
            </a:r>
          </a:p>
        </p:txBody>
      </p:sp>
      <p:sp>
        <p:nvSpPr>
          <p:cNvPr id="5" name="Rectangle 4"/>
          <p:cNvSpPr/>
          <p:nvPr/>
        </p:nvSpPr>
        <p:spPr>
          <a:xfrm>
            <a:off x="1828794" y="2744212"/>
            <a:ext cx="53314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dirty="0" smtClean="0">
                <a:solidFill>
                  <a:srgbClr val="000000"/>
                </a:solidFill>
              </a:rPr>
              <a:t>Yuting Tam, Daoxin Yao, &amp; Wei Ku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Phys</a:t>
            </a:r>
            <a:r>
              <a:rPr lang="en-US" dirty="0">
                <a:solidFill>
                  <a:srgbClr val="000000"/>
                </a:solidFill>
              </a:rPr>
              <a:t>. Rev. Lett</a:t>
            </a:r>
            <a:r>
              <a:rPr lang="en-US" dirty="0" smtClean="0">
                <a:solidFill>
                  <a:srgbClr val="000000"/>
                </a:solidFill>
              </a:rPr>
              <a:t>. </a:t>
            </a:r>
            <a:r>
              <a:rPr lang="en-US" b="1" dirty="0">
                <a:solidFill>
                  <a:srgbClr val="002060"/>
                </a:solidFill>
              </a:rPr>
              <a:t>115</a:t>
            </a:r>
            <a:r>
              <a:rPr lang="en-US" dirty="0">
                <a:solidFill>
                  <a:srgbClr val="002060"/>
                </a:solidFill>
              </a:rPr>
              <a:t>, </a:t>
            </a:r>
            <a:r>
              <a:rPr lang="en-US" dirty="0" smtClean="0">
                <a:solidFill>
                  <a:srgbClr val="002060"/>
                </a:solidFill>
              </a:rPr>
              <a:t>117001 </a:t>
            </a:r>
            <a:r>
              <a:rPr lang="en-US" dirty="0" smtClean="0">
                <a:solidFill>
                  <a:srgbClr val="000000"/>
                </a:solidFill>
              </a:rPr>
              <a:t>(2015)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3802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"/>
          <p:cNvSpPr>
            <a:spLocks noGrp="1"/>
          </p:cNvSpPr>
          <p:nvPr>
            <p:ph type="title"/>
          </p:nvPr>
        </p:nvSpPr>
        <p:spPr>
          <a:xfrm>
            <a:off x="1066800" y="152400"/>
            <a:ext cx="7999413" cy="6096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ea typeface="宋体" charset="-122"/>
              </a:rPr>
              <a:t>Large local moment but poorly ordered?</a:t>
            </a:r>
            <a:endParaRPr lang="zh-CN" altLang="en-US" sz="2800" dirty="0" smtClean="0">
              <a:ea typeface="宋体" charset="-122"/>
            </a:endParaRPr>
          </a:p>
        </p:txBody>
      </p:sp>
      <p:sp>
        <p:nvSpPr>
          <p:cNvPr id="10243" name="Text Box 28"/>
          <p:cNvSpPr txBox="1">
            <a:spLocks noChangeArrowheads="1"/>
          </p:cNvSpPr>
          <p:nvPr/>
        </p:nvSpPr>
        <p:spPr bwMode="auto">
          <a:xfrm>
            <a:off x="0" y="990600"/>
            <a:ext cx="8153400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31775" algn="l"/>
                <a:tab pos="1547813" algn="l"/>
              </a:tabLst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31775" algn="l"/>
                <a:tab pos="1547813" algn="l"/>
              </a:tabLst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31775" algn="l"/>
                <a:tab pos="1547813" algn="l"/>
              </a:tabLst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31775" algn="l"/>
                <a:tab pos="1547813" algn="l"/>
              </a:tabLst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•"/>
              <a:tabLst>
                <a:tab pos="231775" algn="l"/>
                <a:tab pos="1547813" algn="l"/>
              </a:tabLst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tabLst>
                <a:tab pos="231775" algn="l"/>
                <a:tab pos="1547813" algn="l"/>
              </a:tabLs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tabLst>
                <a:tab pos="231775" algn="l"/>
                <a:tab pos="1547813" algn="l"/>
              </a:tabLs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tabLst>
                <a:tab pos="231775" algn="l"/>
                <a:tab pos="1547813" algn="l"/>
              </a:tabLs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tabLst>
                <a:tab pos="231775" algn="l"/>
                <a:tab pos="1547813" algn="l"/>
              </a:tabLs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SzPct val="60000"/>
              <a:buFontTx/>
              <a:buBlip>
                <a:blip r:embed="rId2"/>
              </a:buBlip>
            </a:pPr>
            <a:r>
              <a:rPr lang="en-US" altLang="zh-TW" sz="2000" b="0" dirty="0">
                <a:ea typeface="新細明體" pitchFamily="18" charset="-120"/>
                <a:cs typeface="Arial" charset="0"/>
              </a:rPr>
              <a:t>  Large local moment with small ordered moment, for example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SzPct val="60000"/>
              <a:buFontTx/>
              <a:buNone/>
            </a:pPr>
            <a:r>
              <a:rPr lang="en-US" altLang="zh-TW" sz="2000" b="0" dirty="0">
                <a:ea typeface="新細明體" pitchFamily="18" charset="-120"/>
                <a:cs typeface="Arial" charset="0"/>
              </a:rPr>
              <a:t>	</a:t>
            </a:r>
            <a:r>
              <a:rPr lang="en-US" altLang="zh-TW" sz="2000" b="0" dirty="0">
                <a:ea typeface="新細明體" pitchFamily="18" charset="-120"/>
                <a:cs typeface="Arial" charset="0"/>
                <a:sym typeface="Wingdings" pitchFamily="2" charset="2"/>
              </a:rPr>
              <a:t>  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SzPct val="60000"/>
              <a:buFontTx/>
              <a:buNone/>
            </a:pPr>
            <a:endParaRPr lang="en-US" altLang="zh-TW" sz="2000" b="0" dirty="0">
              <a:ea typeface="新細明體" pitchFamily="18" charset="-120"/>
              <a:cs typeface="Arial" charset="0"/>
              <a:sym typeface="Wingdings" pitchFamily="2" charset="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SzPct val="60000"/>
              <a:buFontTx/>
              <a:buNone/>
            </a:pPr>
            <a:endParaRPr lang="en-US" altLang="zh-TW" sz="2000" b="0" dirty="0">
              <a:ea typeface="新細明體" pitchFamily="18" charset="-120"/>
              <a:cs typeface="Arial" charset="0"/>
              <a:sym typeface="Wingdings" pitchFamily="2" charset="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SzPct val="60000"/>
              <a:buFontTx/>
              <a:buNone/>
            </a:pPr>
            <a:endParaRPr lang="en-US" altLang="zh-TW" sz="2000" b="0" dirty="0">
              <a:ea typeface="新細明體" pitchFamily="18" charset="-120"/>
              <a:cs typeface="Arial" charset="0"/>
              <a:sym typeface="Wingdings" pitchFamily="2" charset="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SzPct val="60000"/>
              <a:buFontTx/>
              <a:buNone/>
            </a:pPr>
            <a:endParaRPr lang="en-US" altLang="zh-TW" sz="2000" b="0" dirty="0">
              <a:ea typeface="新細明體" pitchFamily="18" charset="-120"/>
              <a:cs typeface="Arial" charset="0"/>
              <a:sym typeface="Wingdings" pitchFamily="2" charset="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SzPct val="60000"/>
              <a:buFontTx/>
              <a:buNone/>
            </a:pPr>
            <a:endParaRPr lang="en-US" altLang="zh-TW" sz="2000" b="0" dirty="0">
              <a:ea typeface="新細明體" pitchFamily="18" charset="-120"/>
              <a:cs typeface="Arial" charset="0"/>
              <a:sym typeface="Wingdings" pitchFamily="2" charset="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/>
          </p:nvPr>
        </p:nvGraphicFramePr>
        <p:xfrm>
          <a:off x="838200" y="1490663"/>
          <a:ext cx="7543800" cy="2933696"/>
        </p:xfrm>
        <a:graphic>
          <a:graphicData uri="http://schemas.openxmlformats.org/drawingml/2006/table">
            <a:tbl>
              <a:tblPr/>
              <a:tblGrid>
                <a:gridCol w="205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6712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System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Local moment(</a:t>
                      </a:r>
                      <a:r>
                        <a:rPr kumimoji="0" lang="en-US" altLang="zh-CN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Symbol" pitchFamily="18" charset="2"/>
                          <a:ea typeface="宋体" charset="-122"/>
                          <a:cs typeface="Times New Roman" pitchFamily="18" charset="0"/>
                        </a:rPr>
                        <a:t>m</a:t>
                      </a:r>
                      <a:r>
                        <a:rPr kumimoji="0" lang="en-US" altLang="zh-CN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B</a:t>
                      </a: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Ordered moment(</a:t>
                      </a:r>
                      <a:r>
                        <a:rPr kumimoji="0" lang="en-US" altLang="zh-CN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Symbol" pitchFamily="18" charset="2"/>
                          <a:ea typeface="宋体" charset="-122"/>
                          <a:cs typeface="Times New Roman" pitchFamily="18" charset="0"/>
                        </a:rPr>
                        <a:t>m</a:t>
                      </a:r>
                      <a:r>
                        <a:rPr kumimoji="0" lang="en-US" altLang="zh-CN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B</a:t>
                      </a: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6712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LaFeAsO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1.1~2.4</a:t>
                      </a:r>
                      <a:r>
                        <a:rPr kumimoji="0" lang="en-US" altLang="zh-CN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[1]  </a:t>
                      </a: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⃰</a:t>
                      </a:r>
                      <a:r>
                        <a:rPr kumimoji="0" lang="en-US" altLang="zh-CN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0.36</a:t>
                      </a:r>
                      <a:r>
                        <a:rPr kumimoji="0" lang="en-US" altLang="zh-CN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[2]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6712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CeFeAsO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1.3</a:t>
                      </a:r>
                      <a:r>
                        <a:rPr kumimoji="0" lang="en-US" altLang="zh-CN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[3]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0.8</a:t>
                      </a:r>
                      <a:r>
                        <a:rPr kumimoji="0" lang="en-US" altLang="zh-CN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[4]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6712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PrFeAsO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1.3</a:t>
                      </a:r>
                      <a:r>
                        <a:rPr kumimoji="0" lang="en-US" altLang="zh-CN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[5]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0.35</a:t>
                      </a:r>
                      <a:r>
                        <a:rPr kumimoji="0" lang="en-US" altLang="zh-CN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[6]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6712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FeTe</a:t>
                      </a:r>
                      <a:endParaRPr kumimoji="0" lang="en-US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5A58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2~3</a:t>
                      </a:r>
                      <a:r>
                        <a:rPr kumimoji="0" lang="en-US" altLang="zh-CN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[7]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0.4~2</a:t>
                      </a:r>
                      <a:r>
                        <a:rPr kumimoji="0" lang="en-US" altLang="zh-CN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[8]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6712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BaFe2As2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1.3</a:t>
                      </a:r>
                      <a:r>
                        <a:rPr kumimoji="0" lang="en-US" altLang="zh-CN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[5]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0.87</a:t>
                      </a:r>
                      <a:r>
                        <a:rPr kumimoji="0" lang="en-US" altLang="zh-CN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[9]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6712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SrFe2As2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2.1</a:t>
                      </a:r>
                      <a:r>
                        <a:rPr kumimoji="0" lang="en-US" altLang="zh-CN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[3]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0.94</a:t>
                      </a:r>
                      <a:r>
                        <a:rPr kumimoji="0" lang="en-US" altLang="zh-CN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[10]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6712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FeSe</a:t>
                      </a:r>
                      <a:endParaRPr kumimoji="0" lang="en-US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5A58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2~3</a:t>
                      </a:r>
                      <a:r>
                        <a:rPr kumimoji="0" lang="en-US" altLang="zh-CN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[5]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A58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0</a:t>
                      </a:r>
                      <a:endParaRPr kumimoji="0" lang="en-US" altLang="zh-CN" sz="2000" b="0" i="0" u="none" strike="noStrike" cap="none" normalizeH="0" baseline="30000" dirty="0" smtClean="0">
                        <a:ln>
                          <a:noFill/>
                        </a:ln>
                        <a:solidFill>
                          <a:srgbClr val="005A58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2870718"/>
                  </a:ext>
                </a:extLst>
              </a:tr>
            </a:tbl>
          </a:graphicData>
        </a:graphic>
      </p:graphicFrame>
      <p:sp>
        <p:nvSpPr>
          <p:cNvPr id="10279" name="矩形 9"/>
          <p:cNvSpPr>
            <a:spLocks noChangeArrowheads="1"/>
          </p:cNvSpPr>
          <p:nvPr/>
        </p:nvSpPr>
        <p:spPr bwMode="auto">
          <a:xfrm>
            <a:off x="6415088" y="4506912"/>
            <a:ext cx="2424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1800" b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⃰  Theoretical estimation</a:t>
            </a:r>
          </a:p>
        </p:txBody>
      </p:sp>
      <p:sp>
        <p:nvSpPr>
          <p:cNvPr id="10" name="矩形 2"/>
          <p:cNvSpPr/>
          <p:nvPr/>
        </p:nvSpPr>
        <p:spPr>
          <a:xfrm>
            <a:off x="457200" y="4690408"/>
            <a:ext cx="81534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l">
              <a:lnSpc>
                <a:spcPct val="120000"/>
              </a:lnSpc>
              <a:buSzPct val="60000"/>
              <a:buBlip>
                <a:blip r:embed="rId2"/>
              </a:buBlip>
            </a:pPr>
            <a:r>
              <a:rPr lang="en-US" altLang="zh-TW" sz="2000" dirty="0" smtClean="0">
                <a:solidFill>
                  <a:srgbClr val="9900FF"/>
                </a:solidFill>
                <a:latin typeface="Arial" charset="0"/>
                <a:ea typeface="新細明體" pitchFamily="18" charset="-120"/>
                <a:cs typeface="Arial" charset="0"/>
                <a:sym typeface="Wingdings" pitchFamily="2" charset="2"/>
              </a:rPr>
              <a:t>  fluctuation</a:t>
            </a:r>
            <a:r>
              <a:rPr lang="en-US" altLang="zh-TW" sz="2000" dirty="0" smtClean="0">
                <a:solidFill>
                  <a:srgbClr val="005A58"/>
                </a:solidFill>
                <a:latin typeface="Arial" charset="0"/>
                <a:ea typeface="新細明體" pitchFamily="18" charset="-120"/>
                <a:cs typeface="Arial" charset="0"/>
                <a:sym typeface="Wingdings" pitchFamily="2" charset="2"/>
              </a:rPr>
              <a:t> at different </a:t>
            </a:r>
            <a:r>
              <a:rPr lang="en-US" altLang="zh-TW" sz="2000" dirty="0" smtClean="0">
                <a:solidFill>
                  <a:srgbClr val="9900FF"/>
                </a:solidFill>
                <a:latin typeface="Arial" charset="0"/>
                <a:ea typeface="新細明體" pitchFamily="18" charset="-120"/>
                <a:cs typeface="Arial" charset="0"/>
                <a:sym typeface="Wingdings" pitchFamily="2" charset="2"/>
              </a:rPr>
              <a:t>length scales</a:t>
            </a:r>
            <a:endParaRPr lang="en-US" altLang="zh-TW" sz="2000" dirty="0" smtClean="0">
              <a:solidFill>
                <a:srgbClr val="005A58"/>
              </a:solidFill>
              <a:latin typeface="Arial" charset="0"/>
              <a:ea typeface="新細明體" pitchFamily="18" charset="-120"/>
              <a:cs typeface="Arial" charset="0"/>
              <a:sym typeface="Wingdings" pitchFamily="2" charset="2"/>
            </a:endParaRPr>
          </a:p>
          <a:p>
            <a:pPr marL="0" lvl="1" algn="l">
              <a:lnSpc>
                <a:spcPct val="120000"/>
              </a:lnSpc>
              <a:buSzPct val="60000"/>
              <a:buBlip>
                <a:blip r:embed="rId2"/>
              </a:buBlip>
            </a:pPr>
            <a:r>
              <a:rPr lang="en-US" altLang="zh-TW" sz="2000" dirty="0" smtClean="0">
                <a:solidFill>
                  <a:srgbClr val="005A58"/>
                </a:solidFill>
                <a:latin typeface="Arial" charset="0"/>
                <a:ea typeface="新細明體" pitchFamily="18" charset="-120"/>
                <a:cs typeface="Arial" charset="0"/>
                <a:sym typeface="Wingdings" pitchFamily="2" charset="2"/>
              </a:rPr>
              <a:t>  spatial fluctuation, not a mean-field behavior</a:t>
            </a:r>
            <a:endParaRPr lang="en-US" altLang="zh-TW" sz="2000" dirty="0" smtClean="0">
              <a:solidFill>
                <a:srgbClr val="005A58"/>
              </a:solidFill>
              <a:latin typeface="Arial" charset="0"/>
              <a:ea typeface="新細明體" pitchFamily="18" charset="-120"/>
              <a:cs typeface="Arial" charset="0"/>
            </a:endParaRPr>
          </a:p>
          <a:p>
            <a:pPr lvl="0" algn="l">
              <a:lnSpc>
                <a:spcPct val="120000"/>
              </a:lnSpc>
              <a:buSzPct val="60000"/>
              <a:buBlip>
                <a:blip r:embed="rId2"/>
              </a:buBlip>
            </a:pPr>
            <a:r>
              <a:rPr lang="en-US" altLang="zh-TW" sz="2000" dirty="0" smtClean="0">
                <a:solidFill>
                  <a:srgbClr val="005A58"/>
                </a:solidFill>
                <a:latin typeface="Arial" charset="0"/>
                <a:ea typeface="新細明體" pitchFamily="18" charset="-120"/>
                <a:cs typeface="Arial" charset="0"/>
              </a:rPr>
              <a:t>  </a:t>
            </a:r>
            <a:r>
              <a:rPr lang="en-US" altLang="zh-TW" sz="2000" dirty="0" smtClean="0">
                <a:solidFill>
                  <a:srgbClr val="9900FF"/>
                </a:solidFill>
                <a:latin typeface="Arial" charset="0"/>
                <a:ea typeface="新細明體" pitchFamily="18" charset="-120"/>
                <a:cs typeface="Arial" charset="0"/>
              </a:rPr>
              <a:t>Local</a:t>
            </a:r>
            <a:r>
              <a:rPr lang="en-US" altLang="zh-TW" sz="2000" dirty="0" smtClean="0">
                <a:solidFill>
                  <a:srgbClr val="005A58"/>
                </a:solidFill>
                <a:latin typeface="Arial" charset="0"/>
                <a:ea typeface="新細明體" pitchFamily="18" charset="-120"/>
                <a:cs typeface="Arial" charset="0"/>
              </a:rPr>
              <a:t> moment and </a:t>
            </a:r>
            <a:r>
              <a:rPr lang="en-US" altLang="zh-TW" sz="2000" dirty="0" smtClean="0">
                <a:solidFill>
                  <a:srgbClr val="9900FF"/>
                </a:solidFill>
                <a:latin typeface="Arial" charset="0"/>
                <a:ea typeface="新細明體" pitchFamily="18" charset="-120"/>
                <a:cs typeface="Arial" charset="0"/>
              </a:rPr>
              <a:t>itinerant</a:t>
            </a:r>
            <a:r>
              <a:rPr lang="en-US" altLang="zh-TW" sz="2000" dirty="0" smtClean="0">
                <a:solidFill>
                  <a:srgbClr val="005A58"/>
                </a:solidFill>
                <a:latin typeface="Arial" charset="0"/>
                <a:ea typeface="新細明體" pitchFamily="18" charset="-120"/>
                <a:cs typeface="Arial" charset="0"/>
              </a:rPr>
              <a:t> carriers: r</a:t>
            </a:r>
            <a:r>
              <a:rPr lang="en-US" altLang="zh-TW" sz="2000" dirty="0" smtClean="0">
                <a:solidFill>
                  <a:srgbClr val="005A58"/>
                </a:solidFill>
                <a:latin typeface="Arial" charset="0"/>
                <a:ea typeface="新細明體" pitchFamily="18" charset="-120"/>
                <a:cs typeface="Arial" charset="0"/>
                <a:sym typeface="Wingdings" pitchFamily="2" charset="2"/>
              </a:rPr>
              <a:t>oles of itinerant carriers </a:t>
            </a:r>
          </a:p>
          <a:p>
            <a:pPr marL="0" lvl="1" algn="l">
              <a:lnSpc>
                <a:spcPct val="120000"/>
              </a:lnSpc>
              <a:buSzPct val="60000"/>
              <a:buBlip>
                <a:blip r:embed="rId2"/>
              </a:buBlip>
            </a:pPr>
            <a:r>
              <a:rPr lang="en-US" altLang="zh-TW" sz="2000" dirty="0" smtClean="0">
                <a:solidFill>
                  <a:srgbClr val="005A58"/>
                </a:solidFill>
                <a:latin typeface="Arial" charset="0"/>
                <a:ea typeface="新細明體" pitchFamily="18" charset="-120"/>
                <a:cs typeface="Arial" charset="0"/>
                <a:sym typeface="Wingdings" pitchFamily="2" charset="2"/>
              </a:rPr>
              <a:t>  roles </a:t>
            </a:r>
            <a:r>
              <a:rPr lang="en-US" altLang="zh-TW" sz="2000" dirty="0">
                <a:solidFill>
                  <a:srgbClr val="005A58"/>
                </a:solidFill>
                <a:latin typeface="Arial" charset="0"/>
                <a:ea typeface="新細明體" pitchFamily="18" charset="-120"/>
                <a:cs typeface="Arial" charset="0"/>
                <a:sym typeface="Wingdings" pitchFamily="2" charset="2"/>
              </a:rPr>
              <a:t>in moment fluctuation</a:t>
            </a:r>
          </a:p>
          <a:p>
            <a:pPr marL="0" lvl="1" algn="l">
              <a:lnSpc>
                <a:spcPct val="120000"/>
              </a:lnSpc>
              <a:buSzPct val="60000"/>
              <a:buBlip>
                <a:blip r:embed="rId2"/>
              </a:buBlip>
            </a:pPr>
            <a:r>
              <a:rPr lang="en-US" altLang="zh-TW" sz="2000" dirty="0">
                <a:solidFill>
                  <a:srgbClr val="005A58"/>
                </a:solidFill>
                <a:latin typeface="Arial" charset="0"/>
                <a:ea typeface="新細明體" pitchFamily="18" charset="-120"/>
                <a:cs typeface="Arial" charset="0"/>
                <a:sym typeface="Wingdings" pitchFamily="2" charset="2"/>
              </a:rPr>
              <a:t>  effects of </a:t>
            </a:r>
            <a:r>
              <a:rPr lang="en-US" altLang="zh-TW" sz="2000" dirty="0" smtClean="0">
                <a:solidFill>
                  <a:srgbClr val="005A58"/>
                </a:solidFill>
                <a:latin typeface="Arial" charset="0"/>
                <a:ea typeface="新細明體" pitchFamily="18" charset="-120"/>
                <a:cs typeface="Arial" charset="0"/>
                <a:sym typeface="Wingdings" pitchFamily="2" charset="2"/>
              </a:rPr>
              <a:t>nesting?</a:t>
            </a:r>
            <a:endParaRPr lang="en-US" altLang="zh-TW" sz="2000" dirty="0">
              <a:solidFill>
                <a:srgbClr val="005A58"/>
              </a:solidFill>
              <a:latin typeface="Arial" charset="0"/>
              <a:ea typeface="新細明體" pitchFamily="18" charset="-120"/>
              <a:cs typeface="Arial" charset="0"/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847182168"/>
      </p:ext>
    </p:extLst>
  </p:cSld>
  <p:clrMapOvr>
    <a:masterClrMapping/>
  </p:clrMapOvr>
  <p:transition spd="slow" advTm="76263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19200" y="1676400"/>
            <a:ext cx="6327775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0" dirty="0" smtClean="0">
                <a:ea typeface="+mn-ea"/>
              </a:rPr>
              <a:t>[1] Z</a:t>
            </a:r>
            <a:r>
              <a:rPr lang="en-US" altLang="zh-CN" kern="0" dirty="0">
                <a:ea typeface="+mn-ea"/>
              </a:rPr>
              <a:t>. P. Yin et al. PRL 101, 047001 (2008</a:t>
            </a:r>
            <a:r>
              <a:rPr lang="en-US" altLang="zh-CN" kern="0" dirty="0" smtClean="0">
                <a:ea typeface="+mn-ea"/>
              </a:rPr>
              <a:t>)</a:t>
            </a: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0" dirty="0" smtClean="0">
                <a:ea typeface="+mn-ea"/>
              </a:rPr>
              <a:t>[2]</a:t>
            </a:r>
            <a:r>
              <a:rPr lang="fr-FR" altLang="zh-CN" kern="0" dirty="0">
                <a:ea typeface="+mn-ea"/>
              </a:rPr>
              <a:t> C. de la Cruz et al. Nature 453 (2008) </a:t>
            </a:r>
            <a:r>
              <a:rPr lang="fr-FR" altLang="zh-CN" kern="0" dirty="0" smtClean="0">
                <a:ea typeface="+mn-ea"/>
              </a:rPr>
              <a:t>899</a:t>
            </a: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altLang="zh-CN" kern="0" dirty="0" smtClean="0">
                <a:ea typeface="+mn-ea"/>
              </a:rPr>
              <a:t>[</a:t>
            </a:r>
            <a:r>
              <a:rPr lang="fr-FR" altLang="zh-CN" kern="0" dirty="0">
                <a:ea typeface="+mn-ea"/>
              </a:rPr>
              <a:t>3] P. </a:t>
            </a:r>
            <a:r>
              <a:rPr lang="fr-FR" altLang="zh-CN" kern="0" dirty="0" smtClean="0">
                <a:ea typeface="+mn-ea"/>
              </a:rPr>
              <a:t>Vilmercati </a:t>
            </a:r>
            <a:r>
              <a:rPr lang="fr-FR" altLang="zh-CN" i="1" kern="0" dirty="0" smtClean="0">
                <a:ea typeface="+mn-ea"/>
              </a:rPr>
              <a:t>et al. </a:t>
            </a:r>
            <a:r>
              <a:rPr lang="fr-FR" altLang="zh-CN" kern="0" dirty="0" smtClean="0">
                <a:ea typeface="+mn-ea"/>
              </a:rPr>
              <a:t>PRB 85.220503(2012)</a:t>
            </a: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altLang="zh-CN" kern="0" dirty="0" smtClean="0">
                <a:ea typeface="+mn-ea"/>
              </a:rPr>
              <a:t>[4]</a:t>
            </a:r>
            <a:r>
              <a:rPr lang="en-US" altLang="zh-CN" kern="0" dirty="0">
                <a:ea typeface="+mn-ea"/>
              </a:rPr>
              <a:t> J. </a:t>
            </a:r>
            <a:r>
              <a:rPr lang="en-US" altLang="zh-CN" kern="0" dirty="0" smtClean="0">
                <a:ea typeface="+mn-ea"/>
              </a:rPr>
              <a:t>Zhao</a:t>
            </a:r>
            <a:r>
              <a:rPr lang="fr-FR" altLang="zh-CN" i="1" kern="0" dirty="0">
                <a:ea typeface="+mn-ea"/>
              </a:rPr>
              <a:t> et al. </a:t>
            </a:r>
            <a:r>
              <a:rPr lang="en-US" altLang="zh-CN" kern="0" dirty="0">
                <a:ea typeface="+mn-ea"/>
              </a:rPr>
              <a:t>Nature Materials 7, 953 (2008</a:t>
            </a:r>
            <a:r>
              <a:rPr lang="en-US" altLang="zh-CN" kern="0" dirty="0" smtClean="0">
                <a:ea typeface="+mn-ea"/>
              </a:rPr>
              <a:t>)</a:t>
            </a: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0" dirty="0" smtClean="0">
                <a:ea typeface="+mn-ea"/>
              </a:rPr>
              <a:t>[5]</a:t>
            </a:r>
            <a:r>
              <a:rPr lang="en-US" altLang="zh-CN" kern="0" dirty="0">
                <a:ea typeface="+mn-ea"/>
              </a:rPr>
              <a:t> H. </a:t>
            </a:r>
            <a:r>
              <a:rPr lang="en-US" altLang="zh-CN" kern="0" dirty="0" err="1" smtClean="0">
                <a:ea typeface="+mn-ea"/>
              </a:rPr>
              <a:t>Gretarsson</a:t>
            </a:r>
            <a:r>
              <a:rPr lang="en-US" altLang="zh-CN" kern="0" dirty="0" smtClean="0">
                <a:ea typeface="+mn-ea"/>
              </a:rPr>
              <a:t> </a:t>
            </a:r>
            <a:r>
              <a:rPr lang="fr-FR" altLang="zh-CN" i="1" kern="0" dirty="0">
                <a:ea typeface="+mn-ea"/>
              </a:rPr>
              <a:t>et al. </a:t>
            </a:r>
            <a:r>
              <a:rPr lang="en-US" altLang="zh-CN" kern="0" dirty="0" smtClean="0">
                <a:ea typeface="+mn-ea"/>
              </a:rPr>
              <a:t>PRB </a:t>
            </a:r>
            <a:r>
              <a:rPr lang="en-US" altLang="zh-CN" kern="0" dirty="0">
                <a:ea typeface="+mn-ea"/>
              </a:rPr>
              <a:t>84, 100509 (2011</a:t>
            </a:r>
            <a:r>
              <a:rPr lang="en-US" altLang="zh-CN" kern="0" dirty="0" smtClean="0">
                <a:ea typeface="+mn-ea"/>
              </a:rPr>
              <a:t>)</a:t>
            </a: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0" dirty="0">
                <a:ea typeface="+mn-ea"/>
              </a:rPr>
              <a:t>[6] S. </a:t>
            </a:r>
            <a:r>
              <a:rPr lang="en-US" altLang="zh-CN" kern="0" dirty="0" err="1" smtClean="0">
                <a:ea typeface="+mn-ea"/>
              </a:rPr>
              <a:t>Kimber</a:t>
            </a:r>
            <a:r>
              <a:rPr lang="en-US" altLang="zh-CN" kern="0" dirty="0" smtClean="0">
                <a:ea typeface="+mn-ea"/>
              </a:rPr>
              <a:t> </a:t>
            </a:r>
            <a:r>
              <a:rPr lang="fr-FR" altLang="zh-CN" i="1" kern="0" dirty="0">
                <a:ea typeface="+mn-ea"/>
              </a:rPr>
              <a:t>et al. </a:t>
            </a:r>
            <a:r>
              <a:rPr lang="en-US" altLang="zh-CN" kern="0" dirty="0">
                <a:ea typeface="+mn-ea"/>
              </a:rPr>
              <a:t>PRB </a:t>
            </a:r>
            <a:r>
              <a:rPr lang="en-US" altLang="zh-CN" kern="0" dirty="0" smtClean="0">
                <a:ea typeface="+mn-ea"/>
              </a:rPr>
              <a:t>78</a:t>
            </a:r>
            <a:r>
              <a:rPr lang="en-US" altLang="zh-CN" kern="0" dirty="0">
                <a:ea typeface="+mn-ea"/>
              </a:rPr>
              <a:t>, </a:t>
            </a:r>
            <a:r>
              <a:rPr lang="en-US" altLang="zh-CN" kern="0" dirty="0" smtClean="0">
                <a:ea typeface="+mn-ea"/>
              </a:rPr>
              <a:t>140503 (2008)</a:t>
            </a: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0" dirty="0" smtClean="0">
                <a:ea typeface="+mn-ea"/>
              </a:rPr>
              <a:t>[7]</a:t>
            </a:r>
            <a:r>
              <a:rPr lang="en-US" altLang="zh-CN" kern="0" dirty="0">
                <a:ea typeface="+mn-ea"/>
              </a:rPr>
              <a:t> I. A. </a:t>
            </a:r>
            <a:r>
              <a:rPr lang="en-US" altLang="zh-CN" kern="0" dirty="0" err="1" smtClean="0">
                <a:ea typeface="+mn-ea"/>
              </a:rPr>
              <a:t>Zaliznyak</a:t>
            </a:r>
            <a:r>
              <a:rPr lang="en-US" altLang="zh-CN" kern="0" dirty="0" smtClean="0">
                <a:ea typeface="+mn-ea"/>
              </a:rPr>
              <a:t> </a:t>
            </a:r>
            <a:r>
              <a:rPr lang="fr-FR" altLang="zh-CN" i="1" kern="0" dirty="0">
                <a:ea typeface="+mn-ea"/>
              </a:rPr>
              <a:t>et al</a:t>
            </a:r>
            <a:r>
              <a:rPr lang="fr-FR" altLang="zh-CN" kern="0" dirty="0">
                <a:ea typeface="+mn-ea"/>
              </a:rPr>
              <a:t>. </a:t>
            </a:r>
            <a:r>
              <a:rPr lang="fr-FR" altLang="zh-CN" kern="0" dirty="0" smtClean="0">
                <a:ea typeface="+mn-ea"/>
              </a:rPr>
              <a:t>PRL </a:t>
            </a:r>
            <a:r>
              <a:rPr lang="en-US" altLang="zh-CN" kern="0" dirty="0" smtClean="0">
                <a:ea typeface="+mn-ea"/>
              </a:rPr>
              <a:t>107, 216403 </a:t>
            </a:r>
            <a:r>
              <a:rPr lang="en-US" altLang="zh-CN" kern="0" dirty="0">
                <a:ea typeface="+mn-ea"/>
              </a:rPr>
              <a:t>(2011</a:t>
            </a:r>
            <a:r>
              <a:rPr lang="en-US" altLang="zh-CN" kern="0" dirty="0" smtClean="0">
                <a:ea typeface="+mn-ea"/>
              </a:rPr>
              <a:t>)</a:t>
            </a: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0" dirty="0" smtClean="0">
                <a:ea typeface="+mn-ea"/>
              </a:rPr>
              <a:t>[8]</a:t>
            </a:r>
            <a:r>
              <a:rPr lang="en-US" altLang="zh-CN" kern="0" dirty="0">
                <a:ea typeface="+mn-ea"/>
              </a:rPr>
              <a:t> T. J. </a:t>
            </a:r>
            <a:r>
              <a:rPr lang="en-US" altLang="zh-CN" kern="0" dirty="0" smtClean="0">
                <a:ea typeface="+mn-ea"/>
              </a:rPr>
              <a:t>Liu </a:t>
            </a:r>
            <a:r>
              <a:rPr lang="fr-FR" altLang="zh-CN" i="1" kern="0" dirty="0">
                <a:ea typeface="+mn-ea"/>
              </a:rPr>
              <a:t>et </a:t>
            </a:r>
            <a:r>
              <a:rPr lang="fr-FR" altLang="zh-CN" i="1" kern="0" dirty="0" smtClean="0">
                <a:ea typeface="+mn-ea"/>
              </a:rPr>
              <a:t>al</a:t>
            </a:r>
            <a:r>
              <a:rPr lang="fr-FR" altLang="zh-CN" kern="0" dirty="0" smtClean="0">
                <a:ea typeface="+mn-ea"/>
              </a:rPr>
              <a:t>.</a:t>
            </a:r>
            <a:r>
              <a:rPr lang="en-US" altLang="zh-CN" kern="0" dirty="0">
                <a:ea typeface="+mn-ea"/>
              </a:rPr>
              <a:t> Nature Materials 9, 718 (2010</a:t>
            </a:r>
            <a:r>
              <a:rPr lang="en-US" altLang="zh-CN" kern="0" dirty="0" smtClean="0">
                <a:ea typeface="+mn-ea"/>
              </a:rPr>
              <a:t>)</a:t>
            </a: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0" dirty="0">
                <a:ea typeface="+mn-ea"/>
              </a:rPr>
              <a:t>[9] Q. </a:t>
            </a:r>
            <a:r>
              <a:rPr lang="en-US" altLang="zh-CN" kern="0" dirty="0" smtClean="0">
                <a:ea typeface="+mn-ea"/>
              </a:rPr>
              <a:t>Huang </a:t>
            </a:r>
            <a:r>
              <a:rPr lang="fr-FR" altLang="zh-CN" i="1" kern="0" dirty="0">
                <a:ea typeface="+mn-ea"/>
              </a:rPr>
              <a:t>et al</a:t>
            </a:r>
            <a:r>
              <a:rPr lang="fr-FR" altLang="zh-CN" kern="0" dirty="0">
                <a:ea typeface="+mn-ea"/>
              </a:rPr>
              <a:t>.</a:t>
            </a:r>
            <a:r>
              <a:rPr lang="en-US" altLang="zh-CN" kern="0" dirty="0">
                <a:ea typeface="+mn-ea"/>
              </a:rPr>
              <a:t> </a:t>
            </a:r>
            <a:r>
              <a:rPr lang="fr-FR" altLang="zh-CN" kern="0" dirty="0" smtClean="0">
                <a:ea typeface="+mn-ea"/>
              </a:rPr>
              <a:t>PRL</a:t>
            </a:r>
            <a:r>
              <a:rPr lang="en-US" altLang="zh-CN" kern="0" dirty="0">
                <a:ea typeface="+mn-ea"/>
              </a:rPr>
              <a:t> 101, 257003 (2008</a:t>
            </a:r>
            <a:r>
              <a:rPr lang="en-US" altLang="zh-CN" kern="0" dirty="0" smtClean="0">
                <a:ea typeface="+mn-ea"/>
              </a:rPr>
              <a:t>)</a:t>
            </a: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0" dirty="0" smtClean="0">
                <a:ea typeface="+mn-ea"/>
              </a:rPr>
              <a:t>[10] </a:t>
            </a:r>
            <a:r>
              <a:rPr lang="en-US" altLang="zh-CN" kern="0" dirty="0">
                <a:ea typeface="+mn-ea"/>
              </a:rPr>
              <a:t>J. </a:t>
            </a:r>
            <a:r>
              <a:rPr lang="en-US" altLang="zh-CN" kern="0" dirty="0" smtClean="0">
                <a:ea typeface="+mn-ea"/>
              </a:rPr>
              <a:t>Zhao</a:t>
            </a:r>
            <a:r>
              <a:rPr lang="en-US" altLang="zh-CN" kern="0" dirty="0">
                <a:ea typeface="+mn-ea"/>
              </a:rPr>
              <a:t> </a:t>
            </a:r>
            <a:r>
              <a:rPr lang="fr-FR" altLang="zh-CN" i="1" kern="0" dirty="0">
                <a:ea typeface="+mn-ea"/>
              </a:rPr>
              <a:t>et al</a:t>
            </a:r>
            <a:r>
              <a:rPr lang="fr-FR" altLang="zh-CN" kern="0" dirty="0">
                <a:ea typeface="+mn-ea"/>
              </a:rPr>
              <a:t>.</a:t>
            </a:r>
            <a:r>
              <a:rPr lang="en-US" altLang="zh-CN" kern="0" dirty="0">
                <a:ea typeface="+mn-ea"/>
              </a:rPr>
              <a:t> </a:t>
            </a:r>
            <a:r>
              <a:rPr lang="fr-FR" altLang="zh-CN" kern="0" dirty="0" smtClean="0">
                <a:ea typeface="+mn-ea"/>
              </a:rPr>
              <a:t>PRL </a:t>
            </a:r>
            <a:r>
              <a:rPr lang="en-US" altLang="zh-CN" kern="0" dirty="0" smtClean="0">
                <a:ea typeface="+mn-ea"/>
              </a:rPr>
              <a:t>78, 140504 </a:t>
            </a:r>
            <a:r>
              <a:rPr lang="en-US" altLang="zh-CN" kern="0" dirty="0">
                <a:ea typeface="+mn-ea"/>
              </a:rPr>
              <a:t>(2008</a:t>
            </a:r>
            <a:r>
              <a:rPr lang="en-US" altLang="zh-CN" kern="0" dirty="0" smtClean="0">
                <a:ea typeface="+mn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819075038"/>
      </p:ext>
    </p:extLst>
  </p:cSld>
  <p:clrMapOvr>
    <a:masterClrMapping/>
  </p:clrMapOvr>
  <p:transition spd="slow" advTm="758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3"/>
          <p:cNvSpPr>
            <a:spLocks noChangeArrowheads="1"/>
          </p:cNvSpPr>
          <p:nvPr/>
        </p:nvSpPr>
        <p:spPr bwMode="auto">
          <a:xfrm>
            <a:off x="4495800" y="4591050"/>
            <a:ext cx="47498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US" altLang="zh-CN" sz="1800" b="0" dirty="0">
                <a:solidFill>
                  <a:srgbClr val="000000"/>
                </a:solidFill>
                <a:latin typeface="Times New Roman" pitchFamily="18" charset="0"/>
              </a:rPr>
              <a:t>P. </a:t>
            </a:r>
            <a:r>
              <a:rPr lang="en-US" altLang="zh-CN" sz="1800" b="0" dirty="0" err="1">
                <a:solidFill>
                  <a:srgbClr val="000000"/>
                </a:solidFill>
                <a:latin typeface="Times New Roman" pitchFamily="18" charset="0"/>
              </a:rPr>
              <a:t>Hansmann</a:t>
            </a:r>
            <a:r>
              <a:rPr lang="en-US" altLang="zh-CN" sz="1800" b="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altLang="zh-CN" sz="1800" b="0" i="1" dirty="0">
                <a:solidFill>
                  <a:srgbClr val="000000"/>
                </a:solidFill>
                <a:latin typeface="Times New Roman" pitchFamily="18" charset="0"/>
              </a:rPr>
              <a:t>et. al. </a:t>
            </a:r>
            <a:r>
              <a:rPr lang="en-US" altLang="zh-CN" sz="1800" b="0" dirty="0">
                <a:solidFill>
                  <a:srgbClr val="000000"/>
                </a:solidFill>
                <a:latin typeface="Times New Roman" pitchFamily="18" charset="0"/>
              </a:rPr>
              <a:t>PRL 104, 197002 (2010)</a:t>
            </a:r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US" altLang="zh-CN" sz="1800" b="0" dirty="0">
                <a:solidFill>
                  <a:srgbClr val="000000"/>
                </a:solidFill>
                <a:latin typeface="Times New Roman" pitchFamily="18" charset="0"/>
              </a:rPr>
              <a:t>see also</a:t>
            </a:r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US" altLang="zh-CN" sz="1800" b="0" dirty="0">
                <a:solidFill>
                  <a:srgbClr val="000000"/>
                </a:solidFill>
                <a:latin typeface="Times New Roman" pitchFamily="18" charset="0"/>
              </a:rPr>
              <a:t>Z. P. Yin </a:t>
            </a:r>
            <a:r>
              <a:rPr lang="en-US" altLang="zh-CN" sz="1800" b="0" i="1" dirty="0">
                <a:solidFill>
                  <a:srgbClr val="000000"/>
                </a:solidFill>
                <a:latin typeface="Times New Roman" pitchFamily="18" charset="0"/>
              </a:rPr>
              <a:t>et.al. </a:t>
            </a:r>
            <a:r>
              <a:rPr lang="en-US" altLang="zh-CN" sz="1800" b="0" dirty="0">
                <a:solidFill>
                  <a:srgbClr val="000000"/>
                </a:solidFill>
                <a:latin typeface="Times New Roman" pitchFamily="18" charset="0"/>
              </a:rPr>
              <a:t>Nature Physics 7, 294 (2011)</a:t>
            </a:r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de-DE" altLang="zh-CN" sz="1800" b="0" dirty="0">
                <a:solidFill>
                  <a:srgbClr val="000000"/>
                </a:solidFill>
                <a:latin typeface="Times New Roman" pitchFamily="18" charset="0"/>
              </a:rPr>
              <a:t>Y.-Z. Zhang </a:t>
            </a:r>
            <a:r>
              <a:rPr lang="en-US" altLang="zh-CN" sz="1800" b="0" i="1" dirty="0">
                <a:solidFill>
                  <a:srgbClr val="000000"/>
                </a:solidFill>
                <a:latin typeface="Times New Roman" pitchFamily="18" charset="0"/>
              </a:rPr>
              <a:t>et. al. </a:t>
            </a:r>
            <a:r>
              <a:rPr lang="en-US" altLang="zh-CN" sz="1800" b="0" dirty="0">
                <a:solidFill>
                  <a:srgbClr val="000000"/>
                </a:solidFill>
                <a:latin typeface="Times New Roman" pitchFamily="18" charset="0"/>
              </a:rPr>
              <a:t>72, 324 (2011)</a:t>
            </a:r>
            <a:endParaRPr lang="zh-CN" altLang="en-US" sz="1800" b="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pic>
        <p:nvPicPr>
          <p:cNvPr id="12291" name="图片 4" descr="屏幕剪辑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0538" y="1171575"/>
            <a:ext cx="5173662" cy="324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标题 1"/>
          <p:cNvSpPr>
            <a:spLocks noGrp="1"/>
          </p:cNvSpPr>
          <p:nvPr>
            <p:ph type="title"/>
          </p:nvPr>
        </p:nvSpPr>
        <p:spPr>
          <a:xfrm>
            <a:off x="1066800" y="152400"/>
            <a:ext cx="7999413" cy="6096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ea typeface="宋体" charset="-122"/>
              </a:rPr>
              <a:t>Current explanation-Temporal fluctuation </a:t>
            </a:r>
            <a:endParaRPr lang="zh-CN" altLang="en-US" sz="2800" dirty="0" smtClean="0">
              <a:ea typeface="宋体" charset="-122"/>
            </a:endParaRPr>
          </a:p>
        </p:txBody>
      </p:sp>
      <p:sp>
        <p:nvSpPr>
          <p:cNvPr id="12293" name="矩形 7"/>
          <p:cNvSpPr>
            <a:spLocks noChangeArrowheads="1"/>
          </p:cNvSpPr>
          <p:nvPr/>
        </p:nvSpPr>
        <p:spPr bwMode="auto">
          <a:xfrm>
            <a:off x="762000" y="5867400"/>
            <a:ext cx="7620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1pPr>
            <a:lvl2pPr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lvl="1" algn="l" eaLnBrk="1" hangingPunct="1">
              <a:lnSpc>
                <a:spcPct val="120000"/>
              </a:lnSpc>
              <a:spcBef>
                <a:spcPct val="0"/>
              </a:spcBef>
              <a:buSzPct val="60000"/>
              <a:buFontTx/>
              <a:buBlip>
                <a:blip r:embed="rId3"/>
              </a:buBlip>
            </a:pPr>
            <a:r>
              <a:rPr lang="en-US" altLang="zh-TW" sz="2000" b="0" dirty="0">
                <a:solidFill>
                  <a:srgbClr val="9900FF"/>
                </a:solidFill>
                <a:ea typeface="新細明體" pitchFamily="18" charset="-120"/>
                <a:cs typeface="Arial" charset="0"/>
                <a:sym typeface="Wingdings" pitchFamily="2" charset="2"/>
              </a:rPr>
              <a:t>  </a:t>
            </a:r>
            <a:r>
              <a:rPr lang="en-US" altLang="zh-TW" sz="2000" b="0" dirty="0">
                <a:ea typeface="新細明體" pitchFamily="18" charset="-120"/>
                <a:cs typeface="Arial" charset="0"/>
                <a:sym typeface="Wingdings" pitchFamily="2" charset="2"/>
              </a:rPr>
              <a:t>DMFT  local moment fluctuate in time</a:t>
            </a:r>
          </a:p>
          <a:p>
            <a:pPr marL="0" lvl="1" algn="l" eaLnBrk="1" hangingPunct="1">
              <a:lnSpc>
                <a:spcPct val="120000"/>
              </a:lnSpc>
              <a:spcBef>
                <a:spcPct val="0"/>
              </a:spcBef>
              <a:buSzPct val="60000"/>
              <a:buFontTx/>
              <a:buBlip>
                <a:blip r:embed="rId3"/>
              </a:buBlip>
            </a:pPr>
            <a:r>
              <a:rPr lang="en-US" altLang="zh-TW" sz="2000" b="0" dirty="0">
                <a:ea typeface="新細明體" pitchFamily="18" charset="-120"/>
                <a:cs typeface="Arial" charset="0"/>
                <a:sym typeface="Wingdings" pitchFamily="2" charset="2"/>
              </a:rPr>
              <a:t>  What about spatial fluctuation</a:t>
            </a:r>
            <a:r>
              <a:rPr lang="en-US" altLang="zh-TW" sz="2000" b="0" dirty="0" smtClean="0">
                <a:ea typeface="新細明體" pitchFamily="18" charset="-120"/>
                <a:cs typeface="Arial" charset="0"/>
                <a:sym typeface="Wingdings" pitchFamily="2" charset="2"/>
              </a:rPr>
              <a:t>?</a:t>
            </a:r>
            <a:endParaRPr lang="en-US" altLang="zh-TW" sz="2000" b="0" dirty="0">
              <a:solidFill>
                <a:srgbClr val="005A58"/>
              </a:solidFill>
              <a:ea typeface="新細明體" pitchFamily="18" charset="-120"/>
              <a:cs typeface="Arial" charset="0"/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607483844"/>
      </p:ext>
    </p:extLst>
  </p:cSld>
  <p:clrMapOvr>
    <a:masterClrMapping/>
  </p:clrMapOvr>
  <p:transition spd="slow" advTm="37638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0" y="0"/>
            <a:ext cx="7999413" cy="609600"/>
          </a:xfrm>
        </p:spPr>
        <p:txBody>
          <a:bodyPr/>
          <a:lstStyle/>
          <a:p>
            <a:r>
              <a:rPr lang="en-US" altLang="zh-CN" sz="2800" dirty="0" smtClean="0"/>
              <a:t>Phase stability and renormalization of spin waves</a:t>
            </a:r>
            <a:endParaRPr lang="zh-CN" altLang="en-US" sz="2800" dirty="0"/>
          </a:p>
        </p:txBody>
      </p:sp>
      <p:sp>
        <p:nvSpPr>
          <p:cNvPr id="4" name="Text Box 28"/>
          <p:cNvSpPr txBox="1">
            <a:spLocks noChangeArrowheads="1"/>
          </p:cNvSpPr>
          <p:nvPr/>
        </p:nvSpPr>
        <p:spPr bwMode="auto">
          <a:xfrm>
            <a:off x="228600" y="3810000"/>
            <a:ext cx="8915400" cy="2456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  <a:buSzPct val="60000"/>
              <a:buFontTx/>
              <a:buBlip>
                <a:blip r:embed="rId2"/>
              </a:buBlip>
            </a:pP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</a:rPr>
              <a:t>  Introduction of small number of “free” carriers</a:t>
            </a:r>
          </a:p>
          <a:p>
            <a:pPr lvl="1" algn="l">
              <a:lnSpc>
                <a:spcPct val="120000"/>
              </a:lnSpc>
              <a:buSzPct val="60000"/>
            </a:pP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  <a:sym typeface="Wingdings" pitchFamily="2" charset="2"/>
              </a:rPr>
              <a:t> 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</a:rPr>
              <a:t>generates stronger coupling along FM neighbors</a:t>
            </a:r>
            <a:b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</a:rPr>
            </a:b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</a:rPr>
              <a:t>(double exchange)</a:t>
            </a:r>
          </a:p>
          <a:p>
            <a:pPr lvl="1" algn="l">
              <a:lnSpc>
                <a:spcPct val="120000"/>
              </a:lnSpc>
              <a:buSzPct val="60000"/>
            </a:pP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  <a:sym typeface="Wingdings" pitchFamily="2" charset="2"/>
              </a:rPr>
              <a:t> </a:t>
            </a:r>
            <a:r>
              <a:rPr lang="en-US" altLang="zh-TW" sz="2000" dirty="0" smtClean="0">
                <a:solidFill>
                  <a:srgbClr val="9900FF"/>
                </a:solidFill>
                <a:latin typeface="Arial" charset="0"/>
                <a:ea typeface="新細明體" pitchFamily="18" charset="-120"/>
                <a:cs typeface="Arial" charset="0"/>
                <a:sym typeface="Wingdings" pitchFamily="2" charset="2"/>
              </a:rPr>
              <a:t>enhance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  <a:sym typeface="Wingdings" pitchFamily="2" charset="2"/>
              </a:rPr>
              <a:t> stripe state</a:t>
            </a:r>
          </a:p>
          <a:p>
            <a:pPr lvl="1" algn="l">
              <a:lnSpc>
                <a:spcPct val="120000"/>
              </a:lnSpc>
              <a:buSzPct val="60000"/>
            </a:pP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  <a:sym typeface="Wingdings" pitchFamily="2" charset="2"/>
              </a:rPr>
              <a:t> higher spin wave energy near (</a:t>
            </a:r>
            <a:r>
              <a:rPr lang="en-US" altLang="zh-TW" sz="2000" i="1" dirty="0" err="1" smtClean="0">
                <a:latin typeface="Symbol" pitchFamily="18" charset="2"/>
                <a:ea typeface="新細明體" pitchFamily="18" charset="-120"/>
                <a:cs typeface="Arial" charset="0"/>
                <a:sym typeface="Wingdings" pitchFamily="2" charset="2"/>
              </a:rPr>
              <a:t>p</a:t>
            </a:r>
            <a:r>
              <a:rPr lang="en-US" altLang="zh-TW" sz="2000" dirty="0" err="1" smtClean="0">
                <a:latin typeface="Arial" charset="0"/>
                <a:ea typeface="新細明體" pitchFamily="18" charset="-120"/>
                <a:cs typeface="Arial" charset="0"/>
                <a:sym typeface="Wingdings" pitchFamily="2" charset="2"/>
              </a:rPr>
              <a:t>,</a:t>
            </a:r>
            <a:r>
              <a:rPr lang="en-US" altLang="zh-TW" sz="2000" i="1" dirty="0" err="1" smtClean="0">
                <a:latin typeface="Symbol" pitchFamily="18" charset="2"/>
                <a:ea typeface="新細明體" pitchFamily="18" charset="-120"/>
                <a:cs typeface="Arial" charset="0"/>
                <a:sym typeface="Wingdings" pitchFamily="2" charset="2"/>
              </a:rPr>
              <a:t>p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  <a:sym typeface="Wingdings" pitchFamily="2" charset="2"/>
              </a:rPr>
              <a:t>)</a:t>
            </a:r>
          </a:p>
          <a:p>
            <a:pPr algn="l">
              <a:lnSpc>
                <a:spcPct val="120000"/>
              </a:lnSpc>
              <a:buSzPct val="60000"/>
              <a:buFontTx/>
              <a:buBlip>
                <a:blip r:embed="rId2"/>
              </a:buBlip>
            </a:pP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</a:rPr>
              <a:t>  Nesting physics absent </a:t>
            </a:r>
            <a:r>
              <a:rPr lang="en-US" altLang="zh-TW" sz="2800" dirty="0" smtClean="0">
                <a:solidFill>
                  <a:srgbClr val="9900FF"/>
                </a:solidFill>
                <a:latin typeface="Arial" charset="0"/>
                <a:ea typeface="新細明體" pitchFamily="18" charset="-120"/>
                <a:cs typeface="Arial" charset="0"/>
                <a:sym typeface="Wingdings" pitchFamily="2" charset="2"/>
              </a:rPr>
              <a:t></a:t>
            </a:r>
          </a:p>
        </p:txBody>
      </p:sp>
      <p:pic>
        <p:nvPicPr>
          <p:cNvPr id="10" name="内容占位符 3" descr="屏幕剪辑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933971"/>
            <a:ext cx="3657600" cy="2543560"/>
          </a:xfrm>
        </p:spPr>
      </p:pic>
      <p:pic>
        <p:nvPicPr>
          <p:cNvPr id="11" name="图片 4" descr="屏幕剪辑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2121" y="1086392"/>
            <a:ext cx="3610479" cy="2305372"/>
          </a:xfrm>
          <a:prstGeom prst="rect">
            <a:avLst/>
          </a:prstGeom>
        </p:spPr>
      </p:pic>
      <p:sp>
        <p:nvSpPr>
          <p:cNvPr id="12" name="矩形 9"/>
          <p:cNvSpPr/>
          <p:nvPr/>
        </p:nvSpPr>
        <p:spPr>
          <a:xfrm>
            <a:off x="2844065" y="3364468"/>
            <a:ext cx="45473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a-DK" altLang="zh-CN" sz="1800" dirty="0">
                <a:solidFill>
                  <a:srgbClr val="000000"/>
                </a:solidFill>
              </a:rPr>
              <a:t>Lv, W., F. Krüger, et al. </a:t>
            </a:r>
            <a:r>
              <a:rPr lang="en-US" altLang="zh-CN" sz="1800" dirty="0" smtClean="0">
                <a:solidFill>
                  <a:srgbClr val="000000"/>
                </a:solidFill>
              </a:rPr>
              <a:t>PRB.82.045125</a:t>
            </a:r>
            <a:r>
              <a:rPr lang="da-DK" altLang="zh-CN" sz="1800" dirty="0">
                <a:solidFill>
                  <a:srgbClr val="000000"/>
                </a:solidFill>
              </a:rPr>
              <a:t>(2010).</a:t>
            </a:r>
            <a:endParaRPr lang="zh-CN" altLang="en-US" sz="1800" dirty="0">
              <a:solidFill>
                <a:srgbClr val="000000"/>
              </a:solidFill>
            </a:endParaRPr>
          </a:p>
        </p:txBody>
      </p:sp>
      <p:grpSp>
        <p:nvGrpSpPr>
          <p:cNvPr id="3" name="Group 17"/>
          <p:cNvGrpSpPr>
            <a:grpSpLocks noChangeAspect="1"/>
          </p:cNvGrpSpPr>
          <p:nvPr/>
        </p:nvGrpSpPr>
        <p:grpSpPr>
          <a:xfrm>
            <a:off x="152400" y="1331488"/>
            <a:ext cx="2411358" cy="1685734"/>
            <a:chOff x="5791200" y="4750832"/>
            <a:chExt cx="3014198" cy="2107168"/>
          </a:xfrm>
        </p:grpSpPr>
        <p:graphicFrame>
          <p:nvGraphicFramePr>
            <p:cNvPr id="8" name="内容占位符 3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256079039"/>
                </p:ext>
              </p:extLst>
            </p:nvPr>
          </p:nvGraphicFramePr>
          <p:xfrm>
            <a:off x="5791200" y="4750832"/>
            <a:ext cx="3014198" cy="210716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cxnSp>
          <p:nvCxnSpPr>
            <p:cNvPr id="13" name="Straight Connector 12"/>
            <p:cNvCxnSpPr/>
            <p:nvPr/>
          </p:nvCxnSpPr>
          <p:spPr bwMode="auto">
            <a:xfrm>
              <a:off x="6534150" y="6420222"/>
              <a:ext cx="2209800" cy="0"/>
            </a:xfrm>
            <a:prstGeom prst="line">
              <a:avLst/>
            </a:prstGeom>
            <a:noFill/>
            <a:ln w="38100" cap="sq" cmpd="sng" algn="ctr">
              <a:solidFill>
                <a:srgbClr val="000000">
                  <a:alpha val="50000"/>
                </a:srgbClr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</p:cxnSp>
      </p:grpSp>
      <p:pic>
        <p:nvPicPr>
          <p:cNvPr id="16" name="图片 5" descr="屏幕剪辑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4419600"/>
            <a:ext cx="2114846" cy="1890977"/>
          </a:xfrm>
          <a:prstGeom prst="rect">
            <a:avLst/>
          </a:prstGeom>
        </p:spPr>
      </p:pic>
      <p:sp>
        <p:nvSpPr>
          <p:cNvPr id="17" name="矩形 6"/>
          <p:cNvSpPr/>
          <p:nvPr/>
        </p:nvSpPr>
        <p:spPr>
          <a:xfrm>
            <a:off x="5791200" y="6400800"/>
            <a:ext cx="3352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dirty="0">
                <a:solidFill>
                  <a:srgbClr val="000000"/>
                </a:solidFill>
              </a:rPr>
              <a:t>H. </a:t>
            </a:r>
            <a:r>
              <a:rPr lang="en-US" altLang="zh-CN" sz="1800" dirty="0" smtClean="0">
                <a:solidFill>
                  <a:srgbClr val="000000"/>
                </a:solidFill>
              </a:rPr>
              <a:t>Ding  et al. </a:t>
            </a:r>
            <a:r>
              <a:rPr lang="de-DE" altLang="zh-CN" sz="1800" dirty="0" smtClean="0">
                <a:solidFill>
                  <a:srgbClr val="000000"/>
                </a:solidFill>
              </a:rPr>
              <a:t>arXiv:0812.0534</a:t>
            </a:r>
            <a:r>
              <a:rPr lang="de-DE" altLang="zh-CN" sz="1800" dirty="0">
                <a:solidFill>
                  <a:srgbClr val="000000"/>
                </a:solidFill>
              </a:rPr>
              <a:t>.</a:t>
            </a:r>
            <a:endParaRPr lang="zh-CN" altLang="en-US" sz="1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1439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0" y="152400"/>
            <a:ext cx="7999413" cy="609600"/>
          </a:xfrm>
        </p:spPr>
        <p:txBody>
          <a:bodyPr/>
          <a:lstStyle/>
          <a:p>
            <a:r>
              <a:rPr lang="en-US" altLang="zh-CN" sz="2800" dirty="0" smtClean="0"/>
              <a:t>Role of nesting?</a:t>
            </a:r>
            <a:endParaRPr lang="zh-CN" altLang="en-US" sz="2800" dirty="0"/>
          </a:p>
        </p:txBody>
      </p:sp>
      <p:sp>
        <p:nvSpPr>
          <p:cNvPr id="4" name="Text Box 28"/>
          <p:cNvSpPr txBox="1">
            <a:spLocks noChangeArrowheads="1"/>
          </p:cNvSpPr>
          <p:nvPr/>
        </p:nvSpPr>
        <p:spPr bwMode="auto">
          <a:xfrm>
            <a:off x="228600" y="5791200"/>
            <a:ext cx="8915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  <a:buSzPct val="60000"/>
              <a:buFontTx/>
              <a:buBlip>
                <a:blip r:embed="rId2"/>
              </a:buBlip>
            </a:pP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</a:rPr>
              <a:t>  Intuitively, nesting of itinerant carriers should help stabilize the stripe phase.</a:t>
            </a:r>
          </a:p>
          <a:p>
            <a:pPr algn="l">
              <a:lnSpc>
                <a:spcPct val="120000"/>
              </a:lnSpc>
              <a:buSzPct val="60000"/>
              <a:buFontTx/>
              <a:buBlip>
                <a:blip r:embed="rId2"/>
              </a:buBlip>
            </a:pP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</a:rPr>
              <a:t>  You &amp; </a:t>
            </a:r>
            <a:r>
              <a:rPr lang="en-US" altLang="zh-TW" sz="2000" dirty="0" err="1" smtClean="0">
                <a:latin typeface="Arial" charset="0"/>
                <a:ea typeface="新細明體" pitchFamily="18" charset="-120"/>
                <a:cs typeface="Arial" charset="0"/>
              </a:rPr>
              <a:t>Weng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</a:rPr>
              <a:t>: Itinerant and local join force to give strong stripe order.</a:t>
            </a:r>
          </a:p>
        </p:txBody>
      </p:sp>
      <p:pic>
        <p:nvPicPr>
          <p:cNvPr id="3" name="图片 2" descr="屏幕剪辑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3080375"/>
            <a:ext cx="6620800" cy="256020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51456" y="5345668"/>
            <a:ext cx="5867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dirty="0">
                <a:solidFill>
                  <a:srgbClr val="000000"/>
                </a:solidFill>
              </a:rPr>
              <a:t>Yi-</a:t>
            </a:r>
            <a:r>
              <a:rPr lang="en-US" altLang="zh-CN" sz="1800" dirty="0" err="1">
                <a:solidFill>
                  <a:srgbClr val="000000"/>
                </a:solidFill>
              </a:rPr>
              <a:t>Zhuang</a:t>
            </a:r>
            <a:r>
              <a:rPr lang="en-US" altLang="zh-CN" sz="1800" dirty="0">
                <a:solidFill>
                  <a:srgbClr val="000000"/>
                </a:solidFill>
              </a:rPr>
              <a:t> </a:t>
            </a:r>
            <a:r>
              <a:rPr lang="en-US" altLang="zh-CN" sz="1800" dirty="0" smtClean="0">
                <a:solidFill>
                  <a:srgbClr val="000000"/>
                </a:solidFill>
              </a:rPr>
              <a:t>You </a:t>
            </a:r>
            <a:r>
              <a:rPr lang="en-US" altLang="zh-CN" sz="1800" dirty="0">
                <a:solidFill>
                  <a:srgbClr val="000000"/>
                </a:solidFill>
              </a:rPr>
              <a:t>and </a:t>
            </a:r>
            <a:r>
              <a:rPr lang="en-US" altLang="zh-CN" sz="1800" dirty="0" err="1">
                <a:solidFill>
                  <a:srgbClr val="000000"/>
                </a:solidFill>
              </a:rPr>
              <a:t>Zheng</a:t>
            </a:r>
            <a:r>
              <a:rPr lang="en-US" altLang="zh-CN" sz="1800" dirty="0">
                <a:solidFill>
                  <a:srgbClr val="000000"/>
                </a:solidFill>
              </a:rPr>
              <a:t>-Yu </a:t>
            </a:r>
            <a:r>
              <a:rPr lang="en-US" altLang="zh-CN" sz="1800" dirty="0" err="1" smtClean="0">
                <a:solidFill>
                  <a:srgbClr val="000000"/>
                </a:solidFill>
              </a:rPr>
              <a:t>Weng</a:t>
            </a:r>
            <a:r>
              <a:rPr lang="en-US" altLang="zh-CN" sz="1800" dirty="0" smtClean="0">
                <a:solidFill>
                  <a:srgbClr val="000000"/>
                </a:solidFill>
              </a:rPr>
              <a:t>, NJP </a:t>
            </a:r>
            <a:r>
              <a:rPr lang="en-US" altLang="zh-CN" sz="1800" b="1" dirty="0" smtClean="0">
                <a:solidFill>
                  <a:srgbClr val="000000"/>
                </a:solidFill>
              </a:rPr>
              <a:t>16</a:t>
            </a:r>
            <a:r>
              <a:rPr lang="en-US" altLang="zh-CN" sz="1800" dirty="0" smtClean="0">
                <a:solidFill>
                  <a:srgbClr val="000000"/>
                </a:solidFill>
              </a:rPr>
              <a:t>, 023001 (2014)</a:t>
            </a:r>
            <a:endParaRPr lang="zh-CN" altLang="en-US" sz="1800" dirty="0">
              <a:solidFill>
                <a:srgbClr val="000000"/>
              </a:solidFill>
            </a:endParaRPr>
          </a:p>
        </p:txBody>
      </p:sp>
      <p:pic>
        <p:nvPicPr>
          <p:cNvPr id="7" name="图片 5" descr="屏幕剪辑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954" y="914400"/>
            <a:ext cx="2114846" cy="1890977"/>
          </a:xfrm>
          <a:prstGeom prst="rect">
            <a:avLst/>
          </a:prstGeom>
        </p:spPr>
      </p:pic>
      <p:sp>
        <p:nvSpPr>
          <p:cNvPr id="8" name="矩形 6"/>
          <p:cNvSpPr/>
          <p:nvPr/>
        </p:nvSpPr>
        <p:spPr>
          <a:xfrm>
            <a:off x="1838848" y="2743200"/>
            <a:ext cx="3352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dirty="0">
                <a:solidFill>
                  <a:srgbClr val="000000"/>
                </a:solidFill>
              </a:rPr>
              <a:t>H. </a:t>
            </a:r>
            <a:r>
              <a:rPr lang="en-US" altLang="zh-CN" sz="1800" dirty="0" smtClean="0">
                <a:solidFill>
                  <a:srgbClr val="000000"/>
                </a:solidFill>
              </a:rPr>
              <a:t>Ding  et al. </a:t>
            </a:r>
            <a:r>
              <a:rPr lang="de-DE" altLang="zh-CN" sz="1800" dirty="0" smtClean="0">
                <a:solidFill>
                  <a:srgbClr val="000000"/>
                </a:solidFill>
              </a:rPr>
              <a:t>arXiv:0812.0534</a:t>
            </a:r>
            <a:r>
              <a:rPr lang="de-DE" altLang="zh-CN" sz="1800" dirty="0">
                <a:solidFill>
                  <a:srgbClr val="000000"/>
                </a:solidFill>
              </a:rPr>
              <a:t>.</a:t>
            </a:r>
            <a:endParaRPr lang="zh-CN" altLang="en-US" sz="1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1439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 1"/>
          <p:cNvSpPr>
            <a:spLocks noGrp="1"/>
          </p:cNvSpPr>
          <p:nvPr>
            <p:ph type="title"/>
          </p:nvPr>
        </p:nvSpPr>
        <p:spPr>
          <a:xfrm>
            <a:off x="1066800" y="19050"/>
            <a:ext cx="8075613" cy="59055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ea typeface="宋体" charset="-122"/>
              </a:rPr>
              <a:t>Strongly correlated picture</a:t>
            </a:r>
            <a:endParaRPr lang="zh-CN" altLang="en-US" dirty="0" smtClean="0">
              <a:ea typeface="宋体" charset="-122"/>
            </a:endParaRPr>
          </a:p>
        </p:txBody>
      </p:sp>
      <p:sp>
        <p:nvSpPr>
          <p:cNvPr id="4" name="Text Box 28"/>
          <p:cNvSpPr txBox="1">
            <a:spLocks noChangeArrowheads="1"/>
          </p:cNvSpPr>
          <p:nvPr/>
        </p:nvSpPr>
        <p:spPr bwMode="auto">
          <a:xfrm>
            <a:off x="167898" y="728008"/>
            <a:ext cx="8686800" cy="193899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Aft>
                <a:spcPts val="600"/>
              </a:spcAft>
              <a:buSzPct val="60000"/>
              <a:buFontTx/>
              <a:buBlip>
                <a:blip r:embed="rId2"/>
              </a:buBlip>
            </a:pP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</a:rPr>
              <a:t>  </a:t>
            </a:r>
            <a:r>
              <a:rPr lang="en-US" altLang="zh-TW" sz="2000" dirty="0">
                <a:latin typeface="Arial" charset="0"/>
                <a:ea typeface="新細明體" pitchFamily="18" charset="-120"/>
                <a:cs typeface="Arial" charset="0"/>
              </a:rPr>
              <a:t>Local correlation of large energy scale (eV scale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</a:rPr>
              <a:t>)</a:t>
            </a:r>
          </a:p>
          <a:p>
            <a:pPr algn="l">
              <a:spcAft>
                <a:spcPts val="600"/>
              </a:spcAft>
              <a:buSzPct val="60000"/>
            </a:pP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  <a:sym typeface="Wingdings" panose="05000000000000000000" pitchFamily="2" charset="2"/>
              </a:rPr>
              <a:t>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</a:rPr>
              <a:t>  FO </a:t>
            </a:r>
            <a:r>
              <a:rPr lang="en-US" altLang="zh-TW" sz="2000" dirty="0">
                <a:latin typeface="Arial" charset="0"/>
                <a:ea typeface="新細明體" pitchFamily="18" charset="-120"/>
                <a:cs typeface="Arial" charset="0"/>
              </a:rPr>
              <a:t>and AFM correlation observable at </a:t>
            </a:r>
            <a:r>
              <a:rPr lang="en-US" altLang="zh-TW" sz="2000" i="1" dirty="0">
                <a:ea typeface="新細明體" pitchFamily="18" charset="-120"/>
                <a:cs typeface="Arial" charset="0"/>
              </a:rPr>
              <a:t>T &gt;&gt; T</a:t>
            </a:r>
            <a:r>
              <a:rPr lang="en-US" altLang="zh-TW" sz="2000" i="1" baseline="-25000" dirty="0">
                <a:ea typeface="新細明體" pitchFamily="18" charset="-120"/>
                <a:cs typeface="Arial" charset="0"/>
              </a:rPr>
              <a:t>N</a:t>
            </a:r>
            <a:r>
              <a:rPr lang="en-US" altLang="zh-TW" sz="2000" i="1" dirty="0">
                <a:ea typeface="新細明體" pitchFamily="18" charset="-120"/>
                <a:cs typeface="Arial" charset="0"/>
              </a:rPr>
              <a:t> &amp; </a:t>
            </a:r>
            <a:r>
              <a:rPr lang="en-US" altLang="zh-TW" sz="2000" i="1" dirty="0" smtClean="0">
                <a:ea typeface="新細明體" pitchFamily="18" charset="-120"/>
                <a:cs typeface="Arial" charset="0"/>
              </a:rPr>
              <a:t>T</a:t>
            </a:r>
            <a:r>
              <a:rPr lang="en-US" altLang="zh-TW" sz="2000" i="1" baseline="-25000" dirty="0" smtClean="0">
                <a:ea typeface="新細明體" pitchFamily="18" charset="-120"/>
                <a:cs typeface="Arial" charset="0"/>
              </a:rPr>
              <a:t>S</a:t>
            </a:r>
            <a:endParaRPr lang="en-US" altLang="zh-TW" sz="2000" dirty="0" smtClean="0">
              <a:latin typeface="Arial" charset="0"/>
              <a:ea typeface="新細明體" pitchFamily="18" charset="-120"/>
              <a:cs typeface="Arial" charset="0"/>
            </a:endParaRPr>
          </a:p>
          <a:p>
            <a:pPr algn="l">
              <a:spcAft>
                <a:spcPts val="600"/>
              </a:spcAft>
              <a:buSzPct val="60000"/>
            </a:pP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  <a:sym typeface="Wingdings" panose="05000000000000000000" pitchFamily="2" charset="2"/>
              </a:rPr>
              <a:t>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</a:rPr>
              <a:t>  Order destroyed by </a:t>
            </a:r>
            <a:r>
              <a:rPr lang="en-US" altLang="zh-TW" sz="2000" dirty="0" smtClean="0">
                <a:solidFill>
                  <a:srgbClr val="CC00CC"/>
                </a:solidFill>
                <a:latin typeface="Arial" charset="0"/>
                <a:ea typeface="新細明體" pitchFamily="18" charset="-120"/>
                <a:cs typeface="Arial" charset="0"/>
              </a:rPr>
              <a:t>phase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</a:rPr>
              <a:t> fluctuation, not amplitude fluctuation</a:t>
            </a:r>
          </a:p>
          <a:p>
            <a:pPr algn="l">
              <a:spcAft>
                <a:spcPts val="600"/>
              </a:spcAft>
              <a:buSzPct val="60000"/>
            </a:pP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  <a:sym typeface="Wingdings" panose="05000000000000000000" pitchFamily="2" charset="2"/>
              </a:rPr>
              <a:t>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</a:rPr>
              <a:t>  </a:t>
            </a:r>
            <a:r>
              <a:rPr lang="en-US" altLang="zh-TW" sz="2000" dirty="0" smtClean="0">
                <a:solidFill>
                  <a:srgbClr val="CC00CC"/>
                </a:solidFill>
                <a:latin typeface="Arial" charset="0"/>
                <a:ea typeface="新細明體" pitchFamily="18" charset="-120"/>
                <a:cs typeface="Arial" charset="0"/>
              </a:rPr>
              <a:t>Instability of the ordered state important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</a:rPr>
              <a:t>, not that of the normal state</a:t>
            </a:r>
          </a:p>
          <a:p>
            <a:pPr algn="l">
              <a:spcAft>
                <a:spcPts val="600"/>
              </a:spcAft>
              <a:buSzPct val="60000"/>
            </a:pP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  <a:sym typeface="Wingdings" panose="05000000000000000000" pitchFamily="2" charset="2"/>
              </a:rPr>
              <a:t>  “Driver” of the normal state instability </a:t>
            </a:r>
            <a:r>
              <a:rPr lang="en-US" altLang="zh-TW" sz="2000" dirty="0" smtClean="0">
                <a:solidFill>
                  <a:srgbClr val="CC00CC"/>
                </a:solidFill>
                <a:latin typeface="Arial" charset="0"/>
                <a:ea typeface="新細明體" pitchFamily="18" charset="-120"/>
                <a:cs typeface="Arial" charset="0"/>
                <a:sym typeface="Wingdings" panose="05000000000000000000" pitchFamily="2" charset="2"/>
              </a:rPr>
              <a:t>irrelevant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  <a:sym typeface="Wingdings" panose="05000000000000000000" pitchFamily="2" charset="2"/>
              </a:rPr>
              <a:t> for the order</a:t>
            </a:r>
            <a:endParaRPr lang="en-US" altLang="zh-TW" sz="2000" dirty="0" smtClean="0">
              <a:latin typeface="Arial" charset="0"/>
              <a:ea typeface="新細明體" pitchFamily="18" charset="-120"/>
              <a:cs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2783548"/>
            <a:ext cx="6781800" cy="3998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438067"/>
      </p:ext>
    </p:extLst>
  </p:cSld>
  <p:clrMapOvr>
    <a:masterClrMapping/>
  </p:clrMapOvr>
  <p:transition spd="slow" advTm="37509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 1"/>
          <p:cNvSpPr>
            <a:spLocks noGrp="1"/>
          </p:cNvSpPr>
          <p:nvPr>
            <p:ph type="title"/>
          </p:nvPr>
        </p:nvSpPr>
        <p:spPr>
          <a:xfrm>
            <a:off x="1066800" y="95250"/>
            <a:ext cx="8075613" cy="590550"/>
          </a:xfrm>
        </p:spPr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Method</a:t>
            </a:r>
            <a:endParaRPr lang="zh-CN" altLang="en-US" smtClean="0">
              <a:ea typeface="宋体" charset="-122"/>
            </a:endParaRPr>
          </a:p>
        </p:txBody>
      </p:sp>
      <p:pic>
        <p:nvPicPr>
          <p:cNvPr id="21507" name="图片 3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81000"/>
            <a:ext cx="82296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28"/>
          <p:cNvSpPr txBox="1">
            <a:spLocks noChangeArrowheads="1"/>
          </p:cNvSpPr>
          <p:nvPr/>
        </p:nvSpPr>
        <p:spPr bwMode="auto">
          <a:xfrm>
            <a:off x="152400" y="6425174"/>
            <a:ext cx="8915400" cy="427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  <a:buSzPct val="60000"/>
              <a:buFontTx/>
              <a:buBlip>
                <a:blip r:embed="rId3"/>
              </a:buBlip>
            </a:pP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</a:rPr>
              <a:t>  Include the </a:t>
            </a:r>
            <a:r>
              <a:rPr lang="en-US" altLang="zh-TW" sz="2000" dirty="0" err="1" smtClean="0">
                <a:latin typeface="Arial" charset="0"/>
                <a:ea typeface="新細明體" pitchFamily="18" charset="-120"/>
                <a:cs typeface="Arial" charset="0"/>
              </a:rPr>
              <a:t>ferro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</a:rPr>
              <a:t>-orbital order parameter </a:t>
            </a:r>
            <a:r>
              <a:rPr lang="en-US" altLang="zh-TW" sz="2000" i="1" dirty="0" smtClean="0">
                <a:latin typeface="Symbol" pitchFamily="18" charset="2"/>
                <a:ea typeface="新細明體" pitchFamily="18" charset="-120"/>
                <a:cs typeface="Arial" charset="0"/>
              </a:rPr>
              <a:t>e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</a:rPr>
              <a:t> in </a:t>
            </a:r>
            <a:r>
              <a:rPr lang="en-US" altLang="zh-TW" sz="2000" i="1" dirty="0" smtClean="0">
                <a:latin typeface="+mj-lt"/>
                <a:ea typeface="新細明體" pitchFamily="18" charset="-120"/>
                <a:cs typeface="Arial" charset="0"/>
              </a:rPr>
              <a:t>H</a:t>
            </a:r>
            <a:r>
              <a:rPr lang="en-US" altLang="zh-TW" sz="2000" baseline="30000" dirty="0" smtClean="0">
                <a:latin typeface="+mj-lt"/>
                <a:ea typeface="新細明體" pitchFamily="18" charset="-120"/>
                <a:cs typeface="Arial" charset="0"/>
              </a:rPr>
              <a:t>5-band</a:t>
            </a:r>
            <a:endParaRPr lang="en-US" altLang="zh-TW" sz="2800" baseline="30000" dirty="0" smtClean="0">
              <a:solidFill>
                <a:srgbClr val="9900FF"/>
              </a:solidFill>
              <a:latin typeface="+mj-lt"/>
              <a:ea typeface="新細明體" pitchFamily="18" charset="-120"/>
              <a:cs typeface="Arial" charset="0"/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905572692"/>
      </p:ext>
    </p:extLst>
  </p:cSld>
  <p:clrMapOvr>
    <a:masterClrMapping/>
  </p:clrMapOvr>
  <p:transition spd="slow" advTm="37509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3"/>
          <p:cNvSpPr>
            <a:spLocks noGrp="1"/>
          </p:cNvSpPr>
          <p:nvPr>
            <p:ph type="title"/>
          </p:nvPr>
        </p:nvSpPr>
        <p:spPr>
          <a:xfrm>
            <a:off x="914400" y="228600"/>
            <a:ext cx="8228013" cy="590550"/>
          </a:xfrm>
        </p:spPr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Effects of itinerant carriers</a:t>
            </a:r>
          </a:p>
        </p:txBody>
      </p:sp>
      <p:sp>
        <p:nvSpPr>
          <p:cNvPr id="18" name="Text Box 28"/>
          <p:cNvSpPr txBox="1">
            <a:spLocks noChangeArrowheads="1"/>
          </p:cNvSpPr>
          <p:nvPr/>
        </p:nvSpPr>
        <p:spPr bwMode="auto">
          <a:xfrm>
            <a:off x="228600" y="4614208"/>
            <a:ext cx="89154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1" hangingPunct="1">
              <a:lnSpc>
                <a:spcPct val="120000"/>
              </a:lnSpc>
              <a:buSzPct val="60000"/>
              <a:buFontTx/>
              <a:buBlip>
                <a:blip r:embed="rId2"/>
              </a:buBlip>
              <a:defRPr/>
            </a:pPr>
            <a:r>
              <a:rPr lang="en-US" altLang="zh-TW" sz="2000" dirty="0">
                <a:latin typeface="Arial" charset="0"/>
                <a:ea typeface="新細明體" pitchFamily="18" charset="-120"/>
                <a:cs typeface="Arial" charset="0"/>
              </a:rPr>
              <a:t>  Larger </a:t>
            </a:r>
            <a:r>
              <a:rPr lang="en-US" altLang="zh-TW" sz="2000" i="1" dirty="0">
                <a:latin typeface="+mj-lt"/>
                <a:ea typeface="新細明體" pitchFamily="18" charset="-120"/>
                <a:cs typeface="Arial" charset="0"/>
              </a:rPr>
              <a:t>J</a:t>
            </a:r>
            <a:r>
              <a:rPr lang="en-US" altLang="zh-TW" sz="2000" i="1" baseline="-25000" dirty="0">
                <a:latin typeface="+mj-lt"/>
                <a:ea typeface="新細明體" pitchFamily="18" charset="-120"/>
                <a:cs typeface="Arial" charset="0"/>
              </a:rPr>
              <a:t>H</a:t>
            </a:r>
            <a:r>
              <a:rPr lang="en-US" altLang="zh-TW" sz="2000" dirty="0">
                <a:latin typeface="Arial" charset="0"/>
                <a:ea typeface="新細明體" pitchFamily="18" charset="-120"/>
                <a:cs typeface="Arial" charset="0"/>
              </a:rPr>
              <a:t>: </a:t>
            </a:r>
            <a:r>
              <a:rPr lang="en-US" altLang="zh-TW" sz="2000" dirty="0">
                <a:solidFill>
                  <a:srgbClr val="9900FF"/>
                </a:solidFill>
                <a:latin typeface="Arial" charset="0"/>
                <a:ea typeface="新細明體" pitchFamily="18" charset="-120"/>
                <a:cs typeface="Arial" charset="0"/>
              </a:rPr>
              <a:t>stronger</a:t>
            </a:r>
            <a:r>
              <a:rPr lang="en-US" altLang="zh-TW" sz="2000" dirty="0">
                <a:latin typeface="Arial" charset="0"/>
                <a:ea typeface="新細明體" pitchFamily="18" charset="-120"/>
                <a:cs typeface="Arial" charset="0"/>
              </a:rPr>
              <a:t> moment fluctuation easily </a:t>
            </a:r>
            <a:r>
              <a:rPr lang="en-US" altLang="zh-TW" sz="2000" dirty="0">
                <a:solidFill>
                  <a:srgbClr val="9900FF"/>
                </a:solidFill>
                <a:latin typeface="Arial" charset="0"/>
                <a:ea typeface="新細明體" pitchFamily="18" charset="-120"/>
                <a:cs typeface="Arial" charset="0"/>
              </a:rPr>
              <a:t>60%</a:t>
            </a:r>
            <a:r>
              <a:rPr lang="en-US" altLang="zh-TW" sz="2000" dirty="0">
                <a:latin typeface="Arial" charset="0"/>
                <a:ea typeface="新細明體" pitchFamily="18" charset="-120"/>
                <a:cs typeface="Arial" charset="0"/>
              </a:rPr>
              <a:t> suppression</a:t>
            </a:r>
          </a:p>
          <a:p>
            <a:pPr algn="l" eaLnBrk="1" hangingPunct="1">
              <a:lnSpc>
                <a:spcPct val="120000"/>
              </a:lnSpc>
              <a:buSzPct val="60000"/>
              <a:buFontTx/>
              <a:buBlip>
                <a:blip r:embed="rId2"/>
              </a:buBlip>
              <a:defRPr/>
            </a:pPr>
            <a:r>
              <a:rPr lang="en-US" altLang="zh-TW" sz="2000" dirty="0">
                <a:latin typeface="Arial" charset="0"/>
                <a:ea typeface="新細明體" pitchFamily="18" charset="-120"/>
                <a:cs typeface="Arial" charset="0"/>
              </a:rPr>
              <a:t>  Fluctuate along (</a:t>
            </a:r>
            <a:r>
              <a:rPr lang="en-US" altLang="zh-TW" sz="2000" i="1" dirty="0" err="1">
                <a:latin typeface="Symbol" pitchFamily="18" charset="2"/>
                <a:ea typeface="新細明體" pitchFamily="18" charset="-120"/>
                <a:cs typeface="Arial" charset="0"/>
              </a:rPr>
              <a:t>p</a:t>
            </a:r>
            <a:r>
              <a:rPr lang="en-US" altLang="zh-TW" sz="2000" dirty="0" err="1">
                <a:latin typeface="Arial" charset="0"/>
                <a:ea typeface="新細明體" pitchFamily="18" charset="-120"/>
                <a:cs typeface="Arial" charset="0"/>
              </a:rPr>
              <a:t>,</a:t>
            </a:r>
            <a:r>
              <a:rPr lang="en-US" altLang="zh-TW" sz="2000" i="1" dirty="0" err="1">
                <a:latin typeface="Arial" charset="0"/>
                <a:ea typeface="新細明體" pitchFamily="18" charset="-120"/>
                <a:cs typeface="Arial" charset="0"/>
              </a:rPr>
              <a:t>q</a:t>
            </a:r>
            <a:r>
              <a:rPr lang="en-US" altLang="zh-TW" sz="2000" dirty="0">
                <a:latin typeface="Arial" charset="0"/>
                <a:ea typeface="新細明體" pitchFamily="18" charset="-120"/>
                <a:cs typeface="Arial" charset="0"/>
              </a:rPr>
              <a:t>) direction</a:t>
            </a:r>
            <a:endParaRPr lang="en-US" altLang="zh-TW" sz="2000" dirty="0">
              <a:solidFill>
                <a:srgbClr val="9900FF"/>
              </a:solidFill>
              <a:latin typeface="Arial" charset="0"/>
              <a:ea typeface="新細明體" pitchFamily="18" charset="-120"/>
              <a:cs typeface="Arial" charset="0"/>
            </a:endParaRPr>
          </a:p>
          <a:p>
            <a:pPr algn="l" eaLnBrk="1" hangingPunct="1">
              <a:lnSpc>
                <a:spcPct val="120000"/>
              </a:lnSpc>
              <a:buSzPct val="60000"/>
              <a:buFontTx/>
              <a:buBlip>
                <a:blip r:embed="rId2"/>
              </a:buBlip>
              <a:defRPr/>
            </a:pPr>
            <a:r>
              <a:rPr lang="en-US" altLang="zh-TW" sz="2000" dirty="0">
                <a:solidFill>
                  <a:srgbClr val="9900FF"/>
                </a:solidFill>
                <a:latin typeface="Arial" charset="0"/>
                <a:ea typeface="新細明體" pitchFamily="18" charset="-120"/>
                <a:cs typeface="Arial" charset="0"/>
              </a:rPr>
              <a:t>  Not</a:t>
            </a:r>
            <a:r>
              <a:rPr lang="en-US" altLang="zh-TW" sz="2000" dirty="0">
                <a:latin typeface="Arial" charset="0"/>
                <a:ea typeface="新細明體" pitchFamily="18" charset="-120"/>
                <a:cs typeface="Arial" charset="0"/>
              </a:rPr>
              <a:t> a FM double exchange effect, but an </a:t>
            </a:r>
            <a:r>
              <a:rPr lang="en-US" altLang="zh-TW" sz="2000" dirty="0">
                <a:solidFill>
                  <a:srgbClr val="9900FF"/>
                </a:solidFill>
                <a:latin typeface="Arial" charset="0"/>
                <a:ea typeface="新細明體" pitchFamily="18" charset="-120"/>
                <a:cs typeface="Arial" charset="0"/>
              </a:rPr>
              <a:t>AFM</a:t>
            </a:r>
            <a:r>
              <a:rPr lang="en-US" altLang="zh-TW" sz="2000" dirty="0">
                <a:latin typeface="Arial" charset="0"/>
                <a:ea typeface="新細明體" pitchFamily="18" charset="-120"/>
                <a:cs typeface="Arial" charset="0"/>
              </a:rPr>
              <a:t> effect !</a:t>
            </a:r>
            <a:endParaRPr lang="en-US" altLang="zh-TW" sz="2000" dirty="0">
              <a:solidFill>
                <a:srgbClr val="9900FF"/>
              </a:solidFill>
              <a:latin typeface="Arial" charset="0"/>
              <a:ea typeface="新細明體" pitchFamily="18" charset="-120"/>
              <a:cs typeface="Arial" charset="0"/>
            </a:endParaRPr>
          </a:p>
          <a:p>
            <a:pPr algn="l" eaLnBrk="1" hangingPunct="1">
              <a:lnSpc>
                <a:spcPct val="120000"/>
              </a:lnSpc>
              <a:buSzPct val="60000"/>
              <a:buFontTx/>
              <a:buBlip>
                <a:blip r:embed="rId2"/>
              </a:buBlip>
              <a:defRPr/>
            </a:pPr>
            <a:r>
              <a:rPr lang="en-US" altLang="zh-TW" sz="2000" dirty="0">
                <a:latin typeface="Arial" charset="0"/>
                <a:ea typeface="新細明體" pitchFamily="18" charset="-120"/>
                <a:cs typeface="Arial" charset="0"/>
              </a:rPr>
              <a:t>  Temporal and </a:t>
            </a:r>
            <a:r>
              <a:rPr lang="en-US" altLang="zh-TW" sz="2000" dirty="0">
                <a:solidFill>
                  <a:srgbClr val="9900FF"/>
                </a:solidFill>
                <a:latin typeface="Arial" charset="0"/>
                <a:ea typeface="新細明體" pitchFamily="18" charset="-120"/>
                <a:cs typeface="Arial" charset="0"/>
              </a:rPr>
              <a:t>spatial</a:t>
            </a:r>
            <a:r>
              <a:rPr lang="en-US" altLang="zh-TW" sz="2000" dirty="0">
                <a:latin typeface="Arial" charset="0"/>
                <a:ea typeface="新細明體" pitchFamily="18" charset="-120"/>
                <a:cs typeface="Arial" charset="0"/>
              </a:rPr>
              <a:t> fluctuation</a:t>
            </a:r>
            <a:r>
              <a:rPr lang="en-US" altLang="zh-TW" sz="2000" dirty="0">
                <a:solidFill>
                  <a:srgbClr val="9900FF"/>
                </a:solidFill>
                <a:latin typeface="Arial" charset="0"/>
                <a:ea typeface="新細明體" pitchFamily="18" charset="-120"/>
                <a:cs typeface="Arial" charset="0"/>
              </a:rPr>
              <a:t>  </a:t>
            </a:r>
            <a:endParaRPr lang="en-US" altLang="zh-TW" sz="2000" dirty="0">
              <a:latin typeface="Arial" charset="0"/>
              <a:ea typeface="新細明體" pitchFamily="18" charset="-120"/>
              <a:cs typeface="Arial" charset="0"/>
            </a:endParaRPr>
          </a:p>
          <a:p>
            <a:pPr algn="l" eaLnBrk="1" hangingPunct="1">
              <a:lnSpc>
                <a:spcPct val="120000"/>
              </a:lnSpc>
              <a:buSzPct val="60000"/>
              <a:buFontTx/>
              <a:buBlip>
                <a:blip r:embed="rId2"/>
              </a:buBlip>
              <a:defRPr/>
            </a:pPr>
            <a:r>
              <a:rPr lang="en-US" altLang="zh-TW" sz="2000" dirty="0">
                <a:latin typeface="Arial" charset="0"/>
                <a:ea typeface="新細明體" pitchFamily="18" charset="-120"/>
                <a:cs typeface="Arial" charset="0"/>
              </a:rPr>
              <a:t>  </a:t>
            </a:r>
            <a:r>
              <a:rPr lang="en-US" altLang="zh-TW" sz="2000" u="sng" dirty="0">
                <a:latin typeface="Arial" charset="0"/>
                <a:ea typeface="新細明體" pitchFamily="18" charset="-120"/>
                <a:cs typeface="Arial" charset="0"/>
              </a:rPr>
              <a:t>Significant reduction of ordered </a:t>
            </a:r>
            <a:r>
              <a:rPr lang="en-US" altLang="zh-TW" sz="2000" u="sng" dirty="0" smtClean="0">
                <a:latin typeface="Arial" charset="0"/>
                <a:ea typeface="新細明體" pitchFamily="18" charset="-120"/>
                <a:cs typeface="Arial" charset="0"/>
              </a:rPr>
              <a:t>moment</a:t>
            </a:r>
            <a:endParaRPr lang="en-US" altLang="zh-TW" sz="2000" dirty="0">
              <a:latin typeface="Arial" charset="0"/>
              <a:ea typeface="新細明體" pitchFamily="18" charset="-120"/>
              <a:cs typeface="Arial" charset="0"/>
            </a:endParaRPr>
          </a:p>
        </p:txBody>
      </p:sp>
      <p:sp>
        <p:nvSpPr>
          <p:cNvPr id="22532" name="TextBox 29"/>
          <p:cNvSpPr txBox="1">
            <a:spLocks noChangeArrowheads="1"/>
          </p:cNvSpPr>
          <p:nvPr/>
        </p:nvSpPr>
        <p:spPr bwMode="auto">
          <a:xfrm>
            <a:off x="2324100" y="762000"/>
            <a:ext cx="4445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0" i="1">
                <a:latin typeface="Times New Roman" pitchFamily="18" charset="0"/>
              </a:rPr>
              <a:t>S</a:t>
            </a:r>
            <a:r>
              <a:rPr lang="en-US" altLang="zh-CN" sz="2400" b="0">
                <a:latin typeface="Times New Roman" pitchFamily="18" charset="0"/>
              </a:rPr>
              <a:t> = 1, </a:t>
            </a:r>
            <a:r>
              <a:rPr lang="en-US" altLang="zh-CN" sz="2400" b="0" i="1">
                <a:latin typeface="Times New Roman" pitchFamily="18" charset="0"/>
              </a:rPr>
              <a:t>J</a:t>
            </a:r>
            <a:r>
              <a:rPr lang="en-US" altLang="zh-CN" sz="2400" b="0" baseline="-25000">
                <a:latin typeface="Times New Roman" pitchFamily="18" charset="0"/>
              </a:rPr>
              <a:t>1</a:t>
            </a:r>
            <a:r>
              <a:rPr lang="en-US" altLang="zh-CN" sz="2400" b="0">
                <a:latin typeface="Times New Roman" pitchFamily="18" charset="0"/>
              </a:rPr>
              <a:t> = 0.019 eV, </a:t>
            </a:r>
            <a:r>
              <a:rPr lang="en-US" altLang="zh-CN" sz="2400" b="0" i="1">
                <a:latin typeface="Times New Roman" pitchFamily="18" charset="0"/>
              </a:rPr>
              <a:t>J</a:t>
            </a:r>
            <a:r>
              <a:rPr lang="en-US" altLang="zh-CN" sz="2400" b="0" baseline="-25000">
                <a:latin typeface="Times New Roman" pitchFamily="18" charset="0"/>
              </a:rPr>
              <a:t>2</a:t>
            </a:r>
            <a:r>
              <a:rPr lang="en-US" altLang="zh-CN" sz="2400" b="0">
                <a:latin typeface="Times New Roman" pitchFamily="18" charset="0"/>
              </a:rPr>
              <a:t> = 0.013 eV</a:t>
            </a:r>
          </a:p>
        </p:txBody>
      </p:sp>
      <p:pic>
        <p:nvPicPr>
          <p:cNvPr id="22533" name="Picture 23" descr="C:\Users\nana\Desktop\PPT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223963"/>
            <a:ext cx="8686800" cy="334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1752600" y="6488668"/>
            <a:ext cx="7391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2060"/>
                </a:solidFill>
              </a:rPr>
              <a:t>Yu-Ting </a:t>
            </a:r>
            <a:r>
              <a:rPr lang="en-US" sz="1800" dirty="0" smtClean="0">
                <a:solidFill>
                  <a:srgbClr val="002060"/>
                </a:solidFill>
              </a:rPr>
              <a:t>Tam, Dao-Xin Yao</a:t>
            </a:r>
            <a:r>
              <a:rPr lang="en-US" altLang="zh-CN" sz="1800" dirty="0" smtClean="0">
                <a:solidFill>
                  <a:srgbClr val="002060"/>
                </a:solidFill>
              </a:rPr>
              <a:t>, </a:t>
            </a:r>
            <a:r>
              <a:rPr lang="en-US" sz="1800" dirty="0">
                <a:solidFill>
                  <a:srgbClr val="002060"/>
                </a:solidFill>
              </a:rPr>
              <a:t>and Wei </a:t>
            </a:r>
            <a:r>
              <a:rPr lang="en-US" sz="1800" dirty="0" smtClean="0">
                <a:solidFill>
                  <a:srgbClr val="002060"/>
                </a:solidFill>
              </a:rPr>
              <a:t>Ku, Phys</a:t>
            </a:r>
            <a:r>
              <a:rPr lang="en-US" sz="1800" dirty="0">
                <a:solidFill>
                  <a:srgbClr val="002060"/>
                </a:solidFill>
              </a:rPr>
              <a:t>. Rev. Lett. </a:t>
            </a:r>
            <a:r>
              <a:rPr lang="en-US" sz="1800" b="1" dirty="0">
                <a:solidFill>
                  <a:srgbClr val="002060"/>
                </a:solidFill>
              </a:rPr>
              <a:t>115</a:t>
            </a:r>
            <a:r>
              <a:rPr lang="en-US" sz="1800" dirty="0">
                <a:solidFill>
                  <a:srgbClr val="002060"/>
                </a:solidFill>
              </a:rPr>
              <a:t>, </a:t>
            </a:r>
            <a:r>
              <a:rPr lang="en-US" sz="1800" dirty="0" smtClean="0">
                <a:solidFill>
                  <a:srgbClr val="002060"/>
                </a:solidFill>
              </a:rPr>
              <a:t>117001 (2015)</a:t>
            </a:r>
            <a:endParaRPr lang="en-US" sz="1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5062139"/>
      </p:ext>
    </p:extLst>
  </p:cSld>
  <p:clrMapOvr>
    <a:masterClrMapping/>
  </p:clrMapOvr>
  <p:transition spd="slow" advTm="51622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13"/>
          <p:cNvSpPr txBox="1">
            <a:spLocks/>
          </p:cNvSpPr>
          <p:nvPr/>
        </p:nvSpPr>
        <p:spPr>
          <a:xfrm>
            <a:off x="914400" y="171450"/>
            <a:ext cx="8228013" cy="59055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Renormalization of </a:t>
            </a:r>
            <a:r>
              <a:rPr kumimoji="0" lang="en-US" sz="3200" b="0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eal-space couplings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Text Box 28"/>
          <p:cNvSpPr txBox="1">
            <a:spLocks noChangeArrowheads="1"/>
          </p:cNvSpPr>
          <p:nvPr/>
        </p:nvSpPr>
        <p:spPr bwMode="auto">
          <a:xfrm>
            <a:off x="457200" y="4819471"/>
            <a:ext cx="8382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  <a:buSzPct val="60000"/>
              <a:buFontTx/>
              <a:buBlip>
                <a:blip r:embed="rId2"/>
              </a:buBlip>
            </a:pP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</a:rPr>
              <a:t>  Enhancement of short-range AFM couplings</a:t>
            </a:r>
          </a:p>
          <a:p>
            <a:pPr algn="l">
              <a:lnSpc>
                <a:spcPct val="120000"/>
              </a:lnSpc>
              <a:buSzPct val="60000"/>
              <a:buFontTx/>
              <a:buBlip>
                <a:blip r:embed="rId2"/>
              </a:buBlip>
            </a:pP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</a:rPr>
              <a:t>  </a:t>
            </a:r>
            <a:r>
              <a:rPr lang="en-US" altLang="zh-TW" sz="2000" dirty="0" smtClean="0">
                <a:solidFill>
                  <a:srgbClr val="9900FF"/>
                </a:solidFill>
                <a:latin typeface="Arial" charset="0"/>
                <a:ea typeface="新細明體" pitchFamily="18" charset="-120"/>
                <a:cs typeface="Arial" charset="0"/>
              </a:rPr>
              <a:t>Not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</a:rPr>
              <a:t> a FM double exchange effect, but an </a:t>
            </a:r>
            <a:r>
              <a:rPr lang="en-US" altLang="zh-TW" sz="2000" dirty="0" smtClean="0">
                <a:solidFill>
                  <a:srgbClr val="9900FF"/>
                </a:solidFill>
                <a:latin typeface="Arial" charset="0"/>
                <a:ea typeface="新細明體" pitchFamily="18" charset="-120"/>
                <a:cs typeface="Arial" charset="0"/>
              </a:rPr>
              <a:t>AFM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</a:rPr>
              <a:t> effect !</a:t>
            </a:r>
          </a:p>
          <a:p>
            <a:pPr algn="l">
              <a:lnSpc>
                <a:spcPct val="120000"/>
              </a:lnSpc>
              <a:buSzPct val="60000"/>
              <a:buFontTx/>
              <a:buBlip>
                <a:blip r:embed="rId2"/>
              </a:buBlip>
            </a:pP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</a:rPr>
              <a:t>  Fluctuation along (</a:t>
            </a:r>
            <a:r>
              <a:rPr lang="en-US" altLang="zh-TW" sz="2000" i="1" dirty="0" smtClean="0">
                <a:latin typeface="Symbol" pitchFamily="18" charset="2"/>
                <a:ea typeface="新細明體" pitchFamily="18" charset="-120"/>
                <a:cs typeface="Arial" charset="0"/>
              </a:rPr>
              <a:t>p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</a:rPr>
              <a:t>, </a:t>
            </a:r>
            <a:r>
              <a:rPr lang="en-US" altLang="zh-TW" sz="2000" i="1" dirty="0" smtClean="0">
                <a:latin typeface="Arial" charset="0"/>
                <a:ea typeface="新細明體" pitchFamily="18" charset="-120"/>
                <a:cs typeface="Arial" charset="0"/>
              </a:rPr>
              <a:t>q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</a:rPr>
              <a:t>) enhanced as </a:t>
            </a:r>
            <a:r>
              <a:rPr lang="en-US" altLang="zh-TW" sz="2000" dirty="0" smtClean="0">
                <a:ea typeface="新細明體" pitchFamily="18" charset="-120"/>
                <a:cs typeface="Arial" charset="0"/>
              </a:rPr>
              <a:t>2</a:t>
            </a:r>
            <a:r>
              <a:rPr lang="en-US" altLang="zh-TW" sz="2000" i="1" dirty="0" smtClean="0">
                <a:ea typeface="新細明體" pitchFamily="18" charset="-120"/>
                <a:cs typeface="Arial" charset="0"/>
              </a:rPr>
              <a:t>J</a:t>
            </a:r>
            <a:r>
              <a:rPr lang="en-US" altLang="zh-TW" sz="2000" baseline="-25000" dirty="0" smtClean="0">
                <a:ea typeface="新細明體" pitchFamily="18" charset="-120"/>
                <a:cs typeface="Arial" charset="0"/>
              </a:rPr>
              <a:t>2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</a:rPr>
              <a:t> approaches </a:t>
            </a:r>
            <a:r>
              <a:rPr lang="en-US" altLang="zh-TW" sz="2000" i="1" dirty="0" smtClean="0">
                <a:latin typeface="+mj-lt"/>
                <a:ea typeface="新細明體" pitchFamily="18" charset="-120"/>
                <a:cs typeface="Arial" charset="0"/>
              </a:rPr>
              <a:t>J</a:t>
            </a:r>
            <a:r>
              <a:rPr lang="en-US" altLang="zh-TW" sz="2000" baseline="-25000" dirty="0" smtClean="0">
                <a:latin typeface="+mj-lt"/>
                <a:ea typeface="新細明體" pitchFamily="18" charset="-120"/>
                <a:cs typeface="Arial" charset="0"/>
              </a:rPr>
              <a:t>1</a:t>
            </a:r>
            <a:r>
              <a:rPr lang="en-US" altLang="zh-TW" sz="2000" i="1" baseline="-25000" dirty="0" smtClean="0">
                <a:latin typeface="+mj-lt"/>
                <a:ea typeface="新細明體" pitchFamily="18" charset="-120"/>
                <a:cs typeface="Arial" charset="0"/>
              </a:rPr>
              <a:t>y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</a:rPr>
              <a:t>.</a:t>
            </a:r>
          </a:p>
        </p:txBody>
      </p:sp>
      <p:pic>
        <p:nvPicPr>
          <p:cNvPr id="662562" name="Picture 34" descr="C:\Users\nana\Desktop\PPT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982663"/>
            <a:ext cx="5102225" cy="3713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1752600" y="6400800"/>
            <a:ext cx="7391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2060"/>
                </a:solidFill>
              </a:rPr>
              <a:t>Yu-Ting </a:t>
            </a:r>
            <a:r>
              <a:rPr lang="en-US" sz="1800" dirty="0" smtClean="0">
                <a:solidFill>
                  <a:srgbClr val="002060"/>
                </a:solidFill>
              </a:rPr>
              <a:t>Tam, Dao-Xin Yao</a:t>
            </a:r>
            <a:r>
              <a:rPr lang="en-US" altLang="zh-CN" sz="1800" dirty="0" smtClean="0">
                <a:solidFill>
                  <a:srgbClr val="002060"/>
                </a:solidFill>
              </a:rPr>
              <a:t>, </a:t>
            </a:r>
            <a:r>
              <a:rPr lang="en-US" sz="1800" dirty="0">
                <a:solidFill>
                  <a:srgbClr val="002060"/>
                </a:solidFill>
              </a:rPr>
              <a:t>and Wei </a:t>
            </a:r>
            <a:r>
              <a:rPr lang="en-US" sz="1800" dirty="0" smtClean="0">
                <a:solidFill>
                  <a:srgbClr val="002060"/>
                </a:solidFill>
              </a:rPr>
              <a:t>Ku, Phys</a:t>
            </a:r>
            <a:r>
              <a:rPr lang="en-US" sz="1800" dirty="0">
                <a:solidFill>
                  <a:srgbClr val="002060"/>
                </a:solidFill>
              </a:rPr>
              <a:t>. Rev. Lett. </a:t>
            </a:r>
            <a:r>
              <a:rPr lang="en-US" sz="1800" b="1" dirty="0">
                <a:solidFill>
                  <a:srgbClr val="002060"/>
                </a:solidFill>
              </a:rPr>
              <a:t>115</a:t>
            </a:r>
            <a:r>
              <a:rPr lang="en-US" sz="1800" dirty="0">
                <a:solidFill>
                  <a:srgbClr val="002060"/>
                </a:solidFill>
              </a:rPr>
              <a:t>, </a:t>
            </a:r>
            <a:r>
              <a:rPr lang="en-US" sz="1800" dirty="0" smtClean="0">
                <a:solidFill>
                  <a:srgbClr val="002060"/>
                </a:solidFill>
              </a:rPr>
              <a:t>117001 (2015)</a:t>
            </a:r>
            <a:endParaRPr lang="en-US" sz="1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8693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493"/>
    </mc:Choice>
    <mc:Fallback xmlns="">
      <p:transition spd="slow" advTm="18493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92" name="Rectangle 16"/>
          <p:cNvSpPr>
            <a:spLocks noChangeArrowheads="1"/>
          </p:cNvSpPr>
          <p:nvPr/>
        </p:nvSpPr>
        <p:spPr bwMode="auto">
          <a:xfrm>
            <a:off x="937844" y="165832"/>
            <a:ext cx="8112370" cy="5492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b"/>
          <a:lstStyle/>
          <a:p>
            <a:pPr algn="l"/>
            <a:r>
              <a:rPr lang="en-US" altLang="zh-TW" sz="2800" dirty="0" smtClean="0">
                <a:solidFill>
                  <a:schemeClr val="tx2"/>
                </a:solidFill>
                <a:ea typeface="新細明體" pitchFamily="18" charset="-120"/>
              </a:rPr>
              <a:t>Renormalization and Effective Hamiltonian</a:t>
            </a:r>
            <a:endParaRPr lang="en-US" altLang="zh-TW" sz="2800" dirty="0">
              <a:solidFill>
                <a:schemeClr val="tx2"/>
              </a:solidFill>
              <a:ea typeface="新細明體" pitchFamily="18" charset="-120"/>
            </a:endParaRPr>
          </a:p>
        </p:txBody>
      </p:sp>
      <p:grpSp>
        <p:nvGrpSpPr>
          <p:cNvPr id="38" name="Group 37"/>
          <p:cNvGrpSpPr/>
          <p:nvPr/>
        </p:nvGrpSpPr>
        <p:grpSpPr>
          <a:xfrm>
            <a:off x="381000" y="1143000"/>
            <a:ext cx="2590800" cy="1676400"/>
            <a:chOff x="533400" y="1128090"/>
            <a:chExt cx="2590800" cy="1676400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" name="TextBox 1"/>
                <p:cNvSpPr txBox="1"/>
                <p:nvPr/>
              </p:nvSpPr>
              <p:spPr>
                <a:xfrm>
                  <a:off x="533400" y="1764268"/>
                  <a:ext cx="625108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𝐻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2" name="TextBox 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33400" y="1764268"/>
                  <a:ext cx="625108" cy="369332"/>
                </a:xfrm>
                <a:prstGeom prst="rect">
                  <a:avLst/>
                </a:prstGeom>
                <a:blipFill>
                  <a:blip r:embed="rId2"/>
                  <a:stretch>
                    <a:fillRect l="-16667" b="-833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5" name="Group 4"/>
            <p:cNvGrpSpPr/>
            <p:nvPr/>
          </p:nvGrpSpPr>
          <p:grpSpPr>
            <a:xfrm>
              <a:off x="1371600" y="1128090"/>
              <a:ext cx="1752600" cy="1676400"/>
              <a:chOff x="1371600" y="1371600"/>
              <a:chExt cx="1905000" cy="1676400"/>
            </a:xfrm>
          </p:grpSpPr>
          <p:sp>
            <p:nvSpPr>
              <p:cNvPr id="3" name="Rectangle 2"/>
              <p:cNvSpPr/>
              <p:nvPr/>
            </p:nvSpPr>
            <p:spPr bwMode="auto">
              <a:xfrm>
                <a:off x="1371600" y="1371600"/>
                <a:ext cx="1905000" cy="1676400"/>
              </a:xfrm>
              <a:prstGeom prst="rect">
                <a:avLst/>
              </a:prstGeom>
              <a:noFill/>
              <a:ln w="38100" cap="sq" cmpd="sng" algn="ctr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4" name="Rectangle 3"/>
              <p:cNvSpPr/>
              <p:nvPr/>
            </p:nvSpPr>
            <p:spPr bwMode="auto">
              <a:xfrm>
                <a:off x="1371600" y="1371600"/>
                <a:ext cx="1327936" cy="1143000"/>
              </a:xfrm>
              <a:prstGeom prst="rect">
                <a:avLst/>
              </a:prstGeom>
              <a:noFill/>
              <a:ln w="38100" cap="sq" cmpd="sng" algn="ctr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9" name="Rectangle 8"/>
              <p:cNvSpPr/>
              <p:nvPr/>
            </p:nvSpPr>
            <p:spPr bwMode="auto">
              <a:xfrm>
                <a:off x="2699536" y="2514600"/>
                <a:ext cx="577064" cy="533400"/>
              </a:xfrm>
              <a:prstGeom prst="rect">
                <a:avLst/>
              </a:prstGeom>
              <a:noFill/>
              <a:ln w="38100" cap="sq" cmpd="sng" algn="ctr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0" name="TextBox 9"/>
                  <p:cNvSpPr txBox="1"/>
                  <p:nvPr/>
                </p:nvSpPr>
                <p:spPr>
                  <a:xfrm>
                    <a:off x="1965165" y="1764268"/>
                    <a:ext cx="184474" cy="369332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𝑙</m:t>
                          </m:r>
                        </m:oMath>
                      </m:oMathPara>
                    </a14:m>
                    <a:endParaRPr lang="en-US" dirty="0"/>
                  </a:p>
                </p:txBody>
              </p:sp>
            </mc:Choice>
            <mc:Fallback xmlns="">
              <p:sp>
                <p:nvSpPr>
                  <p:cNvPr id="10" name="TextBox 9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965165" y="1764268"/>
                    <a:ext cx="184474" cy="369332"/>
                  </a:xfrm>
                  <a:prstGeom prst="rect">
                    <a:avLst/>
                  </a:prstGeom>
                  <a:blipFill>
                    <a:blip r:embed="rId3"/>
                    <a:stretch>
                      <a:fillRect l="-74074" r="-18519" b="-8197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1" name="TextBox 10"/>
                  <p:cNvSpPr txBox="1"/>
                  <p:nvPr/>
                </p:nvSpPr>
                <p:spPr>
                  <a:xfrm>
                    <a:off x="2883038" y="2596634"/>
                    <a:ext cx="253724" cy="369332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oMath>
                      </m:oMathPara>
                    </a14:m>
                    <a:endParaRPr lang="en-US" dirty="0"/>
                  </a:p>
                </p:txBody>
              </p:sp>
            </mc:Choice>
            <mc:Fallback xmlns="">
              <p:sp>
                <p:nvSpPr>
                  <p:cNvPr id="11" name="TextBox 10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883038" y="2596634"/>
                    <a:ext cx="253724" cy="369332"/>
                  </a:xfrm>
                  <a:prstGeom prst="rect">
                    <a:avLst/>
                  </a:prstGeom>
                  <a:blipFill>
                    <a:blip r:embed="rId4"/>
                    <a:stretch>
                      <a:fillRect l="-50000" r="-18421" b="-8197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2" name="TextBox 11"/>
                  <p:cNvSpPr txBox="1"/>
                  <p:nvPr/>
                </p:nvSpPr>
                <p:spPr>
                  <a:xfrm>
                    <a:off x="2917925" y="1764268"/>
                    <a:ext cx="206275" cy="369332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oMath>
                      </m:oMathPara>
                    </a14:m>
                    <a:endParaRPr lang="en-US" dirty="0"/>
                  </a:p>
                </p:txBody>
              </p:sp>
            </mc:Choice>
            <mc:Fallback xmlns="">
              <p:sp>
                <p:nvSpPr>
                  <p:cNvPr id="12" name="TextBox 11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917925" y="1764268"/>
                    <a:ext cx="206275" cy="369332"/>
                  </a:xfrm>
                  <a:prstGeom prst="rect">
                    <a:avLst/>
                  </a:prstGeom>
                  <a:blipFill>
                    <a:blip r:embed="rId5"/>
                    <a:stretch>
                      <a:fillRect l="-50000" r="-9375" b="-3279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4" name="TextBox 13"/>
                  <p:cNvSpPr txBox="1"/>
                  <p:nvPr/>
                </p:nvSpPr>
                <p:spPr>
                  <a:xfrm>
                    <a:off x="1943364" y="2596634"/>
                    <a:ext cx="206275" cy="369332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oMath>
                      </m:oMathPara>
                    </a14:m>
                    <a:endParaRPr lang="en-US" dirty="0"/>
                  </a:p>
                </p:txBody>
              </p:sp>
            </mc:Choice>
            <mc:Fallback xmlns="">
              <p:sp>
                <p:nvSpPr>
                  <p:cNvPr id="14" name="TextBox 13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943364" y="2596634"/>
                    <a:ext cx="206275" cy="369332"/>
                  </a:xfrm>
                  <a:prstGeom prst="rect">
                    <a:avLst/>
                  </a:prstGeom>
                  <a:blipFill>
                    <a:blip r:embed="rId6"/>
                    <a:stretch>
                      <a:fillRect l="-51613" r="-12903" b="-4918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grpSp>
        <p:nvGrpSpPr>
          <p:cNvPr id="37" name="Group 36"/>
          <p:cNvGrpSpPr/>
          <p:nvPr/>
        </p:nvGrpSpPr>
        <p:grpSpPr>
          <a:xfrm>
            <a:off x="2176667" y="2514600"/>
            <a:ext cx="3813313" cy="1676400"/>
            <a:chOff x="4419600" y="1110734"/>
            <a:chExt cx="3813313" cy="1676400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TextBox 14"/>
                <p:cNvSpPr txBox="1"/>
                <p:nvPr/>
              </p:nvSpPr>
              <p:spPr>
                <a:xfrm>
                  <a:off x="4419600" y="1730274"/>
                  <a:ext cx="1866473" cy="37850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̃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𝐻</m:t>
                            </m:r>
                          </m:e>
                        </m:acc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𝑈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</m:sup>
                        </m:s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𝐻𝑈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5" name="TextBox 1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419600" y="1730274"/>
                  <a:ext cx="1866473" cy="378502"/>
                </a:xfrm>
                <a:prstGeom prst="rect">
                  <a:avLst/>
                </a:prstGeom>
                <a:blipFill>
                  <a:blip r:embed="rId7"/>
                  <a:stretch>
                    <a:fillRect l="-5229" t="-17742" b="-967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6" name="Group 15"/>
            <p:cNvGrpSpPr/>
            <p:nvPr/>
          </p:nvGrpSpPr>
          <p:grpSpPr>
            <a:xfrm>
              <a:off x="6477000" y="1110734"/>
              <a:ext cx="1755913" cy="1676400"/>
              <a:chOff x="1371600" y="1371600"/>
              <a:chExt cx="1905000" cy="1676400"/>
            </a:xfrm>
          </p:grpSpPr>
          <p:sp>
            <p:nvSpPr>
              <p:cNvPr id="18" name="Rectangle 17"/>
              <p:cNvSpPr/>
              <p:nvPr/>
            </p:nvSpPr>
            <p:spPr bwMode="auto">
              <a:xfrm>
                <a:off x="1371600" y="1371600"/>
                <a:ext cx="1905000" cy="1676400"/>
              </a:xfrm>
              <a:prstGeom prst="rect">
                <a:avLst/>
              </a:prstGeom>
              <a:noFill/>
              <a:ln w="38100" cap="sq" cmpd="sng" algn="ctr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9" name="Rectangle 18"/>
              <p:cNvSpPr/>
              <p:nvPr/>
            </p:nvSpPr>
            <p:spPr bwMode="auto">
              <a:xfrm>
                <a:off x="1371600" y="1371600"/>
                <a:ext cx="1322718" cy="1143000"/>
              </a:xfrm>
              <a:prstGeom prst="rect">
                <a:avLst/>
              </a:prstGeom>
              <a:noFill/>
              <a:ln w="38100" cap="sq" cmpd="sng" algn="ctr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20" name="Rectangle 19"/>
              <p:cNvSpPr/>
              <p:nvPr/>
            </p:nvSpPr>
            <p:spPr bwMode="auto">
              <a:xfrm>
                <a:off x="2694318" y="2514600"/>
                <a:ext cx="582282" cy="533400"/>
              </a:xfrm>
              <a:prstGeom prst="rect">
                <a:avLst/>
              </a:prstGeom>
              <a:noFill/>
              <a:ln w="38100" cap="sq" cmpd="sng" algn="ctr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1" name="TextBox 20"/>
                  <p:cNvSpPr txBox="1"/>
                  <p:nvPr/>
                </p:nvSpPr>
                <p:spPr>
                  <a:xfrm>
                    <a:off x="1965166" y="1764268"/>
                    <a:ext cx="184473" cy="384208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acc>
                            <m:accPr>
                              <m:chr m:val="̃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</m:e>
                          </m:acc>
                        </m:oMath>
                      </m:oMathPara>
                    </a14:m>
                    <a:endParaRPr lang="en-US" dirty="0"/>
                  </a:p>
                </p:txBody>
              </p:sp>
            </mc:Choice>
            <mc:Fallback xmlns="">
              <p:sp>
                <p:nvSpPr>
                  <p:cNvPr id="21" name="TextBox 20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965166" y="1764268"/>
                    <a:ext cx="184473" cy="384208"/>
                  </a:xfrm>
                  <a:prstGeom prst="rect">
                    <a:avLst/>
                  </a:prstGeom>
                  <a:blipFill>
                    <a:blip r:embed="rId8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2" name="TextBox 21"/>
                  <p:cNvSpPr txBox="1"/>
                  <p:nvPr/>
                </p:nvSpPr>
                <p:spPr>
                  <a:xfrm>
                    <a:off x="2883038" y="2596634"/>
                    <a:ext cx="253723" cy="385747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acc>
                            <m:accPr>
                              <m:chr m:val="̃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e>
                          </m:acc>
                        </m:oMath>
                      </m:oMathPara>
                    </a14:m>
                    <a:endParaRPr lang="en-US" dirty="0"/>
                  </a:p>
                </p:txBody>
              </p:sp>
            </mc:Choice>
            <mc:Fallback xmlns="">
              <p:sp>
                <p:nvSpPr>
                  <p:cNvPr id="22" name="TextBox 21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883038" y="2596634"/>
                    <a:ext cx="253723" cy="385747"/>
                  </a:xfrm>
                  <a:prstGeom prst="rect">
                    <a:avLst/>
                  </a:prstGeom>
                  <a:blipFill>
                    <a:blip r:embed="rId9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23" name="TextBox 22"/>
              <p:cNvSpPr txBox="1"/>
              <p:nvPr/>
            </p:nvSpPr>
            <p:spPr>
              <a:xfrm>
                <a:off x="2944118" y="1764268"/>
                <a:ext cx="153888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dirty="0" smtClean="0"/>
                  <a:t>0</a:t>
                </a:r>
                <a:endParaRPr lang="en-US" dirty="0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4" name="TextBox 23"/>
                  <p:cNvSpPr txBox="1"/>
                  <p:nvPr/>
                </p:nvSpPr>
                <p:spPr>
                  <a:xfrm>
                    <a:off x="1923071" y="2596634"/>
                    <a:ext cx="246862" cy="369332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oMath>
                      </m:oMathPara>
                    </a14:m>
                    <a:endParaRPr lang="en-US" dirty="0"/>
                  </a:p>
                </p:txBody>
              </p:sp>
            </mc:Choice>
            <mc:Fallback xmlns="">
              <p:sp>
                <p:nvSpPr>
                  <p:cNvPr id="24" name="TextBox 23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923071" y="2596634"/>
                    <a:ext cx="246862" cy="369332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 l="-51351" r="-18919" b="-8197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grpSp>
        <p:nvGrpSpPr>
          <p:cNvPr id="46" name="Group 45"/>
          <p:cNvGrpSpPr/>
          <p:nvPr/>
        </p:nvGrpSpPr>
        <p:grpSpPr>
          <a:xfrm>
            <a:off x="5181600" y="3886200"/>
            <a:ext cx="3798911" cy="1676400"/>
            <a:chOff x="527223" y="5029200"/>
            <a:chExt cx="3798911" cy="1676400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TextBox 26"/>
                <p:cNvSpPr txBox="1"/>
                <p:nvPr/>
              </p:nvSpPr>
              <p:spPr>
                <a:xfrm>
                  <a:off x="527223" y="5648740"/>
                  <a:ext cx="1875513" cy="43845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̃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acc>
                              <m:accPr>
                                <m:chr m:val="̃"/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𝐻</m:t>
                                </m:r>
                              </m:e>
                            </m:acc>
                          </m:e>
                        </m:acc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acc>
                              <m:accPr>
                                <m:chr m:val="̃"/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𝑈</m:t>
                                </m:r>
                              </m:e>
                            </m:acc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</m:sup>
                        </m:sSup>
                        <m:acc>
                          <m:accPr>
                            <m:chr m:val="̃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𝐻</m:t>
                            </m:r>
                          </m:e>
                        </m:acc>
                        <m:acc>
                          <m:accPr>
                            <m:chr m:val="̃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𝑈</m:t>
                            </m:r>
                          </m:e>
                        </m:acc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27" name="TextBox 2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27223" y="5648740"/>
                  <a:ext cx="1875513" cy="438453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40" name="Group 39"/>
            <p:cNvGrpSpPr/>
            <p:nvPr/>
          </p:nvGrpSpPr>
          <p:grpSpPr>
            <a:xfrm>
              <a:off x="2590800" y="5029200"/>
              <a:ext cx="1735334" cy="1676400"/>
              <a:chOff x="2762121" y="5029200"/>
              <a:chExt cx="1735334" cy="1676400"/>
            </a:xfrm>
          </p:grpSpPr>
          <p:grpSp>
            <p:nvGrpSpPr>
              <p:cNvPr id="28" name="Group 27"/>
              <p:cNvGrpSpPr/>
              <p:nvPr/>
            </p:nvGrpSpPr>
            <p:grpSpPr>
              <a:xfrm>
                <a:off x="2762122" y="5029200"/>
                <a:ext cx="1735333" cy="1676400"/>
                <a:chOff x="1371600" y="1371600"/>
                <a:chExt cx="1905000" cy="1676400"/>
              </a:xfrm>
            </p:grpSpPr>
            <p:sp>
              <p:nvSpPr>
                <p:cNvPr id="29" name="Rectangle 28"/>
                <p:cNvSpPr/>
                <p:nvPr/>
              </p:nvSpPr>
              <p:spPr bwMode="auto">
                <a:xfrm>
                  <a:off x="1371600" y="1371600"/>
                  <a:ext cx="1905000" cy="1676400"/>
                </a:xfrm>
                <a:prstGeom prst="rect">
                  <a:avLst/>
                </a:prstGeom>
                <a:noFill/>
                <a:ln w="38100" cap="sq" cmpd="sng" algn="ctr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sp>
              <p:nvSpPr>
                <p:cNvPr id="30" name="Rectangle 29"/>
                <p:cNvSpPr/>
                <p:nvPr/>
              </p:nvSpPr>
              <p:spPr bwMode="auto">
                <a:xfrm>
                  <a:off x="1371600" y="1371600"/>
                  <a:ext cx="1317632" cy="1143000"/>
                </a:xfrm>
                <a:prstGeom prst="rect">
                  <a:avLst/>
                </a:prstGeom>
                <a:noFill/>
                <a:ln w="38100" cap="sq" cmpd="sng" algn="ctr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sp>
              <p:nvSpPr>
                <p:cNvPr id="31" name="Rectangle 30"/>
                <p:cNvSpPr/>
                <p:nvPr/>
              </p:nvSpPr>
              <p:spPr bwMode="auto">
                <a:xfrm>
                  <a:off x="2689232" y="2514600"/>
                  <a:ext cx="587368" cy="533400"/>
                </a:xfrm>
                <a:prstGeom prst="rect">
                  <a:avLst/>
                </a:prstGeom>
                <a:noFill/>
                <a:ln w="38100" cap="sq" cmpd="sng" algn="ctr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32" name="TextBox 31"/>
                    <p:cNvSpPr txBox="1"/>
                    <p:nvPr/>
                  </p:nvSpPr>
                  <p:spPr>
                    <a:xfrm>
                      <a:off x="1633652" y="1454232"/>
                      <a:ext cx="202510" cy="440057"/>
                    </a:xfrm>
                    <a:prstGeom prst="rect">
                      <a:avLst/>
                    </a:prstGeom>
                    <a:noFill/>
                  </p:spPr>
                  <p:txBody>
                    <a:bodyPr wrap="none" lIns="0" tIns="0" rIns="0" bIns="0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acc>
                              <m:accPr>
                                <m:chr m:val="̃"/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acc>
                                  <m:accPr>
                                    <m:chr m:val="̃"/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𝑙</m:t>
                                    </m:r>
                                  </m:e>
                                </m:acc>
                              </m:e>
                            </m:acc>
                          </m:oMath>
                        </m:oMathPara>
                      </a14:m>
                      <a:endParaRPr lang="en-US" dirty="0"/>
                    </a:p>
                  </p:txBody>
                </p:sp>
              </mc:Choice>
              <mc:Fallback xmlns="">
                <p:sp>
                  <p:nvSpPr>
                    <p:cNvPr id="32" name="TextBox 31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1633652" y="1454232"/>
                      <a:ext cx="202510" cy="440057"/>
                    </a:xfrm>
                    <a:prstGeom prst="rect">
                      <a:avLst/>
                    </a:prstGeom>
                    <a:blipFill>
                      <a:blip r:embed="rId12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33" name="TextBox 32"/>
                    <p:cNvSpPr txBox="1"/>
                    <p:nvPr/>
                  </p:nvSpPr>
                  <p:spPr>
                    <a:xfrm>
                      <a:off x="2883038" y="2596634"/>
                      <a:ext cx="253723" cy="385747"/>
                    </a:xfrm>
                    <a:prstGeom prst="rect">
                      <a:avLst/>
                    </a:prstGeom>
                    <a:noFill/>
                  </p:spPr>
                  <p:txBody>
                    <a:bodyPr wrap="none" lIns="0" tIns="0" rIns="0" bIns="0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acc>
                              <m:accPr>
                                <m:chr m:val="̃"/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h</m:t>
                                </m:r>
                              </m:e>
                            </m:acc>
                          </m:oMath>
                        </m:oMathPara>
                      </a14:m>
                      <a:endParaRPr lang="en-US" dirty="0"/>
                    </a:p>
                  </p:txBody>
                </p:sp>
              </mc:Choice>
              <mc:Fallback xmlns="">
                <p:sp>
                  <p:nvSpPr>
                    <p:cNvPr id="33" name="TextBox 32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2883038" y="2596634"/>
                      <a:ext cx="253723" cy="385747"/>
                    </a:xfrm>
                    <a:prstGeom prst="rect">
                      <a:avLst/>
                    </a:prstGeom>
                    <a:blipFill>
                      <a:blip r:embed="rId13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sp>
              <p:nvSpPr>
                <p:cNvPr id="34" name="TextBox 33"/>
                <p:cNvSpPr txBox="1"/>
                <p:nvPr/>
              </p:nvSpPr>
              <p:spPr>
                <a:xfrm>
                  <a:off x="2944118" y="1764268"/>
                  <a:ext cx="153888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r>
                    <a:rPr lang="en-US" dirty="0" smtClean="0"/>
                    <a:t>0</a:t>
                  </a:r>
                  <a:endParaRPr lang="en-US" dirty="0"/>
                </a:p>
              </p:txBody>
            </p: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35" name="TextBox 34"/>
                    <p:cNvSpPr txBox="1"/>
                    <p:nvPr/>
                  </p:nvSpPr>
                  <p:spPr>
                    <a:xfrm>
                      <a:off x="1923071" y="2596634"/>
                      <a:ext cx="246862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none" lIns="0" tIns="0" rIns="0" bIns="0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oMath>
                        </m:oMathPara>
                      </a14:m>
                      <a:endParaRPr lang="en-US" dirty="0"/>
                    </a:p>
                  </p:txBody>
                </p:sp>
              </mc:Choice>
              <mc:Fallback xmlns="">
                <p:sp>
                  <p:nvSpPr>
                    <p:cNvPr id="35" name="TextBox 34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1923071" y="2596634"/>
                      <a:ext cx="246862" cy="369332"/>
                    </a:xfrm>
                    <a:prstGeom prst="rect">
                      <a:avLst/>
                    </a:prstGeom>
                    <a:blipFill>
                      <a:blip r:embed="rId14"/>
                      <a:stretch>
                        <a:fillRect l="-51351" r="-18919" b="-8197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42" name="TextBox 41"/>
                    <p:cNvSpPr txBox="1"/>
                    <p:nvPr/>
                  </p:nvSpPr>
                  <p:spPr>
                    <a:xfrm>
                      <a:off x="2225750" y="2016926"/>
                      <a:ext cx="278531" cy="443135"/>
                    </a:xfrm>
                    <a:prstGeom prst="rect">
                      <a:avLst/>
                    </a:prstGeom>
                    <a:noFill/>
                  </p:spPr>
                  <p:txBody>
                    <a:bodyPr wrap="none" lIns="0" tIns="0" rIns="0" bIns="0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acc>
                              <m:accPr>
                                <m:chr m:val="̃"/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acc>
                                  <m:accPr>
                                    <m:chr m:val="̃"/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</m:e>
                                </m:acc>
                              </m:e>
                            </m:acc>
                          </m:oMath>
                        </m:oMathPara>
                      </a14:m>
                      <a:endParaRPr lang="en-US" dirty="0"/>
                    </a:p>
                  </p:txBody>
                </p:sp>
              </mc:Choice>
              <mc:Fallback xmlns="">
                <p:sp>
                  <p:nvSpPr>
                    <p:cNvPr id="42" name="TextBox 41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2225750" y="2016926"/>
                      <a:ext cx="278531" cy="443135"/>
                    </a:xfrm>
                    <a:prstGeom prst="rect">
                      <a:avLst/>
                    </a:prstGeom>
                    <a:blipFill>
                      <a:blip r:embed="rId15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sp>
              <p:nvSpPr>
                <p:cNvPr id="43" name="TextBox 42"/>
                <p:cNvSpPr txBox="1"/>
                <p:nvPr/>
              </p:nvSpPr>
              <p:spPr>
                <a:xfrm>
                  <a:off x="2281438" y="1472684"/>
                  <a:ext cx="153888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r>
                    <a:rPr lang="en-US" dirty="0" smtClean="0"/>
                    <a:t>0</a:t>
                  </a:r>
                  <a:endParaRPr lang="en-US" dirty="0"/>
                </a:p>
              </p:txBody>
            </p:sp>
            <p:sp>
              <p:nvSpPr>
                <p:cNvPr id="44" name="TextBox 43"/>
                <p:cNvSpPr txBox="1"/>
                <p:nvPr/>
              </p:nvSpPr>
              <p:spPr>
                <a:xfrm>
                  <a:off x="1619980" y="2045308"/>
                  <a:ext cx="153888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r>
                    <a:rPr lang="en-US" dirty="0" smtClean="0"/>
                    <a:t>0</a:t>
                  </a:r>
                  <a:endParaRPr lang="en-US" dirty="0"/>
                </a:p>
              </p:txBody>
            </p:sp>
          </p:grpSp>
          <p:sp>
            <p:nvSpPr>
              <p:cNvPr id="7" name="Rectangle 6"/>
              <p:cNvSpPr/>
              <p:nvPr/>
            </p:nvSpPr>
            <p:spPr bwMode="auto">
              <a:xfrm>
                <a:off x="2762121" y="5029200"/>
                <a:ext cx="609601" cy="571500"/>
              </a:xfrm>
              <a:prstGeom prst="rect">
                <a:avLst/>
              </a:prstGeom>
              <a:noFill/>
              <a:ln w="38100" cap="sq" cmpd="sng" algn="ctr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41" name="Rectangle 40"/>
              <p:cNvSpPr/>
              <p:nvPr/>
            </p:nvSpPr>
            <p:spPr bwMode="auto">
              <a:xfrm>
                <a:off x="3371722" y="5600700"/>
                <a:ext cx="590678" cy="571500"/>
              </a:xfrm>
              <a:prstGeom prst="rect">
                <a:avLst/>
              </a:prstGeom>
              <a:noFill/>
              <a:ln w="38100" cap="sq" cmpd="sng" algn="ctr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</p:grpSp>
      <p:sp>
        <p:nvSpPr>
          <p:cNvPr id="48" name="Text Box 3"/>
          <p:cNvSpPr txBox="1">
            <a:spLocks noChangeArrowheads="1"/>
          </p:cNvSpPr>
          <p:nvPr/>
        </p:nvSpPr>
        <p:spPr bwMode="auto">
          <a:xfrm>
            <a:off x="304800" y="5844570"/>
            <a:ext cx="8675711" cy="78483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ts val="600"/>
              </a:spcBef>
              <a:spcAft>
                <a:spcPts val="0"/>
              </a:spcAft>
              <a:buSzPct val="50000"/>
              <a:buFontTx/>
              <a:buBlip>
                <a:blip r:embed="rId16"/>
              </a:buBlip>
            </a:pP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  All physical laws are only defined within an energy window.</a:t>
            </a:r>
          </a:p>
          <a:p>
            <a:pPr algn="l">
              <a:spcBef>
                <a:spcPts val="600"/>
              </a:spcBef>
              <a:spcAft>
                <a:spcPts val="0"/>
              </a:spcAft>
              <a:buSzPct val="50000"/>
              <a:buFontTx/>
              <a:buBlip>
                <a:blip r:embed="rId16"/>
              </a:buBlip>
            </a:pPr>
            <a:r>
              <a:rPr lang="en-US" altLang="zh-TW" sz="2000" dirty="0">
                <a:latin typeface="Arial" charset="0"/>
                <a:ea typeface="新細明體" pitchFamily="18" charset="-120"/>
                <a:sym typeface="Wingdings" pitchFamily="2" charset="2"/>
              </a:rPr>
              <a:t> 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 They are different at different energy scale.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5105400" y="1676400"/>
            <a:ext cx="22317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“integrate out” </a:t>
            </a:r>
            <a:r>
              <a:rPr lang="en-US" i="1" dirty="0" smtClean="0"/>
              <a:t>h</a:t>
            </a:r>
            <a:endParaRPr lang="en-US" i="1" dirty="0"/>
          </a:p>
        </p:txBody>
      </p:sp>
      <p:cxnSp>
        <p:nvCxnSpPr>
          <p:cNvPr id="50" name="Straight Connector 49"/>
          <p:cNvCxnSpPr/>
          <p:nvPr/>
        </p:nvCxnSpPr>
        <p:spPr bwMode="auto">
          <a:xfrm flipV="1">
            <a:off x="4953000" y="2209800"/>
            <a:ext cx="576468" cy="609600"/>
          </a:xfrm>
          <a:prstGeom prst="line">
            <a:avLst/>
          </a:prstGeom>
          <a:noFill/>
          <a:ln w="381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</p:spTree>
    <p:extLst>
      <p:ext uri="{BB962C8B-B14F-4D97-AF65-F5344CB8AC3E}">
        <p14:creationId xmlns:p14="http://schemas.microsoft.com/office/powerpoint/2010/main" val="2782559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1143000" y="152400"/>
            <a:ext cx="7999413" cy="590550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n-US" altLang="zh-CN" sz="2800" dirty="0" smtClean="0"/>
              <a:t>Long-rang couplings</a:t>
            </a:r>
            <a:endParaRPr lang="zh-CN" altLang="en-US" sz="2800" dirty="0"/>
          </a:p>
        </p:txBody>
      </p:sp>
      <p:sp>
        <p:nvSpPr>
          <p:cNvPr id="25" name="Text Box 28"/>
          <p:cNvSpPr txBox="1">
            <a:spLocks noChangeArrowheads="1"/>
          </p:cNvSpPr>
          <p:nvPr/>
        </p:nvSpPr>
        <p:spPr bwMode="auto">
          <a:xfrm>
            <a:off x="533400" y="4514671"/>
            <a:ext cx="86106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  <a:buSzPct val="60000"/>
              <a:buFontTx/>
              <a:buBlip>
                <a:blip r:embed="rId2"/>
              </a:buBlip>
            </a:pP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</a:rPr>
              <a:t>  Itinerancy 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  <a:sym typeface="Wingdings" pitchFamily="2" charset="2"/>
              </a:rPr>
              <a:t> long-range (RKKY-like) couplings with power-law decay</a:t>
            </a:r>
          </a:p>
          <a:p>
            <a:pPr algn="l">
              <a:lnSpc>
                <a:spcPct val="120000"/>
              </a:lnSpc>
              <a:buSzPct val="60000"/>
              <a:buFontTx/>
              <a:buBlip>
                <a:blip r:embed="rId2"/>
              </a:buBlip>
            </a:pP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  <a:sym typeface="Wingdings" pitchFamily="2" charset="2"/>
              </a:rPr>
              <a:t>  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</a:rPr>
              <a:t>Long-range effects comparable to short-range ones</a:t>
            </a:r>
          </a:p>
          <a:p>
            <a:pPr algn="l">
              <a:lnSpc>
                <a:spcPct val="120000"/>
              </a:lnSpc>
              <a:buSzPct val="60000"/>
              <a:buFontTx/>
              <a:buBlip>
                <a:blip r:embed="rId2"/>
              </a:buBlip>
            </a:pP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</a:rPr>
              <a:t>  </a:t>
            </a:r>
            <a:r>
              <a:rPr lang="en-US" altLang="zh-TW" sz="2000" dirty="0" smtClean="0">
                <a:solidFill>
                  <a:srgbClr val="9900FF"/>
                </a:solidFill>
                <a:latin typeface="Arial" charset="0"/>
                <a:ea typeface="新細明體" pitchFamily="18" charset="-120"/>
                <a:cs typeface="Arial" charset="0"/>
              </a:rPr>
              <a:t>Spatial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</a:rPr>
              <a:t> fluctuation in addition to temporal fluctuation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表格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378283"/>
                  </p:ext>
                </p:extLst>
              </p:nvPr>
            </p:nvGraphicFramePr>
            <p:xfrm>
              <a:off x="753494" y="1447800"/>
              <a:ext cx="7704706" cy="2427389"/>
            </p:xfrm>
            <a:graphic>
              <a:graphicData uri="http://schemas.openxmlformats.org/drawingml/2006/table">
                <a:tbl>
                  <a:tblPr/>
                  <a:tblGrid>
                    <a:gridCol w="333868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23297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13305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892163"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9pPr>
                        </a:lstStyle>
                        <a:p>
                          <a:pPr marL="0" algn="ctr" defTabSz="914400" rtl="0" eaLnBrk="1" fontAlgn="b" latinLnBrk="0" hangingPunct="1"/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000" b="0" i="1" u="none" strike="noStrike" kern="1200" smtClean="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Times New Roman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000" b="0" u="none" strike="noStrike" kern="1200" smtClean="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Times New Roman" pitchFamily="18" charset="0"/>
                                    </a:rPr>
                                    <m:t>𝐽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US" altLang="zh-CN" sz="2000" b="0" u="none" strike="noStrike" kern="1200" smtClean="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Times New Roman" pitchFamily="18" charset="0"/>
                                    </a:rPr>
                                    <m:t>H</m:t>
                                  </m:r>
                                </m:sub>
                              </m:sSub>
                              <m:r>
                                <a:rPr lang="en-US" altLang="zh-CN" sz="2000" b="0" u="none" strike="noStrike" kern="1200" smtClean="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Times New Roman" pitchFamily="18" charset="0"/>
                                </a:rPr>
                                <m:t>=0.6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000" b="0" i="0" u="none" strike="noStrike" kern="1200" smtClean="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Times New Roman" pitchFamily="18" charset="0"/>
                                </a:rPr>
                                <m:t>eV</m:t>
                              </m:r>
                              <m:r>
                                <a:rPr lang="en-US" altLang="zh-CN" sz="2000" b="0" u="none" strike="noStrike" kern="1200" smtClean="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Times New Roman" pitchFamily="18" charset="0"/>
                                </a:rPr>
                                <m:t>,</m:t>
                              </m:r>
                              <m:r>
                                <a:rPr lang="zh-CN" altLang="en-US" sz="2000" b="0" u="none" strike="noStrike" kern="1200" smtClean="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Times New Roman" pitchFamily="18" charset="0"/>
                                </a:rPr>
                                <m:t>𝜖</m:t>
                              </m:r>
                              <m:r>
                                <a:rPr lang="en-US" altLang="zh-CN" sz="2000" b="0" u="none" strike="noStrike" kern="1200" smtClean="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Times New Roman" pitchFamily="18" charset="0"/>
                                </a:rPr>
                                <m:t>=0.03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000" b="0" i="0" u="none" strike="noStrike" kern="1200" smtClean="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Times New Roman" pitchFamily="18" charset="0"/>
                                </a:rPr>
                                <m:t>eV</m:t>
                              </m:r>
                            </m:oMath>
                          </a14:m>
                          <a:r>
                            <a:rPr lang="en-US" altLang="zh-CN" sz="2000" u="none" strike="noStrike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endParaRPr lang="en-US" altLang="zh-CN" sz="2000" u="none" strike="noStrike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9pPr>
                        </a:lstStyle>
                        <a:p>
                          <a:pPr marL="0" algn="ctr" defTabSz="914400" rtl="0" eaLnBrk="1" fontAlgn="b" latinLnBrk="0" hangingPunct="1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CN" sz="2000" b="0" u="none" strike="noStrike" kern="1200" noProof="0" smtClean="0">
                                    <a:solidFill>
                                      <a:schemeClr val="dk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Times New Roman" pitchFamily="18" charset="0"/>
                                  </a:rPr>
                                  <m:t>𝑞</m:t>
                                </m:r>
                                <m:r>
                                  <a:rPr lang="en-US" altLang="zh-CN" sz="2000" b="0" u="none" strike="noStrike" kern="1200" noProof="0" smtClean="0">
                                    <a:solidFill>
                                      <a:schemeClr val="dk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Times New Roman" pitchFamily="18" charset="0"/>
                                  </a:rPr>
                                  <m:t>=(</m:t>
                                </m:r>
                                <m:r>
                                  <a:rPr lang="zh-CN" altLang="en-US" sz="2000" b="0" u="none" strike="noStrike" kern="1200" noProof="0" smtClean="0">
                                    <a:solidFill>
                                      <a:schemeClr val="dk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Times New Roman" pitchFamily="18" charset="0"/>
                                  </a:rPr>
                                  <m:t>𝜋</m:t>
                                </m:r>
                                <m:r>
                                  <a:rPr lang="en-US" altLang="zh-CN" sz="2000" b="0" u="none" strike="noStrike" kern="1200" noProof="0" smtClean="0">
                                    <a:solidFill>
                                      <a:schemeClr val="dk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Times New Roman" pitchFamily="18" charset="0"/>
                                  </a:rPr>
                                  <m:t>,</m:t>
                                </m:r>
                                <m:f>
                                  <m:fPr>
                                    <m:ctrlPr>
                                      <a:rPr lang="en-US" altLang="zh-CN" sz="2000" b="0" i="1" u="none" strike="noStrike" kern="1200" noProof="0" smtClean="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Times New Roman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zh-CN" altLang="en-US" sz="2000" b="0" u="none" strike="noStrike" kern="1200" noProof="0" smtClean="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Times New Roman" pitchFamily="18" charset="0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en-US" altLang="zh-CN" sz="2000" b="0" u="none" strike="noStrike" kern="1200" noProof="0" smtClean="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Times New Roman" pitchFamily="18" charset="0"/>
                                      </a:rPr>
                                      <m:t>5</m:t>
                                    </m:r>
                                  </m:den>
                                </m:f>
                                <m:r>
                                  <a:rPr lang="en-US" altLang="zh-CN" sz="2000" b="0" u="none" strike="noStrike" kern="1200" noProof="0" smtClean="0">
                                    <a:solidFill>
                                      <a:schemeClr val="dk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Times New Roman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altLang="zh-CN" sz="2000" b="0" u="none" strike="noStrike" kern="1200" dirty="0" smtClean="0">
                            <a:solidFill>
                              <a:schemeClr val="dk1"/>
                            </a:solidFill>
                            <a:effectLst/>
                            <a:latin typeface="Times New Roman" pitchFamily="18" charset="0"/>
                            <a:ea typeface="+mn-ea"/>
                            <a:cs typeface="Times New Roman" pitchFamily="18" charset="0"/>
                          </a:endParaRPr>
                        </a:p>
                        <a:p>
                          <a:pPr marL="0" algn="ctr" defTabSz="914400" rtl="0" eaLnBrk="1" fontAlgn="b" latinLnBrk="0" hangingPunct="1"/>
                          <a:r>
                            <a:rPr lang="en-US" altLang="zh-CN" sz="2000" u="none" strike="noStrike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full/up-to-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000" i="1" u="none" strike="noStrike" kern="1200" smtClean="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̃"/>
                                      <m:ctrlPr>
                                        <a:rPr lang="en-US" altLang="zh-CN" sz="2000" i="1" u="none" strike="noStrike" kern="1200" smtClean="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altLang="zh-CN" sz="2000" b="0" i="1" u="none" strike="noStrike" kern="1200" smtClean="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𝐽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altLang="zh-CN" sz="2000" b="0" i="0" u="none" strike="noStrike" kern="1200" smtClean="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endParaRPr lang="en-US" altLang="zh-CN" sz="2000" u="none" strike="noStrike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CN" sz="2000" b="0" u="none" strike="noStrike" kern="1200" noProof="0" smtClean="0">
                                    <a:solidFill>
                                      <a:schemeClr val="dk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Times New Roman" pitchFamily="18" charset="0"/>
                                  </a:rPr>
                                  <m:t>𝑞</m:t>
                                </m:r>
                                <m:r>
                                  <a:rPr lang="en-US" altLang="zh-CN" sz="2000" b="0" u="none" strike="noStrike" kern="1200" noProof="0" smtClean="0">
                                    <a:solidFill>
                                      <a:schemeClr val="dk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Times New Roman" pitchFamily="18" charset="0"/>
                                  </a:rPr>
                                  <m:t>=</m:t>
                                </m:r>
                                <m:d>
                                  <m:dPr>
                                    <m:ctrlPr>
                                      <a:rPr lang="en-US" altLang="zh-CN" sz="2000" b="0" i="1" u="none" strike="noStrike" kern="1200" noProof="0" smtClean="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Times New Roman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zh-CN" altLang="en-US" sz="2000" b="0" u="none" strike="noStrike" kern="1200" noProof="0" smtClean="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Times New Roman" pitchFamily="18" charset="0"/>
                                      </a:rPr>
                                      <m:t>𝜋</m:t>
                                    </m:r>
                                    <m:r>
                                      <a:rPr lang="en-US" altLang="zh-CN" sz="2000" b="0" u="none" strike="noStrike" kern="1200" noProof="0" smtClean="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Times New Roman" pitchFamily="18" charset="0"/>
                                      </a:rPr>
                                      <m:t>,</m:t>
                                    </m:r>
                                    <m:r>
                                      <a:rPr lang="zh-CN" altLang="en-US" sz="2000" b="0" u="none" strike="noStrike" kern="1200" noProof="0" smtClean="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Times New Roman" pitchFamily="18" charset="0"/>
                                      </a:rPr>
                                      <m:t>𝜋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altLang="zh-CN" sz="2000" b="0" u="none" strike="noStrike" kern="1200" noProof="0" dirty="0" smtClean="0">
                            <a:solidFill>
                              <a:schemeClr val="dk1"/>
                            </a:solidFill>
                            <a:effectLst/>
                            <a:latin typeface="Times New Roman" pitchFamily="18" charset="0"/>
                            <a:ea typeface="+mn-ea"/>
                            <a:cs typeface="Times New Roman" pitchFamily="18" charset="0"/>
                          </a:endParaRPr>
                        </a:p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CN" sz="2000" u="none" strike="noStrike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full/up-to-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000" i="1" u="none" strike="noStrike" kern="1200" smtClean="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̃"/>
                                      <m:ctrlPr>
                                        <a:rPr lang="en-US" altLang="zh-CN" sz="2000" i="1" u="none" strike="noStrike" kern="1200" smtClean="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altLang="zh-CN" sz="2000" b="0" i="1" u="none" strike="noStrike" kern="1200" smtClean="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𝐽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altLang="zh-CN" sz="2000" b="0" i="0" u="none" strike="noStrike" kern="1200" smtClean="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endParaRPr lang="en-US" altLang="zh-CN" sz="2000" u="none" strike="noStrike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11742"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9pPr>
                        </a:lstStyle>
                        <a:p>
                          <a:pPr marL="0" algn="ctr" defTabSz="914400" rtl="0" eaLnBrk="1" fontAlgn="b" latinLnBrk="0" hangingPunct="1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zh-CN" sz="2000" i="1" u="none" strike="noStrike" kern="1200" smtClean="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altLang="zh-CN" sz="2000" b="0" i="0" u="none" strike="noStrike" kern="1200" smtClean="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A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en-US" altLang="zh-CN" sz="2000" b="0" i="0" u="none" strike="noStrike" kern="1200" smtClean="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q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altLang="zh-CN" sz="2000" u="none" strike="noStrike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9pPr>
                        </a:lstStyle>
                        <a:p>
                          <a:pPr marL="0" algn="ctr" defTabSz="914400" rtl="0" eaLnBrk="1" fontAlgn="b" latinLnBrk="0" hangingPunct="1"/>
                          <a:r>
                            <a:rPr lang="en-US" altLang="zh-CN" sz="2000" b="0" u="none" strike="noStrike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0.1534/0.1558</a:t>
                          </a:r>
                          <a:endParaRPr lang="en-US" altLang="zh-CN" sz="2000" b="0" u="none" strike="noStrike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9pPr>
                        </a:lstStyle>
                        <a:p>
                          <a:pPr marL="0" algn="ctr" defTabSz="914400" rtl="0" eaLnBrk="1" fontAlgn="b" latinLnBrk="0" hangingPunct="1"/>
                          <a:r>
                            <a:rPr lang="en-US" altLang="zh-CN" sz="2000" b="0" u="none" strike="noStrike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0.0134/0.0316</a:t>
                          </a:r>
                          <a:endParaRPr lang="en-US" altLang="zh-CN" sz="2000" b="0" u="none" strike="noStrike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11742"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9pPr>
                        </a:lstStyle>
                        <a:p>
                          <a:pPr marL="0" algn="ctr" defTabSz="914400" rtl="0" eaLnBrk="1" fontAlgn="b" latinLnBrk="0" hangingPunct="1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zh-CN" sz="2000" i="1" u="none" strike="noStrike" kern="1200" smtClean="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altLang="zh-CN" sz="2000" b="0" i="0" u="none" strike="noStrike" kern="1200" smtClean="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B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en-US" altLang="zh-CN" sz="2000" b="0" i="0" u="none" strike="noStrike" kern="1200" smtClean="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q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altLang="zh-CN" sz="2000" u="none" strike="noStrike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9pPr>
                        </a:lstStyle>
                        <a:p>
                          <a:pPr marL="0" algn="ctr" defTabSz="914400" rtl="0" eaLnBrk="1" fontAlgn="b" latinLnBrk="0" hangingPunct="1"/>
                          <a:r>
                            <a:rPr lang="en-US" altLang="zh-CN" sz="2000" b="0" u="none" strike="noStrike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-0.1527/-0.1532</a:t>
                          </a:r>
                          <a:endParaRPr lang="en-US" altLang="zh-CN" sz="2000" b="0" u="none" strike="noStrike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9pPr>
                        </a:lstStyle>
                        <a:p>
                          <a:pPr marL="0" algn="ctr" defTabSz="914400" rtl="0" eaLnBrk="1" fontAlgn="b" latinLnBrk="0" hangingPunct="1"/>
                          <a:r>
                            <a:rPr lang="en-US" altLang="zh-CN" sz="2000" b="0" u="none" strike="noStrike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0.0022/-0.0049</a:t>
                          </a:r>
                          <a:endParaRPr lang="en-US" altLang="zh-CN" sz="2000" b="0" u="none" strike="noStrike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11742"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9pPr>
                        </a:lstStyle>
                        <a:p>
                          <a:pPr marL="0" algn="ctr" defTabSz="914400" rtl="0" eaLnBrk="1" fontAlgn="b" latinLnBrk="0" hangingPunct="1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zh-CN" sz="2000" i="1" u="none" strike="noStrike" kern="1200" smtClean="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l-GR" altLang="zh-CN" sz="2000" b="0" i="1" u="none" strike="noStrike" kern="1200" smtClean="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Cambria Math"/>
                                        <a:cs typeface="+mn-cs"/>
                                      </a:rPr>
                                      <m:t>ω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en-US" altLang="zh-CN" sz="2000" b="0" i="0" u="none" strike="noStrike" kern="1200" smtClean="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q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altLang="zh-CN" sz="2000" u="none" strike="noStrike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9pPr>
                        </a:lstStyle>
                        <a:p>
                          <a:pPr marL="0" algn="ctr" defTabSz="914400" rtl="0" eaLnBrk="1" fontAlgn="b" latinLnBrk="0" hangingPunct="1"/>
                          <a:r>
                            <a:rPr lang="en-US" altLang="zh-CN" sz="2000" b="0" u="none" strike="noStrike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0.0103/0.0281</a:t>
                          </a:r>
                          <a:endParaRPr lang="en-US" altLang="zh-CN" sz="2000" b="0" u="none" strike="noStrike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9pPr>
                        </a:lstStyle>
                        <a:p>
                          <a:pPr marL="0" algn="ctr" defTabSz="914400" rtl="0" eaLnBrk="1" fontAlgn="b" latinLnBrk="0" hangingPunct="1"/>
                          <a:r>
                            <a:rPr lang="en-US" altLang="zh-CN" sz="2000" b="0" u="none" strike="noStrike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0.0132/0.0312</a:t>
                          </a:r>
                          <a:endParaRPr lang="en-US" altLang="zh-CN" sz="2000" b="0" u="none" strike="noStrike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表格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75048777"/>
                  </p:ext>
                </p:extLst>
              </p:nvPr>
            </p:nvGraphicFramePr>
            <p:xfrm>
              <a:off x="753494" y="1447800"/>
              <a:ext cx="7704706" cy="2427389"/>
            </p:xfrm>
            <a:graphic>
              <a:graphicData uri="http://schemas.openxmlformats.org/drawingml/2006/table">
                <a:tbl>
                  <a:tblPr/>
                  <a:tblGrid>
                    <a:gridCol w="3338684"/>
                    <a:gridCol w="2232972"/>
                    <a:gridCol w="2133050"/>
                  </a:tblGrid>
                  <a:tr h="89216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182" t="-685" r="-130657" b="-1787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150000" t="-685" r="-95628" b="-1787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261429" t="-685" b="-178767"/>
                          </a:stretch>
                        </a:blipFill>
                      </a:tcPr>
                    </a:tc>
                  </a:tr>
                  <a:tr h="51174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182" t="-175000" r="-130657" b="-210714"/>
                          </a:stretch>
                        </a:blip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9pPr>
                        </a:lstStyle>
                        <a:p>
                          <a:pPr marL="0" algn="ctr" defTabSz="914400" rtl="0" eaLnBrk="1" fontAlgn="b" latinLnBrk="0" hangingPunct="1"/>
                          <a:r>
                            <a:rPr lang="en-US" altLang="zh-CN" sz="2000" b="0" u="none" strike="noStrike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0.1534/0.1558</a:t>
                          </a:r>
                          <a:endParaRPr lang="en-US" altLang="zh-CN" sz="2000" b="0" u="none" strike="noStrike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9pPr>
                        </a:lstStyle>
                        <a:p>
                          <a:pPr marL="0" algn="ctr" defTabSz="914400" rtl="0" eaLnBrk="1" fontAlgn="b" latinLnBrk="0" hangingPunct="1"/>
                          <a:r>
                            <a:rPr lang="en-US" altLang="zh-CN" sz="2000" b="0" u="none" strike="noStrike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0.0134/0.0316</a:t>
                          </a:r>
                          <a:endParaRPr lang="en-US" altLang="zh-CN" sz="2000" b="0" u="none" strike="noStrike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  <a:tr h="51174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182" t="-275000" r="-130657" b="-110714"/>
                          </a:stretch>
                        </a:blip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9pPr>
                        </a:lstStyle>
                        <a:p>
                          <a:pPr marL="0" algn="ctr" defTabSz="914400" rtl="0" eaLnBrk="1" fontAlgn="b" latinLnBrk="0" hangingPunct="1"/>
                          <a:r>
                            <a:rPr lang="en-US" altLang="zh-CN" sz="2000" b="0" u="none" strike="noStrike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-0.1527/-0.1532</a:t>
                          </a:r>
                          <a:endParaRPr lang="en-US" altLang="zh-CN" sz="2000" b="0" u="none" strike="noStrike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9pPr>
                        </a:lstStyle>
                        <a:p>
                          <a:pPr marL="0" algn="ctr" defTabSz="914400" rtl="0" eaLnBrk="1" fontAlgn="b" latinLnBrk="0" hangingPunct="1"/>
                          <a:r>
                            <a:rPr lang="en-US" altLang="zh-CN" sz="2000" b="0" u="none" strike="noStrike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0.0022/-0.0049</a:t>
                          </a:r>
                          <a:endParaRPr lang="en-US" altLang="zh-CN" sz="2000" b="0" u="none" strike="noStrike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  <a:tr h="51174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182" t="-375000" r="-130657" b="-10714"/>
                          </a:stretch>
                        </a:blip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9pPr>
                        </a:lstStyle>
                        <a:p>
                          <a:pPr marL="0" algn="ctr" defTabSz="914400" rtl="0" eaLnBrk="1" fontAlgn="b" latinLnBrk="0" hangingPunct="1"/>
                          <a:r>
                            <a:rPr lang="en-US" altLang="zh-CN" sz="2000" b="0" u="none" strike="noStrike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0.0103/0.0281</a:t>
                          </a:r>
                          <a:endParaRPr lang="en-US" altLang="zh-CN" sz="2000" b="0" u="none" strike="noStrike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Arial"/>
                            </a:defRPr>
                          </a:lvl9pPr>
                        </a:lstStyle>
                        <a:p>
                          <a:pPr marL="0" algn="ctr" defTabSz="914400" rtl="0" eaLnBrk="1" fontAlgn="b" latinLnBrk="0" hangingPunct="1"/>
                          <a:r>
                            <a:rPr lang="en-US" altLang="zh-CN" sz="2000" b="0" u="none" strike="noStrike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0.0132/0.0312</a:t>
                          </a:r>
                          <a:endParaRPr lang="en-US" altLang="zh-CN" sz="2000" b="0" u="none" strike="noStrike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8" name="Rectangle 7"/>
          <p:cNvSpPr/>
          <p:nvPr/>
        </p:nvSpPr>
        <p:spPr>
          <a:xfrm>
            <a:off x="1752600" y="6260068"/>
            <a:ext cx="7391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2060"/>
                </a:solidFill>
              </a:rPr>
              <a:t>Yu-Ting </a:t>
            </a:r>
            <a:r>
              <a:rPr lang="en-US" sz="1800" dirty="0" smtClean="0">
                <a:solidFill>
                  <a:srgbClr val="002060"/>
                </a:solidFill>
              </a:rPr>
              <a:t>Tam, Dao-Xin Yao</a:t>
            </a:r>
            <a:r>
              <a:rPr lang="en-US" altLang="zh-CN" sz="1800" dirty="0" smtClean="0">
                <a:solidFill>
                  <a:srgbClr val="002060"/>
                </a:solidFill>
              </a:rPr>
              <a:t>, </a:t>
            </a:r>
            <a:r>
              <a:rPr lang="en-US" sz="1800" dirty="0">
                <a:solidFill>
                  <a:srgbClr val="002060"/>
                </a:solidFill>
              </a:rPr>
              <a:t>and Wei </a:t>
            </a:r>
            <a:r>
              <a:rPr lang="en-US" sz="1800" dirty="0" smtClean="0">
                <a:solidFill>
                  <a:srgbClr val="002060"/>
                </a:solidFill>
              </a:rPr>
              <a:t>Ku, Phys</a:t>
            </a:r>
            <a:r>
              <a:rPr lang="en-US" sz="1800" dirty="0">
                <a:solidFill>
                  <a:srgbClr val="002060"/>
                </a:solidFill>
              </a:rPr>
              <a:t>. Rev. Lett. </a:t>
            </a:r>
            <a:r>
              <a:rPr lang="en-US" sz="1800" b="1" dirty="0">
                <a:solidFill>
                  <a:srgbClr val="002060"/>
                </a:solidFill>
              </a:rPr>
              <a:t>115</a:t>
            </a:r>
            <a:r>
              <a:rPr lang="en-US" sz="1800" dirty="0">
                <a:solidFill>
                  <a:srgbClr val="002060"/>
                </a:solidFill>
              </a:rPr>
              <a:t>, </a:t>
            </a:r>
            <a:r>
              <a:rPr lang="en-US" sz="1800" dirty="0" smtClean="0">
                <a:solidFill>
                  <a:srgbClr val="002060"/>
                </a:solidFill>
              </a:rPr>
              <a:t>117001 (2015)</a:t>
            </a:r>
            <a:endParaRPr lang="en-US" sz="1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5266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015"/>
    </mc:Choice>
    <mc:Fallback xmlns="">
      <p:transition spd="slow" advTm="51015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标题 1"/>
          <p:cNvSpPr txBox="1">
            <a:spLocks/>
          </p:cNvSpPr>
          <p:nvPr/>
        </p:nvSpPr>
        <p:spPr bwMode="auto">
          <a:xfrm>
            <a:off x="914400" y="247650"/>
            <a:ext cx="8228013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US" altLang="zh-CN" b="0" dirty="0" smtClean="0">
                <a:solidFill>
                  <a:schemeClr val="tx2"/>
                </a:solidFill>
                <a:latin typeface="Times New Roman" pitchFamily="18" charset="0"/>
              </a:rPr>
              <a:t>Intra-pocket nesting                  </a:t>
            </a:r>
            <a:r>
              <a:rPr lang="en-US" altLang="zh-CN" b="0" dirty="0">
                <a:solidFill>
                  <a:schemeClr val="tx2"/>
                </a:solidFill>
                <a:latin typeface="Times New Roman" pitchFamily="18" charset="0"/>
              </a:rPr>
              <a:t>Long rang interaction</a:t>
            </a:r>
            <a:endParaRPr lang="zh-CN" altLang="en-US" b="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cxnSp>
        <p:nvCxnSpPr>
          <p:cNvPr id="25603" name="直接箭头连接符 19"/>
          <p:cNvCxnSpPr>
            <a:cxnSpLocks noChangeShapeType="1"/>
          </p:cNvCxnSpPr>
          <p:nvPr/>
        </p:nvCxnSpPr>
        <p:spPr bwMode="auto">
          <a:xfrm>
            <a:off x="3995737" y="554038"/>
            <a:ext cx="1338263" cy="0"/>
          </a:xfrm>
          <a:prstGeom prst="straightConnector1">
            <a:avLst/>
          </a:prstGeom>
          <a:noFill/>
          <a:ln w="38100" cap="sq" algn="ctr">
            <a:solidFill>
              <a:srgbClr val="000000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604" name="Text Box 28"/>
          <p:cNvSpPr txBox="1">
            <a:spLocks noChangeArrowheads="1"/>
          </p:cNvSpPr>
          <p:nvPr/>
        </p:nvSpPr>
        <p:spPr bwMode="auto">
          <a:xfrm>
            <a:off x="304800" y="4667071"/>
            <a:ext cx="86106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0"/>
              </a:spcBef>
              <a:buSzPct val="60000"/>
              <a:buFontTx/>
              <a:buBlip>
                <a:blip r:embed="rId2"/>
              </a:buBlip>
            </a:pPr>
            <a:r>
              <a:rPr lang="en-US" altLang="zh-TW" sz="2000" b="0" dirty="0">
                <a:ea typeface="新細明體" pitchFamily="18" charset="-120"/>
                <a:cs typeface="Arial" charset="0"/>
              </a:rPr>
              <a:t>  Fermi surface nesting of the ordered state</a:t>
            </a:r>
          </a:p>
          <a:p>
            <a:pPr algn="l" eaLnBrk="1" hangingPunct="1">
              <a:lnSpc>
                <a:spcPct val="120000"/>
              </a:lnSpc>
              <a:spcBef>
                <a:spcPct val="0"/>
              </a:spcBef>
              <a:buSzPct val="60000"/>
              <a:buFontTx/>
              <a:buNone/>
            </a:pPr>
            <a:r>
              <a:rPr lang="en-US" altLang="zh-TW" sz="2000" b="0" dirty="0">
                <a:ea typeface="新細明體" pitchFamily="18" charset="-120"/>
                <a:cs typeface="Arial" charset="0"/>
                <a:sym typeface="Wingdings" pitchFamily="2" charset="2"/>
              </a:rPr>
              <a:t>   pinpoint most fluctuating </a:t>
            </a:r>
            <a:r>
              <a:rPr lang="en-US" altLang="zh-TW" sz="2000" b="0" dirty="0">
                <a:ea typeface="新細明體" pitchFamily="18" charset="-120"/>
                <a:cs typeface="Arial" charset="0"/>
              </a:rPr>
              <a:t>momentum </a:t>
            </a:r>
            <a:r>
              <a:rPr lang="en-US" altLang="zh-TW" sz="2000" b="0" dirty="0" smtClean="0">
                <a:ea typeface="新細明體" pitchFamily="18" charset="-120"/>
                <a:cs typeface="Arial" charset="0"/>
              </a:rPr>
              <a:t>region</a:t>
            </a:r>
            <a:endParaRPr lang="en-US" altLang="zh-TW" sz="2000" b="0" dirty="0">
              <a:ea typeface="新細明體" pitchFamily="18" charset="-120"/>
              <a:cs typeface="Arial" charset="0"/>
            </a:endParaRPr>
          </a:p>
          <a:p>
            <a:pPr algn="l" eaLnBrk="1" hangingPunct="1">
              <a:lnSpc>
                <a:spcPct val="120000"/>
              </a:lnSpc>
              <a:spcBef>
                <a:spcPct val="0"/>
              </a:spcBef>
              <a:buSzPct val="60000"/>
              <a:buFontTx/>
              <a:buNone/>
            </a:pPr>
            <a:r>
              <a:rPr lang="en-US" altLang="zh-TW" sz="2000" b="0" dirty="0">
                <a:ea typeface="新細明體" pitchFamily="18" charset="-120"/>
                <a:cs typeface="Arial" charset="0"/>
              </a:rPr>
              <a:t>  </a:t>
            </a:r>
            <a:r>
              <a:rPr lang="en-US" altLang="zh-TW" sz="2000" b="0" dirty="0">
                <a:ea typeface="新細明體" pitchFamily="18" charset="-120"/>
                <a:cs typeface="Arial" charset="0"/>
                <a:sym typeface="Wingdings" pitchFamily="2" charset="2"/>
              </a:rPr>
              <a:t> strong </a:t>
            </a:r>
            <a:r>
              <a:rPr lang="en-US" altLang="zh-TW" sz="2000" b="0" dirty="0">
                <a:solidFill>
                  <a:srgbClr val="6600CC"/>
                </a:solidFill>
                <a:ea typeface="新細明體" pitchFamily="18" charset="-120"/>
                <a:cs typeface="Arial" charset="0"/>
                <a:sym typeface="Wingdings" pitchFamily="2" charset="2"/>
              </a:rPr>
              <a:t>long-range</a:t>
            </a:r>
            <a:r>
              <a:rPr lang="en-US" altLang="zh-TW" sz="2000" b="0" dirty="0">
                <a:ea typeface="新細明體" pitchFamily="18" charset="-120"/>
                <a:cs typeface="Arial" charset="0"/>
                <a:sym typeface="Wingdings" pitchFamily="2" charset="2"/>
              </a:rPr>
              <a:t> spatial fluctuation</a:t>
            </a:r>
          </a:p>
        </p:txBody>
      </p:sp>
      <p:pic>
        <p:nvPicPr>
          <p:cNvPr id="25605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19200"/>
            <a:ext cx="9144000" cy="323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1752600" y="6260068"/>
            <a:ext cx="7391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2060"/>
                </a:solidFill>
              </a:rPr>
              <a:t>Yu-Ting </a:t>
            </a:r>
            <a:r>
              <a:rPr lang="en-US" sz="1800" dirty="0" smtClean="0">
                <a:solidFill>
                  <a:srgbClr val="002060"/>
                </a:solidFill>
              </a:rPr>
              <a:t>Tam, Dao-Xin Yao</a:t>
            </a:r>
            <a:r>
              <a:rPr lang="en-US" altLang="zh-CN" sz="1800" dirty="0" smtClean="0">
                <a:solidFill>
                  <a:srgbClr val="002060"/>
                </a:solidFill>
              </a:rPr>
              <a:t>, </a:t>
            </a:r>
            <a:r>
              <a:rPr lang="en-US" sz="1800" dirty="0">
                <a:solidFill>
                  <a:srgbClr val="002060"/>
                </a:solidFill>
              </a:rPr>
              <a:t>and Wei </a:t>
            </a:r>
            <a:r>
              <a:rPr lang="en-US" sz="1800" dirty="0" smtClean="0">
                <a:solidFill>
                  <a:srgbClr val="002060"/>
                </a:solidFill>
              </a:rPr>
              <a:t>Ku, Phys</a:t>
            </a:r>
            <a:r>
              <a:rPr lang="en-US" sz="1800" dirty="0">
                <a:solidFill>
                  <a:srgbClr val="002060"/>
                </a:solidFill>
              </a:rPr>
              <a:t>. Rev. Lett. </a:t>
            </a:r>
            <a:r>
              <a:rPr lang="en-US" sz="1800" b="1" dirty="0">
                <a:solidFill>
                  <a:srgbClr val="002060"/>
                </a:solidFill>
              </a:rPr>
              <a:t>115</a:t>
            </a:r>
            <a:r>
              <a:rPr lang="en-US" sz="1800" dirty="0">
                <a:solidFill>
                  <a:srgbClr val="002060"/>
                </a:solidFill>
              </a:rPr>
              <a:t>, </a:t>
            </a:r>
            <a:r>
              <a:rPr lang="en-US" sz="1800" dirty="0" smtClean="0">
                <a:solidFill>
                  <a:srgbClr val="002060"/>
                </a:solidFill>
              </a:rPr>
              <a:t>117001 (2015)</a:t>
            </a:r>
            <a:endParaRPr lang="en-US" sz="1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2382309"/>
      </p:ext>
    </p:extLst>
  </p:cSld>
  <p:clrMapOvr>
    <a:masterClrMapping/>
  </p:clrMapOvr>
  <p:transition spd="slow" advTm="71022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1107527"/>
            <a:ext cx="1674496" cy="1645050"/>
          </a:xfrm>
          <a:prstGeom prst="rect">
            <a:avLst/>
          </a:prstGeom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14400" y="171450"/>
            <a:ext cx="8228013" cy="590550"/>
          </a:xfrm>
        </p:spPr>
        <p:txBody>
          <a:bodyPr/>
          <a:lstStyle/>
          <a:p>
            <a:r>
              <a:rPr lang="en-US" dirty="0" smtClean="0"/>
              <a:t>Profound change of perspective</a:t>
            </a:r>
            <a:endParaRPr lang="en-US" dirty="0"/>
          </a:p>
        </p:txBody>
      </p:sp>
      <p:sp>
        <p:nvSpPr>
          <p:cNvPr id="18" name="Text Box 28"/>
          <p:cNvSpPr txBox="1">
            <a:spLocks noChangeArrowheads="1"/>
          </p:cNvSpPr>
          <p:nvPr/>
        </p:nvSpPr>
        <p:spPr bwMode="auto">
          <a:xfrm>
            <a:off x="228600" y="4724400"/>
            <a:ext cx="89154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  <a:buSzPct val="60000"/>
              <a:buFontTx/>
              <a:buBlip>
                <a:blip r:embed="rId3"/>
              </a:buBlip>
            </a:pP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</a:rPr>
              <a:t>  fluctuation of the </a:t>
            </a:r>
            <a:r>
              <a:rPr lang="en-US" altLang="zh-TW" sz="2000" dirty="0" smtClean="0">
                <a:solidFill>
                  <a:srgbClr val="CC00CC"/>
                </a:solidFill>
                <a:latin typeface="Arial" charset="0"/>
                <a:ea typeface="新細明體" pitchFamily="18" charset="-120"/>
                <a:cs typeface="Arial" charset="0"/>
              </a:rPr>
              <a:t>ordered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</a:rPr>
              <a:t> state instead of normal state instability</a:t>
            </a:r>
          </a:p>
          <a:p>
            <a:pPr algn="l">
              <a:lnSpc>
                <a:spcPct val="120000"/>
              </a:lnSpc>
              <a:buSzPct val="60000"/>
              <a:buFontTx/>
              <a:buBlip>
                <a:blip r:embed="rId3"/>
              </a:buBlip>
            </a:pPr>
            <a:r>
              <a:rPr lang="en-US" altLang="zh-TW" sz="2000" dirty="0">
                <a:latin typeface="Arial" charset="0"/>
                <a:ea typeface="新細明體" pitchFamily="18" charset="-120"/>
                <a:cs typeface="Arial" charset="0"/>
              </a:rPr>
              <a:t> 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</a:rPr>
              <a:t> intermediate </a:t>
            </a:r>
            <a:r>
              <a:rPr lang="en-US" altLang="zh-TW" sz="2000" dirty="0" smtClean="0">
                <a:solidFill>
                  <a:srgbClr val="CC00CC"/>
                </a:solidFill>
                <a:latin typeface="Arial" charset="0"/>
                <a:ea typeface="新細明體" pitchFamily="18" charset="-120"/>
                <a:cs typeface="Arial" charset="0"/>
              </a:rPr>
              <a:t>strange metal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</a:rPr>
              <a:t> state (strong short-range correlation, no order)</a:t>
            </a:r>
          </a:p>
          <a:p>
            <a:pPr algn="l">
              <a:lnSpc>
                <a:spcPct val="120000"/>
              </a:lnSpc>
              <a:buSzPct val="60000"/>
              <a:buFontTx/>
              <a:buBlip>
                <a:blip r:embed="rId3"/>
              </a:buBlip>
            </a:pPr>
            <a:r>
              <a:rPr lang="en-US" altLang="zh-TW" sz="2000" dirty="0">
                <a:latin typeface="Arial" charset="0"/>
                <a:ea typeface="新細明體" pitchFamily="18" charset="-120"/>
                <a:cs typeface="Arial" charset="0"/>
              </a:rPr>
              <a:t> 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</a:rPr>
              <a:t> intrinsic role of itinerant carriers 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  <a:sym typeface="Wingdings" panose="05000000000000000000" pitchFamily="2" charset="2"/>
              </a:rPr>
              <a:t> generate fluctuation</a:t>
            </a:r>
            <a:endParaRPr lang="en-US" altLang="zh-TW" sz="2000" dirty="0" smtClean="0">
              <a:latin typeface="Arial" charset="0"/>
              <a:ea typeface="新細明體" pitchFamily="18" charset="-120"/>
              <a:cs typeface="Arial" charset="0"/>
            </a:endParaRPr>
          </a:p>
          <a:p>
            <a:pPr algn="l">
              <a:lnSpc>
                <a:spcPct val="120000"/>
              </a:lnSpc>
              <a:buSzPct val="60000"/>
              <a:buFontTx/>
              <a:buBlip>
                <a:blip r:embed="rId3"/>
              </a:buBlip>
            </a:pPr>
            <a:r>
              <a:rPr lang="en-US" altLang="zh-TW" sz="2000" dirty="0">
                <a:latin typeface="Arial" charset="0"/>
                <a:ea typeface="新細明體" pitchFamily="18" charset="-120"/>
                <a:cs typeface="Arial" charset="0"/>
              </a:rPr>
              <a:t> 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</a:rPr>
              <a:t> exist in all ordered states: spin, orbital, lattice, charge, superconductivity,…</a:t>
            </a:r>
          </a:p>
        </p:txBody>
      </p:sp>
      <p:sp>
        <p:nvSpPr>
          <p:cNvPr id="7" name="Rectangle 6"/>
          <p:cNvSpPr/>
          <p:nvPr/>
        </p:nvSpPr>
        <p:spPr>
          <a:xfrm>
            <a:off x="1752600" y="6400800"/>
            <a:ext cx="7391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800" dirty="0">
                <a:solidFill>
                  <a:srgbClr val="002060"/>
                </a:solidFill>
              </a:rPr>
              <a:t>Yu-Ting </a:t>
            </a:r>
            <a:r>
              <a:rPr lang="en-US" sz="1800" dirty="0" smtClean="0">
                <a:solidFill>
                  <a:srgbClr val="002060"/>
                </a:solidFill>
              </a:rPr>
              <a:t>Tam, Dao-Xin Yao</a:t>
            </a:r>
            <a:r>
              <a:rPr lang="en-US" altLang="zh-CN" sz="1800" dirty="0" smtClean="0">
                <a:solidFill>
                  <a:srgbClr val="002060"/>
                </a:solidFill>
              </a:rPr>
              <a:t>, </a:t>
            </a:r>
            <a:r>
              <a:rPr lang="en-US" sz="1800" dirty="0">
                <a:solidFill>
                  <a:srgbClr val="002060"/>
                </a:solidFill>
              </a:rPr>
              <a:t>and Wei </a:t>
            </a:r>
            <a:r>
              <a:rPr lang="en-US" sz="1800" dirty="0" smtClean="0">
                <a:solidFill>
                  <a:srgbClr val="002060"/>
                </a:solidFill>
              </a:rPr>
              <a:t>Ku, Phys</a:t>
            </a:r>
            <a:r>
              <a:rPr lang="en-US" sz="1800" dirty="0">
                <a:solidFill>
                  <a:srgbClr val="002060"/>
                </a:solidFill>
              </a:rPr>
              <a:t>. Rev. Lett. 115, 117001 </a:t>
            </a:r>
            <a:r>
              <a:rPr lang="en-US" sz="1800" dirty="0" smtClean="0">
                <a:solidFill>
                  <a:srgbClr val="002060"/>
                </a:solidFill>
              </a:rPr>
              <a:t>(2015)</a:t>
            </a:r>
            <a:endParaRPr lang="en-US" sz="1800" dirty="0">
              <a:solidFill>
                <a:srgbClr val="002060"/>
              </a:solidFill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-2111430" y="1371600"/>
            <a:ext cx="6093930" cy="4995982"/>
            <a:chOff x="-2055330" y="1371600"/>
            <a:chExt cx="6093930" cy="4995982"/>
          </a:xfrm>
        </p:grpSpPr>
        <p:cxnSp>
          <p:nvCxnSpPr>
            <p:cNvPr id="5" name="Straight Arrow Connector 4"/>
            <p:cNvCxnSpPr/>
            <p:nvPr/>
          </p:nvCxnSpPr>
          <p:spPr bwMode="auto">
            <a:xfrm>
              <a:off x="465743" y="4419600"/>
              <a:ext cx="3572857" cy="0"/>
            </a:xfrm>
            <a:prstGeom prst="straightConnector1">
              <a:avLst/>
            </a:prstGeom>
            <a:noFill/>
            <a:ln w="38100" cap="sq" cmpd="sng" algn="ctr">
              <a:solidFill>
                <a:srgbClr val="000000"/>
              </a:solidFill>
              <a:prstDash val="solid"/>
              <a:round/>
              <a:headEnd type="none" w="sm" len="sm"/>
              <a:tailEnd type="triangle"/>
            </a:ln>
            <a:effectLst/>
          </p:spPr>
        </p:cxnSp>
        <p:cxnSp>
          <p:nvCxnSpPr>
            <p:cNvPr id="10" name="Straight Arrow Connector 9"/>
            <p:cNvCxnSpPr/>
            <p:nvPr/>
          </p:nvCxnSpPr>
          <p:spPr bwMode="auto">
            <a:xfrm flipV="1">
              <a:off x="465743" y="1371600"/>
              <a:ext cx="0" cy="3048000"/>
            </a:xfrm>
            <a:prstGeom prst="straightConnector1">
              <a:avLst/>
            </a:prstGeom>
            <a:noFill/>
            <a:ln w="38100" cap="sq" cmpd="sng" algn="ctr">
              <a:solidFill>
                <a:srgbClr val="000000"/>
              </a:solidFill>
              <a:prstDash val="solid"/>
              <a:round/>
              <a:headEnd type="none" w="sm" len="sm"/>
              <a:tailEnd type="triangle"/>
            </a:ln>
            <a:effectLst/>
          </p:spPr>
        </p:cxnSp>
        <p:sp>
          <p:nvSpPr>
            <p:cNvPr id="11" name="Arc 10"/>
            <p:cNvSpPr/>
            <p:nvPr/>
          </p:nvSpPr>
          <p:spPr bwMode="auto">
            <a:xfrm>
              <a:off x="-2055330" y="2465078"/>
              <a:ext cx="5061060" cy="3902504"/>
            </a:xfrm>
            <a:prstGeom prst="arc">
              <a:avLst/>
            </a:prstGeom>
            <a:noFill/>
            <a:ln w="38100" cap="sq" cmpd="sng" algn="ctr">
              <a:solidFill>
                <a:srgbClr val="000000"/>
              </a:solidFill>
              <a:prstDash val="sysDot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29772" y="1443335"/>
              <a:ext cx="17123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FF0000"/>
                  </a:solidFill>
                </a:rPr>
                <a:t>Fermi liquid</a:t>
              </a:r>
              <a:endParaRPr lang="en-US" dirty="0">
                <a:solidFill>
                  <a:srgbClr val="FF0000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54677" y="3424535"/>
              <a:ext cx="176362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6600CC"/>
                  </a:solidFill>
                </a:rPr>
                <a:t>ordered state</a:t>
              </a:r>
              <a:endParaRPr lang="en-US" dirty="0">
                <a:solidFill>
                  <a:srgbClr val="6600CC"/>
                </a:solidFill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0904" y="1082777"/>
            <a:ext cx="1674496" cy="1669800"/>
          </a:xfrm>
          <a:prstGeom prst="rect">
            <a:avLst/>
          </a:prstGeom>
        </p:spPr>
      </p:pic>
      <p:sp>
        <p:nvSpPr>
          <p:cNvPr id="22" name="Arc 21"/>
          <p:cNvSpPr/>
          <p:nvPr/>
        </p:nvSpPr>
        <p:spPr bwMode="auto">
          <a:xfrm>
            <a:off x="2057400" y="1977930"/>
            <a:ext cx="6324600" cy="4876800"/>
          </a:xfrm>
          <a:prstGeom prst="arc">
            <a:avLst/>
          </a:prstGeom>
          <a:solidFill>
            <a:srgbClr val="FFFF00"/>
          </a:solidFill>
          <a:ln w="38100" cap="sq" cmpd="sng" algn="ctr">
            <a:solidFill>
              <a:srgbClr val="FF0000"/>
            </a:solidFill>
            <a:prstDash val="lgDash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334000" y="1443335"/>
            <a:ext cx="17123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Fermi liquid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7" name="Right Arrow 26"/>
          <p:cNvSpPr/>
          <p:nvPr/>
        </p:nvSpPr>
        <p:spPr bwMode="auto">
          <a:xfrm>
            <a:off x="4296906" y="2662535"/>
            <a:ext cx="609600" cy="537865"/>
          </a:xfrm>
          <a:prstGeom prst="rightArrow">
            <a:avLst>
              <a:gd name="adj1" fmla="val 38356"/>
              <a:gd name="adj2" fmla="val 50000"/>
            </a:avLst>
          </a:prstGeom>
          <a:solidFill>
            <a:srgbClr val="CC00CC"/>
          </a:solidFill>
          <a:ln w="38100" cap="sq" cmpd="sng" algn="ctr">
            <a:solidFill>
              <a:srgbClr val="CC00CC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0" name="Arc 29"/>
          <p:cNvSpPr/>
          <p:nvPr/>
        </p:nvSpPr>
        <p:spPr bwMode="auto">
          <a:xfrm>
            <a:off x="2702856" y="2465078"/>
            <a:ext cx="5069544" cy="3909044"/>
          </a:xfrm>
          <a:prstGeom prst="arc">
            <a:avLst/>
          </a:prstGeom>
          <a:noFill/>
          <a:ln w="38100" cap="sq" cmpd="sng" algn="ctr">
            <a:solidFill>
              <a:srgbClr val="000000"/>
            </a:solidFill>
            <a:prstDash val="sysDot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219200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T</a:t>
            </a:r>
            <a:endParaRPr lang="en-US" i="1" dirty="0"/>
          </a:p>
        </p:txBody>
      </p:sp>
      <p:sp>
        <p:nvSpPr>
          <p:cNvPr id="29" name="TextBox 28"/>
          <p:cNvSpPr txBox="1"/>
          <p:nvPr/>
        </p:nvSpPr>
        <p:spPr>
          <a:xfrm>
            <a:off x="4801845" y="1219200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T</a:t>
            </a:r>
            <a:endParaRPr lang="en-US" i="1" dirty="0"/>
          </a:p>
        </p:txBody>
      </p:sp>
      <p:sp>
        <p:nvSpPr>
          <p:cNvPr id="31" name="Right Arrow 30"/>
          <p:cNvSpPr/>
          <p:nvPr/>
        </p:nvSpPr>
        <p:spPr bwMode="auto">
          <a:xfrm rot="-1860000">
            <a:off x="7487308" y="3143384"/>
            <a:ext cx="381000" cy="228600"/>
          </a:xfrm>
          <a:prstGeom prst="rightArrow">
            <a:avLst/>
          </a:prstGeom>
          <a:noFill/>
          <a:ln w="381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415767" y="2708855"/>
            <a:ext cx="1830950" cy="461665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strange metal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5" name="Arc 24"/>
          <p:cNvSpPr/>
          <p:nvPr/>
        </p:nvSpPr>
        <p:spPr bwMode="auto">
          <a:xfrm>
            <a:off x="3315222" y="3251548"/>
            <a:ext cx="3771378" cy="2329841"/>
          </a:xfrm>
          <a:prstGeom prst="arc">
            <a:avLst/>
          </a:prstGeom>
          <a:solidFill>
            <a:schemeClr val="bg1"/>
          </a:solidFill>
          <a:ln w="38100" cap="sq" cmpd="sng" algn="ctr">
            <a:solidFill>
              <a:srgbClr val="6600CC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200457" y="3887711"/>
            <a:ext cx="17636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6600CC"/>
                </a:solidFill>
              </a:rPr>
              <a:t>ordered state</a:t>
            </a:r>
            <a:endParaRPr lang="en-US" dirty="0">
              <a:solidFill>
                <a:srgbClr val="6600CC"/>
              </a:solidFill>
            </a:endParaRPr>
          </a:p>
        </p:txBody>
      </p:sp>
      <p:sp>
        <p:nvSpPr>
          <p:cNvPr id="28" name="Right Arrow 27"/>
          <p:cNvSpPr/>
          <p:nvPr/>
        </p:nvSpPr>
        <p:spPr bwMode="auto">
          <a:xfrm rot="8933629">
            <a:off x="6925515" y="3499417"/>
            <a:ext cx="381000" cy="228600"/>
          </a:xfrm>
          <a:prstGeom prst="rightArrow">
            <a:avLst/>
          </a:prstGeom>
          <a:noFill/>
          <a:ln w="38100" cap="sq" cmpd="sng" algn="ctr">
            <a:solidFill>
              <a:srgbClr val="6600CC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21" name="Straight Arrow Connector 20"/>
          <p:cNvCxnSpPr/>
          <p:nvPr/>
        </p:nvCxnSpPr>
        <p:spPr bwMode="auto">
          <a:xfrm flipV="1">
            <a:off x="5210243" y="1371600"/>
            <a:ext cx="0" cy="3048000"/>
          </a:xfrm>
          <a:prstGeom prst="straightConnector1">
            <a:avLst/>
          </a:prstGeom>
          <a:noFill/>
          <a:ln w="38100" cap="sq" cmpd="sng" algn="ctr">
            <a:solidFill>
              <a:srgbClr val="000000"/>
            </a:solidFill>
            <a:prstDash val="solid"/>
            <a:round/>
            <a:headEnd type="none" w="sm" len="sm"/>
            <a:tailEnd type="triangle"/>
          </a:ln>
          <a:effectLst/>
        </p:spPr>
      </p:cxnSp>
      <p:cxnSp>
        <p:nvCxnSpPr>
          <p:cNvPr id="20" name="Straight Arrow Connector 19"/>
          <p:cNvCxnSpPr/>
          <p:nvPr/>
        </p:nvCxnSpPr>
        <p:spPr bwMode="auto">
          <a:xfrm>
            <a:off x="5210243" y="4419600"/>
            <a:ext cx="3572857" cy="0"/>
          </a:xfrm>
          <a:prstGeom prst="straightConnector1">
            <a:avLst/>
          </a:prstGeom>
          <a:noFill/>
          <a:ln w="38100" cap="sq" cmpd="sng" algn="ctr">
            <a:solidFill>
              <a:srgbClr val="000000"/>
            </a:solidFill>
            <a:prstDash val="solid"/>
            <a:round/>
            <a:headEnd type="none" w="sm" len="sm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796240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455"/>
    </mc:Choice>
    <mc:Fallback xmlns="">
      <p:transition spd="slow" advTm="100455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13"/>
          <p:cNvSpPr>
            <a:spLocks noGrp="1"/>
          </p:cNvSpPr>
          <p:nvPr>
            <p:ph type="title"/>
          </p:nvPr>
        </p:nvSpPr>
        <p:spPr>
          <a:xfrm>
            <a:off x="914400" y="76200"/>
            <a:ext cx="8228013" cy="590550"/>
          </a:xfrm>
        </p:spPr>
        <p:txBody>
          <a:bodyPr/>
          <a:lstStyle/>
          <a:p>
            <a:r>
              <a:rPr lang="en-US" dirty="0" smtClean="0"/>
              <a:t>Effects of </a:t>
            </a:r>
            <a:r>
              <a:rPr lang="en-US" dirty="0" err="1" smtClean="0"/>
              <a:t>ferro</a:t>
            </a:r>
            <a:r>
              <a:rPr lang="en-US" dirty="0" smtClean="0"/>
              <a:t>-orbital order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2323348" y="685800"/>
            <a:ext cx="44454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S</a:t>
            </a:r>
            <a:r>
              <a:rPr lang="en-US" dirty="0" smtClean="0"/>
              <a:t> = 1, </a:t>
            </a:r>
            <a:r>
              <a:rPr lang="en-US" i="1" dirty="0" smtClean="0"/>
              <a:t>J</a:t>
            </a:r>
            <a:r>
              <a:rPr lang="en-US" baseline="-25000" dirty="0" smtClean="0"/>
              <a:t>1</a:t>
            </a:r>
            <a:r>
              <a:rPr lang="en-US" dirty="0" smtClean="0"/>
              <a:t> = 0.019 </a:t>
            </a:r>
            <a:r>
              <a:rPr lang="en-US" i="1" dirty="0" err="1" smtClean="0"/>
              <a:t>eV</a:t>
            </a:r>
            <a:r>
              <a:rPr lang="en-US" dirty="0" smtClean="0"/>
              <a:t>, </a:t>
            </a:r>
            <a:r>
              <a:rPr lang="en-US" i="1" dirty="0" smtClean="0"/>
              <a:t>J</a:t>
            </a:r>
            <a:r>
              <a:rPr lang="en-US" baseline="-25000" dirty="0" smtClean="0"/>
              <a:t>2</a:t>
            </a:r>
            <a:r>
              <a:rPr lang="en-US" dirty="0" smtClean="0"/>
              <a:t> = 0.013 </a:t>
            </a:r>
            <a:r>
              <a:rPr lang="en-US" i="1" dirty="0" err="1" smtClean="0"/>
              <a:t>eV</a:t>
            </a:r>
            <a:endParaRPr lang="en-US" i="1" dirty="0"/>
          </a:p>
        </p:txBody>
      </p:sp>
      <p:sp>
        <p:nvSpPr>
          <p:cNvPr id="36" name="Text Box 28"/>
          <p:cNvSpPr txBox="1">
            <a:spLocks noChangeArrowheads="1"/>
          </p:cNvSpPr>
          <p:nvPr/>
        </p:nvSpPr>
        <p:spPr bwMode="auto">
          <a:xfrm>
            <a:off x="228600" y="4648200"/>
            <a:ext cx="89154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  <a:buSzPct val="60000"/>
              <a:buFontTx/>
              <a:buBlip>
                <a:blip r:embed="rId3"/>
              </a:buBlip>
            </a:pP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</a:rPr>
              <a:t>  </a:t>
            </a:r>
            <a:r>
              <a:rPr lang="en-US" altLang="zh-TW" sz="2000" dirty="0" smtClean="0">
                <a:solidFill>
                  <a:srgbClr val="9900FF"/>
                </a:solidFill>
                <a:latin typeface="Arial" charset="0"/>
                <a:ea typeface="新細明體" pitchFamily="18" charset="-120"/>
                <a:cs typeface="Arial" charset="0"/>
              </a:rPr>
              <a:t>Ferro-orbital order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</a:rPr>
              <a:t> helps stabilize the stripe phase</a:t>
            </a:r>
          </a:p>
          <a:p>
            <a:pPr algn="l">
              <a:lnSpc>
                <a:spcPct val="120000"/>
              </a:lnSpc>
              <a:buSzPct val="60000"/>
              <a:buFontTx/>
              <a:buBlip>
                <a:blip r:embed="rId3"/>
              </a:buBlip>
            </a:pP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</a:rPr>
              <a:t>  strengthen dispersion along FM direction, look like DE effect !?</a:t>
            </a:r>
          </a:p>
          <a:p>
            <a:pPr algn="l">
              <a:lnSpc>
                <a:spcPct val="120000"/>
              </a:lnSpc>
              <a:buSzPct val="60000"/>
            </a:pP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  <a:sym typeface="Wingdings" pitchFamily="2" charset="2"/>
              </a:rPr>
              <a:t>    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</a:rPr>
              <a:t> fitting to short-range spin model highly unreliable and misleading</a:t>
            </a:r>
          </a:p>
          <a:p>
            <a:pPr algn="l">
              <a:lnSpc>
                <a:spcPct val="120000"/>
              </a:lnSpc>
              <a:buSzPct val="60000"/>
              <a:buFontTx/>
              <a:buBlip>
                <a:blip r:embed="rId3"/>
              </a:buBlip>
            </a:pP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</a:rPr>
              <a:t>  FO order suppresses fluctuation, to ~40% suppression</a:t>
            </a:r>
          </a:p>
          <a:p>
            <a:pPr algn="l">
              <a:lnSpc>
                <a:spcPct val="120000"/>
              </a:lnSpc>
              <a:buSzPct val="60000"/>
              <a:buFontTx/>
              <a:buBlip>
                <a:blip r:embed="rId3"/>
              </a:buBlip>
            </a:pP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</a:rPr>
              <a:t>  Spin fluctuation strongly sensitive to FO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9936308"/>
              </p:ext>
            </p:extLst>
          </p:nvPr>
        </p:nvGraphicFramePr>
        <p:xfrm>
          <a:off x="0" y="1154558"/>
          <a:ext cx="4546072" cy="33625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1662" name="Graph" r:id="rId4" imgW="3574080" imgH="2643120" progId="">
                  <p:embed/>
                </p:oleObj>
              </mc:Choice>
              <mc:Fallback>
                <p:oleObj name="Graph" r:id="rId4" imgW="3574080" imgH="264312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154558"/>
                        <a:ext cx="4546072" cy="336259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9067418"/>
              </p:ext>
            </p:extLst>
          </p:nvPr>
        </p:nvGraphicFramePr>
        <p:xfrm>
          <a:off x="4538189" y="1295400"/>
          <a:ext cx="4453412" cy="32408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1663" name="Graph" r:id="rId6" imgW="3562920" imgH="2593080" progId="">
                  <p:embed/>
                </p:oleObj>
              </mc:Choice>
              <mc:Fallback>
                <p:oleObj name="Graph" r:id="rId6" imgW="3562920" imgH="259308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38189" y="1295400"/>
                        <a:ext cx="4453412" cy="324082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1752600" y="6488668"/>
            <a:ext cx="7391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2060"/>
                </a:solidFill>
              </a:rPr>
              <a:t>Yu-Ting </a:t>
            </a:r>
            <a:r>
              <a:rPr lang="en-US" sz="1800" dirty="0" smtClean="0">
                <a:solidFill>
                  <a:srgbClr val="002060"/>
                </a:solidFill>
              </a:rPr>
              <a:t>Tam, Dao-Xin Yao</a:t>
            </a:r>
            <a:r>
              <a:rPr lang="en-US" altLang="zh-CN" sz="1800" dirty="0" smtClean="0">
                <a:solidFill>
                  <a:srgbClr val="002060"/>
                </a:solidFill>
              </a:rPr>
              <a:t>, </a:t>
            </a:r>
            <a:r>
              <a:rPr lang="en-US" sz="1800" dirty="0">
                <a:solidFill>
                  <a:srgbClr val="002060"/>
                </a:solidFill>
              </a:rPr>
              <a:t>and Wei </a:t>
            </a:r>
            <a:r>
              <a:rPr lang="en-US" sz="1800" dirty="0" smtClean="0">
                <a:solidFill>
                  <a:srgbClr val="002060"/>
                </a:solidFill>
              </a:rPr>
              <a:t>Ku, Phys</a:t>
            </a:r>
            <a:r>
              <a:rPr lang="en-US" sz="1800" dirty="0">
                <a:solidFill>
                  <a:srgbClr val="002060"/>
                </a:solidFill>
              </a:rPr>
              <a:t>. Rev. Lett. </a:t>
            </a:r>
            <a:r>
              <a:rPr lang="en-US" sz="1800" b="1" dirty="0">
                <a:solidFill>
                  <a:srgbClr val="002060"/>
                </a:solidFill>
              </a:rPr>
              <a:t>115</a:t>
            </a:r>
            <a:r>
              <a:rPr lang="en-US" sz="1800" dirty="0">
                <a:solidFill>
                  <a:srgbClr val="002060"/>
                </a:solidFill>
              </a:rPr>
              <a:t>, </a:t>
            </a:r>
            <a:r>
              <a:rPr lang="en-US" sz="1800" dirty="0" smtClean="0">
                <a:solidFill>
                  <a:srgbClr val="002060"/>
                </a:solidFill>
              </a:rPr>
              <a:t>117001 (2015)</a:t>
            </a:r>
            <a:endParaRPr lang="en-US" sz="1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2763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13"/>
          <p:cNvSpPr txBox="1">
            <a:spLocks/>
          </p:cNvSpPr>
          <p:nvPr/>
        </p:nvSpPr>
        <p:spPr>
          <a:xfrm>
            <a:off x="1068387" y="171450"/>
            <a:ext cx="8075613" cy="59055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Ferro-orbital</a:t>
            </a:r>
            <a:r>
              <a:rPr kumimoji="0" lang="en-US" sz="3200" b="0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correlation </a:t>
            </a:r>
            <a:r>
              <a:rPr kumimoji="0" lang="en-US" sz="3200" b="0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Wingdings" pitchFamily="2" charset="2"/>
              </a:rPr>
              <a:t>&amp; anisotropy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 Box 28"/>
              <p:cNvSpPr txBox="1">
                <a:spLocks noChangeArrowheads="1"/>
              </p:cNvSpPr>
              <p:nvPr/>
            </p:nvSpPr>
            <p:spPr bwMode="auto">
              <a:xfrm>
                <a:off x="685800" y="4895671"/>
                <a:ext cx="8229600" cy="12003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l">
                  <a:lnSpc>
                    <a:spcPct val="120000"/>
                  </a:lnSpc>
                  <a:buSzPct val="60000"/>
                  <a:buFontTx/>
                  <a:buBlip>
                    <a:blip r:embed="rId2"/>
                  </a:buBlip>
                </a:pPr>
                <a:r>
                  <a:rPr lang="en-US" altLang="zh-TW" sz="2000" dirty="0" smtClean="0">
                    <a:latin typeface="Arial" charset="0"/>
                    <a:ea typeface="新細明體" pitchFamily="18" charset="-120"/>
                    <a:cs typeface="Arial" charset="0"/>
                  </a:rPr>
                  <a:t>  FO order enhances anisotropy</a:t>
                </a:r>
                <a:r>
                  <a:rPr lang="en-US" altLang="zh-TW" sz="2000" dirty="0" smtClean="0">
                    <a:latin typeface="Arial" charset="0"/>
                    <a:ea typeface="新細明體" pitchFamily="18" charset="-120"/>
                    <a:cs typeface="Arial" charset="0"/>
                    <a:sym typeface="Wingdings" pitchFamily="2" charset="2"/>
                  </a:rPr>
                  <a:t> </a:t>
                </a:r>
                <a:r>
                  <a:rPr lang="en-US" altLang="zh-TW" sz="2000" i="1" dirty="0" smtClean="0">
                    <a:ea typeface="新細明體" pitchFamily="18" charset="-120"/>
                    <a:cs typeface="Arial" charset="0"/>
                  </a:rPr>
                  <a:t>J</a:t>
                </a:r>
                <a:r>
                  <a:rPr lang="en-US" altLang="zh-TW" sz="2000" baseline="-25000" dirty="0" smtClean="0">
                    <a:ea typeface="新細明體" pitchFamily="18" charset="-120"/>
                    <a:cs typeface="Arial" charset="0"/>
                  </a:rPr>
                  <a:t>1</a:t>
                </a:r>
                <a:r>
                  <a:rPr lang="en-US" altLang="zh-TW" sz="2000" i="1" baseline="-25000" dirty="0" smtClean="0">
                    <a:ea typeface="新細明體" pitchFamily="18" charset="-120"/>
                    <a:cs typeface="Arial" charset="0"/>
                  </a:rPr>
                  <a:t>x</a:t>
                </a:r>
                <a:r>
                  <a:rPr lang="en-US" altLang="zh-TW" sz="2000" dirty="0" smtClean="0">
                    <a:ea typeface="新細明體" pitchFamily="18" charset="-120"/>
                    <a:cs typeface="Arial" charset="0"/>
                    <a:sym typeface="Wingdings" pitchFamily="2" charset="2"/>
                  </a:rPr>
                  <a:t> &gt; </a:t>
                </a:r>
                <a:r>
                  <a:rPr lang="en-US" altLang="zh-TW" sz="2000" i="1" dirty="0" smtClean="0">
                    <a:ea typeface="新細明體" pitchFamily="18" charset="-120"/>
                    <a:cs typeface="Arial" charset="0"/>
                    <a:sym typeface="Wingdings" pitchFamily="2" charset="2"/>
                  </a:rPr>
                  <a:t>J</a:t>
                </a:r>
                <a:r>
                  <a:rPr lang="en-US" altLang="zh-TW" sz="2000" baseline="-25000" dirty="0" smtClean="0">
                    <a:ea typeface="新細明體" pitchFamily="18" charset="-120"/>
                    <a:cs typeface="Arial" charset="0"/>
                    <a:sym typeface="Wingdings" pitchFamily="2" charset="2"/>
                  </a:rPr>
                  <a:t>1</a:t>
                </a:r>
                <a:r>
                  <a:rPr lang="en-US" altLang="zh-TW" sz="2000" i="1" baseline="-25000" dirty="0" smtClean="0">
                    <a:ea typeface="新細明體" pitchFamily="18" charset="-120"/>
                    <a:cs typeface="Arial" charset="0"/>
                    <a:sym typeface="Wingdings" pitchFamily="2" charset="2"/>
                  </a:rPr>
                  <a:t>y</a:t>
                </a:r>
                <a:r>
                  <a:rPr lang="en-US" altLang="zh-TW" sz="2000" dirty="0" smtClean="0">
                    <a:latin typeface="Arial" charset="0"/>
                    <a:ea typeface="新細明體" pitchFamily="18" charset="-120"/>
                    <a:cs typeface="Arial" charset="0"/>
                    <a:sym typeface="Wingdings" pitchFamily="2" charset="2"/>
                  </a:rPr>
                  <a:t>: </a:t>
                </a:r>
              </a:p>
              <a:p>
                <a:pPr lvl="1" algn="l">
                  <a:lnSpc>
                    <a:spcPct val="120000"/>
                  </a:lnSpc>
                  <a:buSzPct val="60000"/>
                </a:pPr>
                <a:r>
                  <a:rPr lang="en-US" altLang="zh-TW" sz="2000" dirty="0" smtClean="0">
                    <a:latin typeface="Arial" charset="0"/>
                    <a:ea typeface="新細明體" pitchFamily="18" charset="-120"/>
                    <a:cs typeface="Arial" charset="0"/>
                    <a:sym typeface="Wingdings" pitchFamily="2" charset="2"/>
                  </a:rPr>
                  <a:t> help stabilize stripe phase against </a:t>
                </a:r>
                <a14:m>
                  <m:oMath xmlns:m="http://schemas.openxmlformats.org/officeDocument/2006/math">
                    <m:r>
                      <a:rPr lang="en-US" altLang="zh-TW" sz="2000" b="0" i="1" smtClean="0">
                        <a:latin typeface="Cambria Math"/>
                        <a:ea typeface="新細明體" pitchFamily="18" charset="-120"/>
                        <a:cs typeface="Arial" charset="0"/>
                        <a:sym typeface="Wingdings" pitchFamily="2" charset="2"/>
                      </a:rPr>
                      <m:t>(</m:t>
                    </m:r>
                    <m:r>
                      <a:rPr lang="zh-TW" altLang="en-US" sz="2000" b="0" i="1" smtClean="0">
                        <a:latin typeface="Cambria Math"/>
                        <a:ea typeface="新細明體" pitchFamily="18" charset="-120"/>
                        <a:cs typeface="Arial" charset="0"/>
                        <a:sym typeface="Wingdings" pitchFamily="2" charset="2"/>
                      </a:rPr>
                      <m:t>𝜋</m:t>
                    </m:r>
                    <m:r>
                      <a:rPr lang="en-US" altLang="zh-TW" sz="2000" b="0" i="1" smtClean="0">
                        <a:latin typeface="Cambria Math"/>
                        <a:ea typeface="新細明體" pitchFamily="18" charset="-120"/>
                        <a:cs typeface="Arial" charset="0"/>
                        <a:sym typeface="Wingdings" pitchFamily="2" charset="2"/>
                      </a:rPr>
                      <m:t>,</m:t>
                    </m:r>
                    <m:r>
                      <a:rPr lang="zh-TW" altLang="en-US" sz="2000" b="0" i="1" smtClean="0">
                        <a:latin typeface="Cambria Math"/>
                        <a:ea typeface="新細明體" pitchFamily="18" charset="-120"/>
                        <a:cs typeface="Arial" charset="0"/>
                        <a:sym typeface="Wingdings" pitchFamily="2" charset="2"/>
                      </a:rPr>
                      <m:t>𝜋</m:t>
                    </m:r>
                    <m:r>
                      <a:rPr lang="en-US" altLang="zh-TW" sz="2000" b="0" i="1" smtClean="0">
                        <a:latin typeface="Cambria Math"/>
                        <a:ea typeface="新細明體" pitchFamily="18" charset="-120"/>
                        <a:cs typeface="Arial" charset="0"/>
                        <a:sym typeface="Wingdings" pitchFamily="2" charset="2"/>
                      </a:rPr>
                      <m:t>)</m:t>
                    </m:r>
                  </m:oMath>
                </a14:m>
                <a:endParaRPr lang="en-US" altLang="zh-TW" sz="2000" dirty="0" smtClean="0">
                  <a:latin typeface="Arial" charset="0"/>
                  <a:ea typeface="新細明體" pitchFamily="18" charset="-120"/>
                  <a:cs typeface="Arial" charset="0"/>
                  <a:sym typeface="Wingdings" pitchFamily="2" charset="2"/>
                </a:endParaRPr>
              </a:p>
              <a:p>
                <a:pPr lvl="1" algn="l">
                  <a:lnSpc>
                    <a:spcPct val="120000"/>
                  </a:lnSpc>
                  <a:buSzPct val="60000"/>
                </a:pPr>
                <a:r>
                  <a:rPr lang="en-US" altLang="zh-TW" sz="2000" dirty="0" smtClean="0">
                    <a:latin typeface="Arial" charset="0"/>
                    <a:ea typeface="新細明體" pitchFamily="18" charset="-120"/>
                    <a:cs typeface="Arial" charset="0"/>
                    <a:sym typeface="Wingdings" pitchFamily="2" charset="2"/>
                  </a:rPr>
                  <a:t> suppress slightly fluctuation</a:t>
                </a:r>
                <a:endParaRPr lang="en-US" altLang="zh-TW" sz="2000" dirty="0" smtClean="0">
                  <a:latin typeface="Arial" charset="0"/>
                  <a:ea typeface="新細明體" pitchFamily="18" charset="-120"/>
                  <a:cs typeface="Arial" charset="0"/>
                </a:endParaRPr>
              </a:p>
            </p:txBody>
          </p:sp>
        </mc:Choice>
        <mc:Fallback xmlns="">
          <p:sp>
            <p:nvSpPr>
              <p:cNvPr id="14" name="Text 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85800" y="4895671"/>
                <a:ext cx="8229600" cy="1200329"/>
              </a:xfrm>
              <a:prstGeom prst="rect">
                <a:avLst/>
              </a:prstGeom>
              <a:blipFill rotWithShape="1">
                <a:blip r:embed="rId3"/>
                <a:stretch>
                  <a:fillRect b="-5584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85447" name="Picture 39" descr="C:\Users\nana\Desktop\PPT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295400"/>
            <a:ext cx="4618039" cy="3410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1752600" y="6260068"/>
            <a:ext cx="7391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2060"/>
                </a:solidFill>
              </a:rPr>
              <a:t>Yu-Ting </a:t>
            </a:r>
            <a:r>
              <a:rPr lang="en-US" sz="1800" dirty="0" smtClean="0">
                <a:solidFill>
                  <a:srgbClr val="002060"/>
                </a:solidFill>
              </a:rPr>
              <a:t>Tam, Dao-Xin Yao</a:t>
            </a:r>
            <a:r>
              <a:rPr lang="en-US" altLang="zh-CN" sz="1800" dirty="0" smtClean="0">
                <a:solidFill>
                  <a:srgbClr val="002060"/>
                </a:solidFill>
              </a:rPr>
              <a:t>, </a:t>
            </a:r>
            <a:r>
              <a:rPr lang="en-US" sz="1800" dirty="0">
                <a:solidFill>
                  <a:srgbClr val="002060"/>
                </a:solidFill>
              </a:rPr>
              <a:t>and Wei </a:t>
            </a:r>
            <a:r>
              <a:rPr lang="en-US" sz="1800" dirty="0" smtClean="0">
                <a:solidFill>
                  <a:srgbClr val="002060"/>
                </a:solidFill>
              </a:rPr>
              <a:t>Ku, Phys</a:t>
            </a:r>
            <a:r>
              <a:rPr lang="en-US" sz="1800" dirty="0">
                <a:solidFill>
                  <a:srgbClr val="002060"/>
                </a:solidFill>
              </a:rPr>
              <a:t>. Rev. Lett. </a:t>
            </a:r>
            <a:r>
              <a:rPr lang="en-US" sz="1800" b="1" dirty="0">
                <a:solidFill>
                  <a:srgbClr val="002060"/>
                </a:solidFill>
              </a:rPr>
              <a:t>115</a:t>
            </a:r>
            <a:r>
              <a:rPr lang="en-US" sz="1800" dirty="0">
                <a:solidFill>
                  <a:srgbClr val="002060"/>
                </a:solidFill>
              </a:rPr>
              <a:t>, </a:t>
            </a:r>
            <a:r>
              <a:rPr lang="en-US" sz="1800" dirty="0" smtClean="0">
                <a:solidFill>
                  <a:srgbClr val="002060"/>
                </a:solidFill>
              </a:rPr>
              <a:t>117001 (2015)</a:t>
            </a:r>
            <a:endParaRPr lang="en-US" sz="1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9076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684"/>
    </mc:Choice>
    <mc:Fallback xmlns="">
      <p:transition spd="slow" advTm="11684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Stability of the (</a:t>
            </a:r>
            <a:r>
              <a:rPr lang="en-US" altLang="zh-CN" i="1" smtClean="0">
                <a:latin typeface="Symbol" pitchFamily="18" charset="2"/>
                <a:ea typeface="宋体" charset="-122"/>
              </a:rPr>
              <a:t>p</a:t>
            </a:r>
            <a:r>
              <a:rPr lang="en-US" altLang="zh-CN" smtClean="0">
                <a:ea typeface="宋体" charset="-122"/>
              </a:rPr>
              <a:t>,0) C-AFM phase</a:t>
            </a:r>
          </a:p>
        </p:txBody>
      </p:sp>
      <p:sp>
        <p:nvSpPr>
          <p:cNvPr id="28675" name="Text Box 28"/>
          <p:cNvSpPr txBox="1">
            <a:spLocks noChangeArrowheads="1"/>
          </p:cNvSpPr>
          <p:nvPr/>
        </p:nvSpPr>
        <p:spPr bwMode="auto">
          <a:xfrm>
            <a:off x="381000" y="4953000"/>
            <a:ext cx="8763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0"/>
              </a:spcBef>
              <a:buSzPct val="60000"/>
              <a:buFontTx/>
              <a:buBlip>
                <a:blip r:embed="rId2"/>
              </a:buBlip>
            </a:pPr>
            <a:r>
              <a:rPr lang="en-US" altLang="zh-TW" sz="2000" b="0" dirty="0">
                <a:ea typeface="新細明體" pitchFamily="18" charset="-120"/>
                <a:cs typeface="Arial" charset="0"/>
              </a:rPr>
              <a:t> “incommensurate" (</a:t>
            </a:r>
            <a:r>
              <a:rPr lang="en-US" altLang="zh-TW" sz="2000" b="0" i="1" dirty="0" err="1">
                <a:latin typeface="Symbol" pitchFamily="18" charset="2"/>
                <a:ea typeface="新細明體" pitchFamily="18" charset="-120"/>
                <a:cs typeface="Arial" charset="0"/>
              </a:rPr>
              <a:t>p</a:t>
            </a:r>
            <a:r>
              <a:rPr lang="en-US" altLang="zh-TW" sz="2000" b="0" dirty="0" err="1">
                <a:ea typeface="新細明體" pitchFamily="18" charset="-120"/>
                <a:cs typeface="Arial" charset="0"/>
              </a:rPr>
              <a:t>,q</a:t>
            </a:r>
            <a:r>
              <a:rPr lang="en-US" altLang="zh-TW" sz="2000" b="0" dirty="0">
                <a:ea typeface="新細明體" pitchFamily="18" charset="-120"/>
                <a:cs typeface="Arial" charset="0"/>
              </a:rPr>
              <a:t>) </a:t>
            </a:r>
            <a:r>
              <a:rPr lang="en-US" altLang="zh-TW" sz="2000" b="0" dirty="0" smtClean="0">
                <a:ea typeface="新細明體" pitchFamily="18" charset="-120"/>
                <a:cs typeface="Arial" charset="0"/>
              </a:rPr>
              <a:t>fluctuation (for </a:t>
            </a:r>
            <a:r>
              <a:rPr lang="en-US" altLang="zh-TW" sz="2000" b="0" dirty="0" err="1" smtClean="0">
                <a:ea typeface="新細明體" pitchFamily="18" charset="-120"/>
                <a:cs typeface="Arial" charset="0"/>
              </a:rPr>
              <a:t>FeSe</a:t>
            </a:r>
            <a:r>
              <a:rPr lang="en-US" altLang="zh-TW" sz="2000" b="0" dirty="0" smtClean="0">
                <a:ea typeface="新細明體" pitchFamily="18" charset="-120"/>
                <a:cs typeface="Arial" charset="0"/>
              </a:rPr>
              <a:t>, ~2</a:t>
            </a:r>
            <a:r>
              <a:rPr lang="en-US" altLang="zh-TW" sz="2000" b="0" i="1" dirty="0" smtClean="0">
                <a:latin typeface="Symbol" panose="05050102010706020507" pitchFamily="18" charset="2"/>
                <a:ea typeface="新細明體" pitchFamily="18" charset="-120"/>
                <a:cs typeface="Arial" charset="0"/>
              </a:rPr>
              <a:t>p</a:t>
            </a:r>
            <a:r>
              <a:rPr lang="en-US" altLang="zh-TW" sz="2000" b="0" dirty="0" smtClean="0">
                <a:ea typeface="新細明體" pitchFamily="18" charset="-120"/>
                <a:cs typeface="Arial" charset="0"/>
              </a:rPr>
              <a:t>/5 ~ </a:t>
            </a:r>
            <a:r>
              <a:rPr lang="en-US" altLang="zh-TW" sz="2000" b="0" dirty="0" smtClean="0">
                <a:solidFill>
                  <a:srgbClr val="CC00CC"/>
                </a:solidFill>
                <a:ea typeface="新細明體" pitchFamily="18" charset="-120"/>
                <a:cs typeface="Arial" charset="0"/>
              </a:rPr>
              <a:t>2-3 lattice</a:t>
            </a:r>
            <a:r>
              <a:rPr lang="en-US" altLang="zh-TW" sz="2000" b="0" dirty="0" smtClean="0">
                <a:ea typeface="新細明體" pitchFamily="18" charset="-120"/>
                <a:cs typeface="Arial" charset="0"/>
              </a:rPr>
              <a:t> periods)</a:t>
            </a:r>
            <a:endParaRPr lang="en-US" altLang="zh-TW" sz="2000" b="0" dirty="0">
              <a:ea typeface="新細明體" pitchFamily="18" charset="-120"/>
              <a:cs typeface="Arial" charset="0"/>
            </a:endParaRPr>
          </a:p>
          <a:p>
            <a:pPr algn="l" eaLnBrk="1" hangingPunct="1">
              <a:lnSpc>
                <a:spcPct val="120000"/>
              </a:lnSpc>
              <a:spcBef>
                <a:spcPct val="0"/>
              </a:spcBef>
              <a:buSzPct val="60000"/>
              <a:buFontTx/>
              <a:buBlip>
                <a:blip r:embed="rId2"/>
              </a:buBlip>
            </a:pPr>
            <a:r>
              <a:rPr lang="en-US" altLang="zh-TW" sz="2000" b="0" dirty="0">
                <a:ea typeface="新細明體" pitchFamily="18" charset="-120"/>
                <a:cs typeface="Arial" charset="0"/>
              </a:rPr>
              <a:t>  Phase diagram showing the stable region of the C-AFM state</a:t>
            </a:r>
          </a:p>
          <a:p>
            <a:pPr algn="l" eaLnBrk="1" hangingPunct="1">
              <a:lnSpc>
                <a:spcPct val="120000"/>
              </a:lnSpc>
              <a:spcBef>
                <a:spcPct val="0"/>
              </a:spcBef>
              <a:buSzPct val="60000"/>
              <a:buFontTx/>
              <a:buBlip>
                <a:blip r:embed="rId2"/>
              </a:buBlip>
            </a:pPr>
            <a:r>
              <a:rPr lang="en-US" altLang="zh-TW" sz="2000" b="0" dirty="0">
                <a:ea typeface="新細明體" pitchFamily="18" charset="-120"/>
                <a:cs typeface="Arial" charset="0"/>
              </a:rPr>
              <a:t>  </a:t>
            </a:r>
            <a:r>
              <a:rPr lang="en-US" altLang="zh-CN" sz="2000" b="0" dirty="0">
                <a:ea typeface="新細明體" pitchFamily="18" charset="-120"/>
                <a:cs typeface="Arial" charset="0"/>
              </a:rPr>
              <a:t>Ferro orbital/ structural order </a:t>
            </a:r>
            <a:r>
              <a:rPr lang="en-US" altLang="zh-CN" sz="2000" b="0" dirty="0" smtClean="0">
                <a:ea typeface="新細明體" pitchFamily="18" charset="-120"/>
                <a:cs typeface="Arial" charset="0"/>
              </a:rPr>
              <a:t>enhances </a:t>
            </a:r>
            <a:r>
              <a:rPr lang="en-US" altLang="zh-CN" sz="2000" b="0" dirty="0">
                <a:ea typeface="新細明體" pitchFamily="18" charset="-120"/>
                <a:cs typeface="Arial" charset="0"/>
              </a:rPr>
              <a:t>magnetic order</a:t>
            </a:r>
          </a:p>
          <a:p>
            <a:pPr algn="l" eaLnBrk="1" hangingPunct="1">
              <a:lnSpc>
                <a:spcPct val="120000"/>
              </a:lnSpc>
              <a:spcBef>
                <a:spcPct val="0"/>
              </a:spcBef>
              <a:buSzPct val="60000"/>
              <a:buFontTx/>
              <a:buBlip>
                <a:blip r:embed="rId2"/>
              </a:buBlip>
            </a:pPr>
            <a:r>
              <a:rPr lang="en-US" altLang="zh-TW" sz="2000" b="0" dirty="0">
                <a:ea typeface="新細明體" pitchFamily="18" charset="-120"/>
                <a:cs typeface="Arial" charset="0"/>
              </a:rPr>
              <a:t>  </a:t>
            </a:r>
            <a:r>
              <a:rPr lang="en-US" altLang="zh-TW" sz="2000" b="0" dirty="0" err="1">
                <a:solidFill>
                  <a:srgbClr val="CC00CC"/>
                </a:solidFill>
                <a:ea typeface="新細明體" pitchFamily="18" charset="-120"/>
                <a:cs typeface="Arial" charset="0"/>
              </a:rPr>
              <a:t>FeSe</a:t>
            </a:r>
            <a:r>
              <a:rPr lang="en-US" altLang="zh-TW" sz="2000" b="0" dirty="0">
                <a:ea typeface="新細明體" pitchFamily="18" charset="-120"/>
                <a:cs typeface="Arial" charset="0"/>
              </a:rPr>
              <a:t>: FO/structural order without magnetic order</a:t>
            </a:r>
          </a:p>
        </p:txBody>
      </p:sp>
      <p:pic>
        <p:nvPicPr>
          <p:cNvPr id="28676" name="图片 2" descr="屏幕剪辑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902732"/>
            <a:ext cx="7620000" cy="344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7" name="矩形 3"/>
          <p:cNvSpPr>
            <a:spLocks noChangeArrowheads="1"/>
          </p:cNvSpPr>
          <p:nvPr/>
        </p:nvSpPr>
        <p:spPr bwMode="auto">
          <a:xfrm>
            <a:off x="3581400" y="4407932"/>
            <a:ext cx="5486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US" altLang="zh-CN" sz="1800" b="0" dirty="0">
                <a:solidFill>
                  <a:srgbClr val="000000"/>
                </a:solidFill>
                <a:latin typeface="Times New Roman" pitchFamily="18" charset="0"/>
              </a:rPr>
              <a:t>(b) L. W. </a:t>
            </a:r>
            <a:r>
              <a:rPr lang="en-US" altLang="zh-CN" sz="1800" b="0" dirty="0" err="1">
                <a:solidFill>
                  <a:srgbClr val="000000"/>
                </a:solidFill>
                <a:latin typeface="Times New Roman" pitchFamily="18" charset="0"/>
              </a:rPr>
              <a:t>Harriger</a:t>
            </a:r>
            <a:r>
              <a:rPr lang="en-US" altLang="zh-CN" sz="1800" b="0" dirty="0">
                <a:solidFill>
                  <a:srgbClr val="000000"/>
                </a:solidFill>
                <a:latin typeface="Times New Roman" pitchFamily="18" charset="0"/>
              </a:rPr>
              <a:t>, </a:t>
            </a:r>
            <a:r>
              <a:rPr lang="fr-FR" altLang="zh-CN" sz="1800" b="0" i="1" dirty="0">
                <a:solidFill>
                  <a:srgbClr val="000000"/>
                </a:solidFill>
                <a:latin typeface="Times New Roman" pitchFamily="18" charset="0"/>
              </a:rPr>
              <a:t>et al.</a:t>
            </a:r>
            <a:r>
              <a:rPr lang="fr-FR" altLang="zh-CN" sz="1800" b="0" dirty="0">
                <a:solidFill>
                  <a:srgbClr val="000000"/>
                </a:solidFill>
                <a:latin typeface="Times New Roman" pitchFamily="18" charset="0"/>
              </a:rPr>
              <a:t>, </a:t>
            </a:r>
            <a:r>
              <a:rPr lang="en-US" altLang="zh-CN" sz="1800" b="0" dirty="0">
                <a:solidFill>
                  <a:srgbClr val="000000"/>
                </a:solidFill>
                <a:latin typeface="Times New Roman" pitchFamily="18" charset="0"/>
              </a:rPr>
              <a:t>Phys. Rev. B 84, 054544 (2011</a:t>
            </a:r>
            <a:r>
              <a:rPr lang="en-US" altLang="zh-CN" sz="1800" b="0" dirty="0" smtClean="0">
                <a:solidFill>
                  <a:srgbClr val="000000"/>
                </a:solidFill>
                <a:latin typeface="Times New Roman" pitchFamily="18" charset="0"/>
              </a:rPr>
              <a:t>)</a:t>
            </a:r>
            <a:endParaRPr lang="en-US" altLang="zh-CN" sz="1800" b="0" dirty="0">
              <a:solidFill>
                <a:srgbClr val="000000"/>
              </a:solidFill>
              <a:latin typeface="Times New Roman" pitchFamily="18" charset="0"/>
            </a:endParaRPr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US" altLang="zh-CN" sz="1800" b="0" dirty="0">
                <a:solidFill>
                  <a:srgbClr val="000000"/>
                </a:solidFill>
                <a:latin typeface="Times New Roman" pitchFamily="18" charset="0"/>
              </a:rPr>
              <a:t>(d</a:t>
            </a:r>
            <a:r>
              <a:rPr lang="en-US" altLang="zh-CN" sz="1800" b="0" dirty="0" smtClean="0">
                <a:solidFill>
                  <a:srgbClr val="000000"/>
                </a:solidFill>
                <a:latin typeface="Times New Roman" pitchFamily="18" charset="0"/>
              </a:rPr>
              <a:t>) </a:t>
            </a:r>
            <a:r>
              <a:rPr lang="fr-FR" altLang="zh-CN" sz="1800" b="0" dirty="0">
                <a:solidFill>
                  <a:srgbClr val="000000"/>
                </a:solidFill>
                <a:latin typeface="Times New Roman" pitchFamily="18" charset="0"/>
              </a:rPr>
              <a:t>M. D. Lumsden, </a:t>
            </a:r>
            <a:r>
              <a:rPr lang="fr-FR" altLang="zh-CN" sz="1800" b="0" i="1" dirty="0">
                <a:solidFill>
                  <a:srgbClr val="000000"/>
                </a:solidFill>
                <a:latin typeface="Times New Roman" pitchFamily="18" charset="0"/>
              </a:rPr>
              <a:t>et al.</a:t>
            </a:r>
            <a:r>
              <a:rPr lang="fr-FR" altLang="zh-CN" sz="1800" b="0" dirty="0">
                <a:solidFill>
                  <a:srgbClr val="000000"/>
                </a:solidFill>
                <a:latin typeface="Times New Roman" pitchFamily="18" charset="0"/>
              </a:rPr>
              <a:t>, Nat. </a:t>
            </a:r>
            <a:r>
              <a:rPr lang="en-US" altLang="zh-CN" sz="1800" b="0" dirty="0">
                <a:solidFill>
                  <a:srgbClr val="000000"/>
                </a:solidFill>
                <a:latin typeface="Times New Roman" pitchFamily="18" charset="0"/>
              </a:rPr>
              <a:t>Phys. 6, 182 (2010)</a:t>
            </a:r>
            <a:endParaRPr lang="zh-CN" altLang="en-US" sz="1800" b="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752600" y="6488668"/>
            <a:ext cx="7391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2060"/>
                </a:solidFill>
              </a:rPr>
              <a:t>Yu-Ting </a:t>
            </a:r>
            <a:r>
              <a:rPr lang="en-US" sz="1800" dirty="0" smtClean="0">
                <a:solidFill>
                  <a:srgbClr val="002060"/>
                </a:solidFill>
              </a:rPr>
              <a:t>Tam, Dao-Xin Yao</a:t>
            </a:r>
            <a:r>
              <a:rPr lang="en-US" altLang="zh-CN" sz="1800" dirty="0" smtClean="0">
                <a:solidFill>
                  <a:srgbClr val="002060"/>
                </a:solidFill>
              </a:rPr>
              <a:t>, </a:t>
            </a:r>
            <a:r>
              <a:rPr lang="en-US" sz="1800" dirty="0">
                <a:solidFill>
                  <a:srgbClr val="002060"/>
                </a:solidFill>
              </a:rPr>
              <a:t>and Wei </a:t>
            </a:r>
            <a:r>
              <a:rPr lang="en-US" sz="1800" dirty="0" smtClean="0">
                <a:solidFill>
                  <a:srgbClr val="002060"/>
                </a:solidFill>
              </a:rPr>
              <a:t>Ku, Phys</a:t>
            </a:r>
            <a:r>
              <a:rPr lang="en-US" sz="1800" dirty="0">
                <a:solidFill>
                  <a:srgbClr val="002060"/>
                </a:solidFill>
              </a:rPr>
              <a:t>. Rev. Lett. </a:t>
            </a:r>
            <a:r>
              <a:rPr lang="en-US" sz="1800" b="1" dirty="0">
                <a:solidFill>
                  <a:srgbClr val="002060"/>
                </a:solidFill>
              </a:rPr>
              <a:t>115</a:t>
            </a:r>
            <a:r>
              <a:rPr lang="en-US" sz="1800" dirty="0">
                <a:solidFill>
                  <a:srgbClr val="002060"/>
                </a:solidFill>
              </a:rPr>
              <a:t>, </a:t>
            </a:r>
            <a:r>
              <a:rPr lang="en-US" sz="1800" dirty="0" smtClean="0">
                <a:solidFill>
                  <a:srgbClr val="002060"/>
                </a:solidFill>
              </a:rPr>
              <a:t>117001 (2015)</a:t>
            </a:r>
            <a:endParaRPr lang="en-US" sz="1800" dirty="0">
              <a:solidFill>
                <a:srgbClr val="00206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300963" y="838464"/>
            <a:ext cx="8547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00000"/>
                </a:solidFill>
              </a:rPr>
              <a:t>Ba122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684549" y="838464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solidFill>
                  <a:srgbClr val="000000"/>
                </a:solidFill>
              </a:rPr>
              <a:t>FeSe</a:t>
            </a:r>
            <a:endParaRPr lang="en-US" sz="200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0784214"/>
      </p:ext>
    </p:extLst>
  </p:cSld>
  <p:clrMapOvr>
    <a:masterClrMapping/>
  </p:clrMapOvr>
  <p:transition spd="slow" advTm="100455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547508" y="3288958"/>
            <a:ext cx="1454632" cy="1068460"/>
          </a:xfrm>
          <a:prstGeom prst="rect">
            <a:avLst/>
          </a:prstGeom>
          <a:solidFill>
            <a:srgbClr val="FFCC00"/>
          </a:solidFill>
          <a:ln w="38100" cap="sq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0" name="Arc 29"/>
          <p:cNvSpPr/>
          <p:nvPr/>
        </p:nvSpPr>
        <p:spPr bwMode="auto">
          <a:xfrm>
            <a:off x="181484" y="2590800"/>
            <a:ext cx="3704716" cy="3547899"/>
          </a:xfrm>
          <a:prstGeom prst="arc">
            <a:avLst>
              <a:gd name="adj1" fmla="val 12903889"/>
              <a:gd name="adj2" fmla="val 2335"/>
            </a:avLst>
          </a:prstGeom>
          <a:solidFill>
            <a:srgbClr val="FFCC00"/>
          </a:solidFill>
          <a:ln w="38100" cap="sq" cmpd="sng" algn="ctr">
            <a:solidFill>
              <a:srgbClr val="FF0000"/>
            </a:solidFill>
            <a:prstDash val="lgDash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3" name="Arc 32"/>
          <p:cNvSpPr/>
          <p:nvPr/>
        </p:nvSpPr>
        <p:spPr bwMode="auto">
          <a:xfrm>
            <a:off x="1130784" y="2954218"/>
            <a:ext cx="2596183" cy="3121756"/>
          </a:xfrm>
          <a:prstGeom prst="arc">
            <a:avLst>
              <a:gd name="adj1" fmla="val 12571716"/>
              <a:gd name="adj2" fmla="val 21110653"/>
            </a:avLst>
          </a:prstGeom>
          <a:solidFill>
            <a:schemeClr val="bg1"/>
          </a:solidFill>
          <a:ln w="38100" cap="sq" cmpd="sng" algn="ctr">
            <a:solidFill>
              <a:srgbClr val="6600CC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143000" y="171450"/>
            <a:ext cx="7999413" cy="590550"/>
          </a:xfrm>
        </p:spPr>
        <p:txBody>
          <a:bodyPr/>
          <a:lstStyle/>
          <a:p>
            <a:r>
              <a:rPr lang="en-US" dirty="0" smtClean="0"/>
              <a:t>A simple picture for </a:t>
            </a:r>
            <a:r>
              <a:rPr lang="en-US" dirty="0" err="1" smtClean="0"/>
              <a:t>FeSe</a:t>
            </a:r>
            <a:endParaRPr lang="en-US" dirty="0"/>
          </a:p>
        </p:txBody>
      </p:sp>
      <p:sp>
        <p:nvSpPr>
          <p:cNvPr id="18" name="Text Box 28"/>
          <p:cNvSpPr txBox="1">
            <a:spLocks noChangeArrowheads="1"/>
          </p:cNvSpPr>
          <p:nvPr/>
        </p:nvSpPr>
        <p:spPr bwMode="auto">
          <a:xfrm>
            <a:off x="685800" y="5257800"/>
            <a:ext cx="70866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  <a:buSzPct val="60000"/>
            </a:pP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</a:rPr>
              <a:t>Enhancement of AFM under the FO dome</a:t>
            </a:r>
          </a:p>
          <a:p>
            <a:pPr algn="l">
              <a:lnSpc>
                <a:spcPct val="120000"/>
              </a:lnSpc>
              <a:buSzPct val="60000"/>
            </a:pP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  <a:sym typeface="Wingdings" panose="05000000000000000000" pitchFamily="2" charset="2"/>
              </a:rPr>
              <a:t>  Strong evidence of help from the </a:t>
            </a:r>
            <a:r>
              <a:rPr lang="en-US" altLang="zh-TW" sz="2000" dirty="0">
                <a:latin typeface="Arial" charset="0"/>
                <a:ea typeface="新細明體" pitchFamily="18" charset="-120"/>
                <a:cs typeface="Arial" charset="0"/>
                <a:sym typeface="Wingdings" panose="05000000000000000000" pitchFamily="2" charset="2"/>
              </a:rPr>
              <a:t>FO of 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  <a:sym typeface="Wingdings" panose="05000000000000000000" pitchFamily="2" charset="2"/>
              </a:rPr>
              <a:t>a distinct origin</a:t>
            </a:r>
            <a:endParaRPr lang="en-US" altLang="zh-TW" sz="2000" dirty="0" smtClean="0">
              <a:latin typeface="Arial" charset="0"/>
              <a:ea typeface="新細明體" pitchFamily="18" charset="-120"/>
              <a:cs typeface="Arial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74941" y="1584192"/>
            <a:ext cx="18275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Fermi liquid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09600" y="1290411"/>
            <a:ext cx="256387" cy="3859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000000"/>
                </a:solidFill>
              </a:rPr>
              <a:t>T</a:t>
            </a:r>
            <a:endParaRPr lang="en-US" i="1" dirty="0">
              <a:solidFill>
                <a:srgbClr val="000000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343400" y="4153457"/>
            <a:ext cx="267925" cy="3859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000000"/>
                </a:solidFill>
              </a:rPr>
              <a:t>P</a:t>
            </a:r>
            <a:endParaRPr lang="en-US" i="1" dirty="0">
              <a:solidFill>
                <a:srgbClr val="000000"/>
              </a:solidFill>
            </a:endParaRPr>
          </a:p>
        </p:txBody>
      </p:sp>
      <p:sp>
        <p:nvSpPr>
          <p:cNvPr id="19" name="Down Arrow 18"/>
          <p:cNvSpPr/>
          <p:nvPr/>
        </p:nvSpPr>
        <p:spPr bwMode="auto">
          <a:xfrm rot="9313701">
            <a:off x="1095574" y="4541961"/>
            <a:ext cx="409850" cy="727763"/>
          </a:xfrm>
          <a:prstGeom prst="downArrow">
            <a:avLst>
              <a:gd name="adj1" fmla="val 34314"/>
              <a:gd name="adj2" fmla="val 50000"/>
            </a:avLst>
          </a:prstGeom>
          <a:solidFill>
            <a:srgbClr val="6600CC"/>
          </a:solidFill>
          <a:ln w="38100" cap="sq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1600" y="1371600"/>
            <a:ext cx="3348991" cy="3316500"/>
          </a:xfrm>
          <a:prstGeom prst="rect">
            <a:avLst/>
          </a:prstGeom>
        </p:spPr>
      </p:pic>
      <p:sp>
        <p:nvSpPr>
          <p:cNvPr id="41" name="Text Box 15"/>
          <p:cNvSpPr txBox="1">
            <a:spLocks noChangeArrowheads="1"/>
          </p:cNvSpPr>
          <p:nvPr/>
        </p:nvSpPr>
        <p:spPr bwMode="auto">
          <a:xfrm>
            <a:off x="4800600" y="4648200"/>
            <a:ext cx="4018729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TW" sz="1600" dirty="0" smtClean="0">
                <a:solidFill>
                  <a:srgbClr val="000000"/>
                </a:solidFill>
                <a:ea typeface="新細明體" pitchFamily="18" charset="-120"/>
              </a:rPr>
              <a:t>J. P. Sun </a:t>
            </a:r>
            <a:r>
              <a:rPr lang="en-US" altLang="zh-TW" sz="1600" dirty="0">
                <a:solidFill>
                  <a:srgbClr val="000000"/>
                </a:solidFill>
                <a:ea typeface="新細明體" pitchFamily="18" charset="-120"/>
              </a:rPr>
              <a:t>et al., </a:t>
            </a:r>
            <a:r>
              <a:rPr lang="fr-FR" altLang="zh-TW" sz="1600" dirty="0">
                <a:solidFill>
                  <a:srgbClr val="000000"/>
                </a:solidFill>
                <a:ea typeface="新細明體" pitchFamily="18" charset="-120"/>
              </a:rPr>
              <a:t>Nat. Commun. 7, 12146 (2016)</a:t>
            </a:r>
            <a:endParaRPr lang="en-US" altLang="zh-TW" sz="1600" dirty="0">
              <a:solidFill>
                <a:srgbClr val="000000"/>
              </a:solidFill>
              <a:ea typeface="新細明體" pitchFamily="18" charset="-120"/>
            </a:endParaRPr>
          </a:p>
        </p:txBody>
      </p:sp>
      <p:sp>
        <p:nvSpPr>
          <p:cNvPr id="34" name="Right Arrow 33"/>
          <p:cNvSpPr/>
          <p:nvPr/>
        </p:nvSpPr>
        <p:spPr bwMode="auto">
          <a:xfrm rot="16200000">
            <a:off x="1225381" y="2986192"/>
            <a:ext cx="318547" cy="164548"/>
          </a:xfrm>
          <a:prstGeom prst="rightArrow">
            <a:avLst/>
          </a:prstGeom>
          <a:noFill/>
          <a:ln w="381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5" name="Right Arrow 24"/>
          <p:cNvSpPr/>
          <p:nvPr/>
        </p:nvSpPr>
        <p:spPr bwMode="auto">
          <a:xfrm rot="16200000">
            <a:off x="2381761" y="3138592"/>
            <a:ext cx="318547" cy="164548"/>
          </a:xfrm>
          <a:prstGeom prst="rightArrow">
            <a:avLst/>
          </a:prstGeom>
          <a:noFill/>
          <a:ln w="38100" cap="sq" cmpd="sng" algn="ctr">
            <a:solidFill>
              <a:srgbClr val="6600CC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1" name="Right Arrow 30"/>
          <p:cNvSpPr/>
          <p:nvPr/>
        </p:nvSpPr>
        <p:spPr bwMode="auto">
          <a:xfrm rot="5400000">
            <a:off x="892293" y="3845332"/>
            <a:ext cx="318547" cy="164548"/>
          </a:xfrm>
          <a:prstGeom prst="rightArrow">
            <a:avLst/>
          </a:prstGeom>
          <a:noFill/>
          <a:ln w="38100" cap="sq" cmpd="sng" algn="ctr">
            <a:solidFill>
              <a:srgbClr val="6600CC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 rot="2118760">
            <a:off x="1040943" y="3988493"/>
            <a:ext cx="993337" cy="683773"/>
          </a:xfrm>
          <a:prstGeom prst="rect">
            <a:avLst/>
          </a:prstGeom>
          <a:solidFill>
            <a:schemeClr val="bg1"/>
          </a:solidFill>
          <a:ln w="38100" cap="sq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2" name="Freeform 11"/>
          <p:cNvSpPr/>
          <p:nvPr/>
        </p:nvSpPr>
        <p:spPr bwMode="auto">
          <a:xfrm>
            <a:off x="907570" y="3846148"/>
            <a:ext cx="355838" cy="494685"/>
          </a:xfrm>
          <a:custGeom>
            <a:avLst/>
            <a:gdLst>
              <a:gd name="connsiteX0" fmla="*/ 406400 w 406400"/>
              <a:gd name="connsiteY0" fmla="*/ 0 h 460188"/>
              <a:gd name="connsiteX1" fmla="*/ 274917 w 406400"/>
              <a:gd name="connsiteY1" fmla="*/ 268941 h 460188"/>
              <a:gd name="connsiteX2" fmla="*/ 0 w 406400"/>
              <a:gd name="connsiteY2" fmla="*/ 460188 h 460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06400" h="460188">
                <a:moveTo>
                  <a:pt x="406400" y="0"/>
                </a:moveTo>
                <a:cubicBezTo>
                  <a:pt x="374525" y="96121"/>
                  <a:pt x="342650" y="192243"/>
                  <a:pt x="274917" y="268941"/>
                </a:cubicBezTo>
                <a:cubicBezTo>
                  <a:pt x="207184" y="345639"/>
                  <a:pt x="107576" y="430306"/>
                  <a:pt x="0" y="460188"/>
                </a:cubicBezTo>
              </a:path>
            </a:pathLst>
          </a:custGeom>
          <a:solidFill>
            <a:srgbClr val="FFCC00"/>
          </a:solidFill>
          <a:ln w="38100" cap="sq" cmpd="sng" algn="ctr">
            <a:solidFill>
              <a:srgbClr val="6600CC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5" name="Arc 34"/>
          <p:cNvSpPr/>
          <p:nvPr/>
        </p:nvSpPr>
        <p:spPr bwMode="auto">
          <a:xfrm>
            <a:off x="-652612" y="1797793"/>
            <a:ext cx="1929980" cy="5098598"/>
          </a:xfrm>
          <a:prstGeom prst="arc">
            <a:avLst>
              <a:gd name="adj1" fmla="val 16495502"/>
              <a:gd name="adj2" fmla="val 0"/>
            </a:avLst>
          </a:prstGeom>
          <a:noFill/>
          <a:ln w="38100" cap="sq" cmpd="sng" algn="ctr">
            <a:solidFill>
              <a:schemeClr val="accent4">
                <a:lumMod val="90000"/>
                <a:lumOff val="10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59499" y="2445380"/>
            <a:ext cx="416773" cy="3859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FO</a:t>
            </a:r>
            <a:endParaRPr lang="en-US" dirty="0"/>
          </a:p>
        </p:txBody>
      </p:sp>
      <p:sp>
        <p:nvSpPr>
          <p:cNvPr id="32" name="Arc 31"/>
          <p:cNvSpPr/>
          <p:nvPr/>
        </p:nvSpPr>
        <p:spPr bwMode="auto">
          <a:xfrm>
            <a:off x="237831" y="3446044"/>
            <a:ext cx="3418683" cy="2552815"/>
          </a:xfrm>
          <a:prstGeom prst="arc">
            <a:avLst>
              <a:gd name="adj1" fmla="val 12458983"/>
              <a:gd name="adj2" fmla="val 20797082"/>
            </a:avLst>
          </a:prstGeom>
          <a:noFill/>
          <a:ln w="38100" cap="sq" cmpd="sng" algn="ctr">
            <a:solidFill>
              <a:srgbClr val="000000"/>
            </a:solidFill>
            <a:prstDash val="sysDot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133600" y="3729335"/>
            <a:ext cx="853119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6600CC"/>
                </a:solidFill>
              </a:rPr>
              <a:t>AFM</a:t>
            </a:r>
            <a:endParaRPr lang="en-US" dirty="0">
              <a:solidFill>
                <a:srgbClr val="6600CC"/>
              </a:solidFill>
            </a:endParaRPr>
          </a:p>
        </p:txBody>
      </p:sp>
      <p:cxnSp>
        <p:nvCxnSpPr>
          <p:cNvPr id="20" name="Straight Arrow Connector 19"/>
          <p:cNvCxnSpPr/>
          <p:nvPr/>
        </p:nvCxnSpPr>
        <p:spPr bwMode="auto">
          <a:xfrm>
            <a:off x="526569" y="4355822"/>
            <a:ext cx="3686066" cy="1"/>
          </a:xfrm>
          <a:prstGeom prst="straightConnector1">
            <a:avLst/>
          </a:prstGeom>
          <a:noFill/>
          <a:ln w="38100" cap="sq" cmpd="sng" algn="ctr">
            <a:solidFill>
              <a:srgbClr val="000000"/>
            </a:solidFill>
            <a:prstDash val="solid"/>
            <a:round/>
            <a:headEnd type="none" w="sm" len="sm"/>
            <a:tailEnd type="triangle"/>
          </a:ln>
          <a:effectLst/>
        </p:spPr>
      </p:cxnSp>
      <p:sp>
        <p:nvSpPr>
          <p:cNvPr id="27" name="TextBox 26"/>
          <p:cNvSpPr txBox="1"/>
          <p:nvPr/>
        </p:nvSpPr>
        <p:spPr>
          <a:xfrm>
            <a:off x="2419750" y="2127200"/>
            <a:ext cx="18309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C6600"/>
                </a:solidFill>
              </a:rPr>
              <a:t>strange metal</a:t>
            </a:r>
            <a:endParaRPr lang="en-US" dirty="0">
              <a:solidFill>
                <a:srgbClr val="CC6600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flipV="1">
            <a:off x="1888697" y="2476036"/>
            <a:ext cx="583485" cy="286730"/>
          </a:xfrm>
          <a:prstGeom prst="line">
            <a:avLst/>
          </a:prstGeom>
          <a:noFill/>
          <a:ln w="38100" cap="sq" cmpd="sng" algn="ctr">
            <a:solidFill>
              <a:srgbClr val="CC6600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21" name="Straight Arrow Connector 20"/>
          <p:cNvCxnSpPr/>
          <p:nvPr/>
        </p:nvCxnSpPr>
        <p:spPr bwMode="auto">
          <a:xfrm flipV="1">
            <a:off x="526568" y="1447801"/>
            <a:ext cx="0" cy="2908022"/>
          </a:xfrm>
          <a:prstGeom prst="straightConnector1">
            <a:avLst/>
          </a:prstGeom>
          <a:noFill/>
          <a:ln w="38100" cap="sq" cmpd="sng" algn="ctr">
            <a:solidFill>
              <a:srgbClr val="000000"/>
            </a:solidFill>
            <a:prstDash val="solid"/>
            <a:round/>
            <a:headEnd type="none" w="sm" len="sm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1110327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455"/>
    </mc:Choice>
    <mc:Fallback xmlns="">
      <p:transition spd="slow" advTm="100455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Text Box 2"/>
          <p:cNvSpPr txBox="1">
            <a:spLocks noChangeArrowheads="1"/>
          </p:cNvSpPr>
          <p:nvPr/>
        </p:nvSpPr>
        <p:spPr bwMode="auto">
          <a:xfrm>
            <a:off x="985838" y="225727"/>
            <a:ext cx="7883525" cy="533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2075" tIns="46038" rIns="92075" bIns="46038" anchor="b"/>
          <a:lstStyle/>
          <a:p>
            <a:pPr algn="l"/>
            <a:r>
              <a:rPr lang="en-US" altLang="zh-TW" sz="2800" dirty="0" smtClean="0">
                <a:solidFill>
                  <a:schemeClr val="tx2"/>
                </a:solidFill>
                <a:ea typeface="新細明體" pitchFamily="18" charset="-120"/>
              </a:rPr>
              <a:t>Conclusions</a:t>
            </a:r>
            <a:endParaRPr lang="en-US" altLang="zh-TW" sz="2800" dirty="0">
              <a:solidFill>
                <a:schemeClr val="tx2"/>
              </a:solidFill>
              <a:ea typeface="新細明體" pitchFamily="18" charset="-120"/>
            </a:endParaRPr>
          </a:p>
        </p:txBody>
      </p:sp>
      <p:sp>
        <p:nvSpPr>
          <p:cNvPr id="265219" name="Text Box 3"/>
          <p:cNvSpPr txBox="1">
            <a:spLocks noChangeArrowheads="1"/>
          </p:cNvSpPr>
          <p:nvPr/>
        </p:nvSpPr>
        <p:spPr bwMode="auto">
          <a:xfrm>
            <a:off x="166254" y="1371600"/>
            <a:ext cx="8839200" cy="509370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182880" algn="l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SzPct val="50000"/>
              <a:buFontTx/>
              <a:buBlip>
                <a:blip r:embed="rId2"/>
              </a:buBlip>
            </a:pP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  Relationship between Spin </a:t>
            </a:r>
            <a:r>
              <a:rPr lang="en-US" altLang="zh-TW" sz="2000" dirty="0">
                <a:latin typeface="Arial" charset="0"/>
                <a:ea typeface="新細明體" pitchFamily="18" charset="-120"/>
                <a:sym typeface="Wingdings" pitchFamily="2" charset="2"/>
              </a:rPr>
              <a:t>and orbital (</a:t>
            </a:r>
            <a:r>
              <a:rPr lang="en-US" altLang="zh-TW" sz="2000" dirty="0" err="1">
                <a:latin typeface="Arial" charset="0"/>
                <a:ea typeface="新細明體" pitchFamily="18" charset="-120"/>
                <a:sym typeface="Wingdings" pitchFamily="2" charset="2"/>
              </a:rPr>
              <a:t>strutural</a:t>
            </a:r>
            <a:r>
              <a:rPr lang="en-US" altLang="zh-TW" sz="2000" dirty="0">
                <a:latin typeface="Arial" charset="0"/>
                <a:ea typeface="新細明體" pitchFamily="18" charset="-120"/>
                <a:sym typeface="Wingdings" pitchFamily="2" charset="2"/>
              </a:rPr>
              <a:t>) 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correlation</a:t>
            </a:r>
          </a:p>
          <a:p>
            <a:pPr marL="640080" lvl="1" algn="l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SzPct val="50000"/>
              <a:buFontTx/>
              <a:buBlip>
                <a:blip r:embed="rId2"/>
              </a:buBlip>
            </a:pPr>
            <a:r>
              <a:rPr lang="en-US" altLang="zh-TW" sz="2000" dirty="0">
                <a:latin typeface="Arial" charset="0"/>
                <a:ea typeface="新細明體" pitchFamily="18" charset="-120"/>
                <a:sym typeface="Wingdings" pitchFamily="2" charset="2"/>
              </a:rPr>
              <a:t> 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 Important role of </a:t>
            </a:r>
            <a:r>
              <a:rPr lang="en-US" altLang="zh-TW" sz="2000" dirty="0" err="1" smtClean="0">
                <a:solidFill>
                  <a:srgbClr val="CC00CC"/>
                </a:solidFill>
                <a:latin typeface="Arial" charset="0"/>
                <a:ea typeface="新細明體" pitchFamily="18" charset="-120"/>
                <a:sym typeface="Wingdings" pitchFamily="2" charset="2"/>
              </a:rPr>
              <a:t>ferro</a:t>
            </a:r>
            <a:r>
              <a:rPr lang="en-US" altLang="zh-TW" sz="2000" dirty="0" smtClean="0">
                <a:solidFill>
                  <a:srgbClr val="CC00CC"/>
                </a:solidFill>
                <a:latin typeface="Arial" charset="0"/>
                <a:ea typeface="新細明體" pitchFamily="18" charset="-120"/>
                <a:sym typeface="Wingdings" pitchFamily="2" charset="2"/>
              </a:rPr>
              <a:t>-orbital order</a:t>
            </a:r>
          </a:p>
          <a:p>
            <a:pPr marL="182880" algn="l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SzPct val="50000"/>
              <a:buFontTx/>
              <a:buBlip>
                <a:blip r:embed="rId2"/>
              </a:buBlip>
            </a:pPr>
            <a:r>
              <a:rPr lang="en-US" altLang="zh-TW" sz="2000" dirty="0">
                <a:latin typeface="Arial" charset="0"/>
                <a:ea typeface="新細明體" pitchFamily="18" charset="-120"/>
                <a:sym typeface="Wingdings" pitchFamily="2" charset="2"/>
              </a:rPr>
              <a:t> 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 Rich magnetic structure despite of a similar nested Fermi surface?</a:t>
            </a:r>
          </a:p>
          <a:p>
            <a:pPr marL="640080" lvl="1" algn="l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SzPct val="50000"/>
              <a:buFontTx/>
              <a:buBlip>
                <a:blip r:embed="rId2"/>
              </a:buBlip>
            </a:pPr>
            <a:r>
              <a:rPr lang="en-US" altLang="zh-TW" sz="2000" dirty="0">
                <a:latin typeface="Arial" charset="0"/>
                <a:ea typeface="新細明體" pitchFamily="18" charset="-120"/>
                <a:sym typeface="Wingdings" pitchFamily="2" charset="2"/>
              </a:rPr>
              <a:t> 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 Interplay between </a:t>
            </a:r>
            <a:r>
              <a:rPr lang="en-US" altLang="zh-TW" sz="2000" dirty="0" smtClean="0">
                <a:solidFill>
                  <a:srgbClr val="CC00CC"/>
                </a:solidFill>
                <a:latin typeface="Arial" charset="0"/>
                <a:ea typeface="新細明體" pitchFamily="18" charset="-120"/>
                <a:sym typeface="Wingdings" pitchFamily="2" charset="2"/>
              </a:rPr>
              <a:t>local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 moment and </a:t>
            </a:r>
            <a:r>
              <a:rPr lang="en-US" altLang="zh-TW" sz="2000" dirty="0" smtClean="0">
                <a:solidFill>
                  <a:srgbClr val="CC00CC"/>
                </a:solidFill>
                <a:latin typeface="Arial" charset="0"/>
                <a:ea typeface="新細明體" pitchFamily="18" charset="-120"/>
                <a:sym typeface="Wingdings" pitchFamily="2" charset="2"/>
              </a:rPr>
              <a:t>itinerant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 carriers</a:t>
            </a:r>
          </a:p>
          <a:p>
            <a:pPr marL="182880" algn="l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SzPct val="50000"/>
              <a:buFontTx/>
              <a:buBlip>
                <a:blip r:embed="rId2"/>
              </a:buBlip>
            </a:pPr>
            <a:r>
              <a:rPr lang="en-US" altLang="zh-TW" sz="2000" dirty="0">
                <a:latin typeface="Arial" charset="0"/>
                <a:ea typeface="新細明體" pitchFamily="18" charset="-120"/>
                <a:sym typeface="Wingdings" pitchFamily="2" charset="2"/>
              </a:rPr>
              <a:t> 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 Poor order of the local moment?</a:t>
            </a:r>
          </a:p>
          <a:p>
            <a:pPr marL="640080" lvl="1" algn="l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SzPct val="50000"/>
              <a:buFontTx/>
              <a:buBlip>
                <a:blip r:embed="rId2"/>
              </a:buBlip>
            </a:pPr>
            <a:r>
              <a:rPr lang="en-US" altLang="zh-TW" sz="2000" dirty="0">
                <a:latin typeface="Arial" charset="0"/>
                <a:ea typeface="新細明體" pitchFamily="18" charset="-120"/>
                <a:sym typeface="Wingdings" pitchFamily="2" charset="2"/>
              </a:rPr>
              <a:t> 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 Strong </a:t>
            </a:r>
            <a:r>
              <a:rPr lang="en-US" altLang="zh-TW" sz="2000" dirty="0" smtClean="0">
                <a:solidFill>
                  <a:srgbClr val="CC00CC"/>
                </a:solidFill>
                <a:latin typeface="Arial" charset="0"/>
                <a:ea typeface="新細明體" pitchFamily="18" charset="-120"/>
                <a:sym typeface="Wingdings" pitchFamily="2" charset="2"/>
              </a:rPr>
              <a:t>quantum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 fluctuation induced by itinerant carriers</a:t>
            </a:r>
            <a:endParaRPr lang="en-US" altLang="zh-TW" sz="2000" dirty="0" smtClean="0">
              <a:latin typeface="Symbol" panose="05050102010706020507" pitchFamily="18" charset="2"/>
              <a:ea typeface="新細明體" pitchFamily="18" charset="-120"/>
              <a:sym typeface="Wingdings" pitchFamily="2" charset="2"/>
            </a:endParaRPr>
          </a:p>
          <a:p>
            <a:pPr marL="640080" lvl="1" algn="l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SzPct val="50000"/>
              <a:buFontTx/>
              <a:buBlip>
                <a:blip r:embed="rId2"/>
              </a:buBlip>
            </a:pPr>
            <a:r>
              <a:rPr lang="en-US" altLang="zh-TW" sz="2000" dirty="0">
                <a:latin typeface="Arial" charset="0"/>
                <a:ea typeface="新細明體" pitchFamily="18" charset="-120"/>
                <a:sym typeface="Wingdings" pitchFamily="2" charset="2"/>
              </a:rPr>
              <a:t> 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 </a:t>
            </a:r>
            <a:r>
              <a:rPr lang="en-US" altLang="zh-TW" sz="2000" dirty="0" smtClean="0">
                <a:solidFill>
                  <a:srgbClr val="CC00CC"/>
                </a:solidFill>
                <a:latin typeface="Arial" charset="0"/>
                <a:ea typeface="新細明體" pitchFamily="18" charset="-120"/>
                <a:sym typeface="Wingdings" pitchFamily="2" charset="2"/>
              </a:rPr>
              <a:t>Long-range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 </a:t>
            </a:r>
            <a:r>
              <a:rPr lang="en-US" altLang="zh-TW" sz="2000" dirty="0" smtClean="0">
                <a:solidFill>
                  <a:srgbClr val="CC00CC"/>
                </a:solidFill>
                <a:latin typeface="Arial" charset="0"/>
                <a:ea typeface="新細明體" pitchFamily="18" charset="-120"/>
                <a:sym typeface="Wingdings" pitchFamily="2" charset="2"/>
              </a:rPr>
              <a:t>spatial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 and </a:t>
            </a:r>
            <a:r>
              <a:rPr lang="en-US" altLang="zh-TW" sz="2000" dirty="0">
                <a:latin typeface="Arial" charset="0"/>
                <a:ea typeface="新細明體" pitchFamily="18" charset="-120"/>
                <a:sym typeface="Wingdings" pitchFamily="2" charset="2"/>
              </a:rPr>
              <a:t>temporal 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fluctuation</a:t>
            </a:r>
          </a:p>
          <a:p>
            <a:pPr marL="640080" lvl="1" algn="l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SzPct val="50000"/>
              <a:buFontTx/>
              <a:buBlip>
                <a:blip r:embed="rId2"/>
              </a:buBlip>
            </a:pPr>
            <a:r>
              <a:rPr lang="en-US" altLang="zh-TW" sz="2000" dirty="0">
                <a:latin typeface="Arial" charset="0"/>
                <a:ea typeface="新細明體" pitchFamily="18" charset="-120"/>
                <a:sym typeface="Wingdings" pitchFamily="2" charset="2"/>
              </a:rPr>
              <a:t>  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Distinct fluctuation channels of AFM and FO</a:t>
            </a:r>
          </a:p>
          <a:p>
            <a:pPr marL="640080" lvl="1" algn="l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SzPct val="50000"/>
              <a:buFontTx/>
              <a:buBlip>
                <a:blip r:embed="rId2"/>
              </a:buBlip>
            </a:pPr>
            <a:r>
              <a:rPr lang="en-US" altLang="zh-TW" sz="2000" dirty="0">
                <a:latin typeface="Arial" charset="0"/>
                <a:ea typeface="新細明體" pitchFamily="18" charset="-120"/>
                <a:sym typeface="Wingdings" pitchFamily="2" charset="2"/>
              </a:rPr>
              <a:t> 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 FO helps AFM, but not always enough</a:t>
            </a:r>
          </a:p>
          <a:p>
            <a:pPr marL="640080" lvl="1" algn="l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SzPct val="50000"/>
              <a:buFontTx/>
              <a:buBlip>
                <a:blip r:embed="rId2"/>
              </a:buBlip>
            </a:pPr>
            <a:r>
              <a:rPr lang="en-US" altLang="zh-TW" sz="2000" dirty="0">
                <a:latin typeface="Arial" charset="0"/>
                <a:ea typeface="新細明體" pitchFamily="18" charset="-120"/>
                <a:sym typeface="Wingdings" pitchFamily="2" charset="2"/>
              </a:rPr>
              <a:t> 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 Instability of the </a:t>
            </a:r>
            <a:r>
              <a:rPr lang="en-US" altLang="zh-TW" sz="2000" dirty="0" smtClean="0">
                <a:solidFill>
                  <a:srgbClr val="CC00CC"/>
                </a:solidFill>
                <a:latin typeface="Arial" charset="0"/>
                <a:ea typeface="新細明體" pitchFamily="18" charset="-120"/>
                <a:sym typeface="Wingdings" pitchFamily="2" charset="2"/>
              </a:rPr>
              <a:t>ordered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 states matter, not that of the normal state</a:t>
            </a:r>
          </a:p>
          <a:p>
            <a:pPr marL="640080" lvl="1" algn="l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SzPct val="50000"/>
              <a:buFontTx/>
              <a:buBlip>
                <a:blip r:embed="rId2"/>
              </a:buBlip>
            </a:pPr>
            <a:r>
              <a:rPr lang="en-US" altLang="zh-TW" sz="2000" dirty="0">
                <a:latin typeface="Arial" charset="0"/>
                <a:ea typeface="新細明體" pitchFamily="18" charset="-120"/>
                <a:sym typeface="Wingdings" pitchFamily="2" charset="2"/>
              </a:rPr>
              <a:t> 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 Emergence of large “critical” strange correlated metal</a:t>
            </a:r>
          </a:p>
        </p:txBody>
      </p:sp>
    </p:spTree>
    <p:extLst>
      <p:ext uri="{BB962C8B-B14F-4D97-AF65-F5344CB8AC3E}">
        <p14:creationId xmlns:p14="http://schemas.microsoft.com/office/powerpoint/2010/main" val="4070791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76200"/>
            <a:ext cx="8077200" cy="609600"/>
          </a:xfrm>
          <a:noFill/>
          <a:ln/>
        </p:spPr>
        <p:txBody>
          <a:bodyPr/>
          <a:lstStyle/>
          <a:p>
            <a:r>
              <a:rPr lang="en-US" altLang="zh-TW" sz="2800" dirty="0" smtClean="0">
                <a:ea typeface="新細明體" pitchFamily="18" charset="-120"/>
              </a:rPr>
              <a:t>Summaries</a:t>
            </a:r>
            <a:endParaRPr lang="en-US" altLang="zh-TW" sz="2400" dirty="0">
              <a:ea typeface="新細明體" pitchFamily="18" charset="-120"/>
            </a:endParaRPr>
          </a:p>
        </p:txBody>
      </p:sp>
      <p:sp>
        <p:nvSpPr>
          <p:cNvPr id="4" name="Text Box 28"/>
          <p:cNvSpPr txBox="1">
            <a:spLocks noChangeArrowheads="1"/>
          </p:cNvSpPr>
          <p:nvPr/>
        </p:nvSpPr>
        <p:spPr bwMode="auto">
          <a:xfrm>
            <a:off x="152400" y="692289"/>
            <a:ext cx="8839200" cy="563231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0988" indent="-280988" algn="l">
              <a:lnSpc>
                <a:spcPct val="120000"/>
              </a:lnSpc>
              <a:buSzPct val="60000"/>
              <a:buFontTx/>
              <a:buBlip>
                <a:blip r:embed="rId2"/>
              </a:buBlip>
            </a:pP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</a:rPr>
              <a:t>Why is the ordered moment so much smaller than local moment?</a:t>
            </a:r>
          </a:p>
          <a:p>
            <a:pPr marL="808038" lvl="1" indent="-461963" algn="l">
              <a:lnSpc>
                <a:spcPct val="120000"/>
              </a:lnSpc>
              <a:buSzPct val="60000"/>
            </a:pP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  <a:sym typeface="Wingdings" pitchFamily="2" charset="2"/>
              </a:rPr>
              <a:t> </a:t>
            </a:r>
            <a:r>
              <a:rPr lang="en-US" altLang="zh-TW" sz="2000" dirty="0" smtClean="0">
                <a:solidFill>
                  <a:srgbClr val="9900FF"/>
                </a:solidFill>
                <a:latin typeface="Arial" charset="0"/>
                <a:ea typeface="新細明體" pitchFamily="18" charset="-120"/>
                <a:cs typeface="Arial" charset="0"/>
                <a:sym typeface="Wingdings" pitchFamily="2" charset="2"/>
              </a:rPr>
              <a:t>Itinerant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  <a:sym typeface="Wingdings" pitchFamily="2" charset="2"/>
              </a:rPr>
              <a:t> carriers induce long-range spin fluctuation</a:t>
            </a:r>
          </a:p>
          <a:p>
            <a:pPr marL="808038" lvl="1" indent="-461963" algn="l">
              <a:lnSpc>
                <a:spcPct val="120000"/>
              </a:lnSpc>
              <a:buSzPct val="60000"/>
            </a:pP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  <a:sym typeface="Wingdings" pitchFamily="2" charset="2"/>
              </a:rPr>
              <a:t> temporal and </a:t>
            </a:r>
            <a:r>
              <a:rPr lang="en-US" altLang="zh-TW" sz="2000" dirty="0" smtClean="0">
                <a:solidFill>
                  <a:srgbClr val="9900FF"/>
                </a:solidFill>
                <a:latin typeface="Arial" charset="0"/>
                <a:ea typeface="新細明體" pitchFamily="18" charset="-120"/>
                <a:cs typeface="Arial" charset="0"/>
                <a:sym typeface="Wingdings" pitchFamily="2" charset="2"/>
              </a:rPr>
              <a:t>spatial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  <a:sym typeface="Wingdings" pitchFamily="2" charset="2"/>
              </a:rPr>
              <a:t> fluctuation</a:t>
            </a:r>
            <a:endParaRPr lang="en-US" altLang="zh-TW" sz="2000" dirty="0" smtClean="0">
              <a:latin typeface="Arial" charset="0"/>
              <a:ea typeface="新細明體" pitchFamily="18" charset="-120"/>
              <a:cs typeface="Arial" charset="0"/>
            </a:endParaRPr>
          </a:p>
          <a:p>
            <a:pPr marL="280988" indent="-280988" algn="l">
              <a:lnSpc>
                <a:spcPct val="120000"/>
              </a:lnSpc>
              <a:buSzPct val="60000"/>
              <a:buFontTx/>
              <a:buBlip>
                <a:blip r:embed="rId2"/>
              </a:buBlip>
            </a:pP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</a:rPr>
              <a:t>Does the itinerant carriers with </a:t>
            </a:r>
            <a:r>
              <a:rPr lang="en-US" altLang="zh-TW" sz="2000" dirty="0" smtClean="0">
                <a:solidFill>
                  <a:srgbClr val="9900FF"/>
                </a:solidFill>
                <a:latin typeface="Arial" charset="0"/>
                <a:ea typeface="新細明體" pitchFamily="18" charset="-120"/>
                <a:cs typeface="Arial" charset="0"/>
              </a:rPr>
              <a:t>nested </a:t>
            </a:r>
            <a:r>
              <a:rPr lang="en-US" altLang="zh-TW" sz="2000" dirty="0">
                <a:latin typeface="Arial" charset="0"/>
                <a:ea typeface="新細明體" pitchFamily="18" charset="-120"/>
                <a:cs typeface="Arial" charset="0"/>
              </a:rPr>
              <a:t>fermi surface 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</a:rPr>
              <a:t>stabilize stripe phase?</a:t>
            </a:r>
          </a:p>
          <a:p>
            <a:pPr marL="808038" lvl="1" indent="-461963" algn="l">
              <a:lnSpc>
                <a:spcPct val="120000"/>
              </a:lnSpc>
              <a:buSzPct val="60000"/>
            </a:pP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  <a:sym typeface="Wingdings" pitchFamily="2" charset="2"/>
              </a:rPr>
              <a:t> </a:t>
            </a:r>
            <a:r>
              <a:rPr lang="en-US" altLang="zh-TW" sz="2000" dirty="0" smtClean="0">
                <a:solidFill>
                  <a:srgbClr val="9900FF"/>
                </a:solidFill>
                <a:latin typeface="Arial" charset="0"/>
                <a:ea typeface="新細明體" pitchFamily="18" charset="-120"/>
                <a:cs typeface="Arial" charset="0"/>
                <a:sym typeface="Wingdings" pitchFamily="2" charset="2"/>
              </a:rPr>
              <a:t>No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  <a:sym typeface="Wingdings" pitchFamily="2" charset="2"/>
              </a:rPr>
              <a:t>, it fluctuate the ordered state as well as the normal state</a:t>
            </a:r>
          </a:p>
          <a:p>
            <a:pPr marL="346075" lvl="1" algn="l">
              <a:lnSpc>
                <a:spcPct val="120000"/>
              </a:lnSpc>
              <a:buSzPct val="60000"/>
            </a:pPr>
            <a:r>
              <a:rPr lang="en-US" altLang="zh-TW" sz="2000" dirty="0">
                <a:latin typeface="Arial" charset="0"/>
                <a:ea typeface="新細明體" pitchFamily="18" charset="-120"/>
                <a:cs typeface="Arial" charset="0"/>
                <a:sym typeface="Wingdings" pitchFamily="2" charset="2"/>
              </a:rPr>
              <a:t> 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  <a:sym typeface="Wingdings" pitchFamily="2" charset="2"/>
              </a:rPr>
              <a:t>Not the FM double exchange physics, but </a:t>
            </a:r>
            <a:r>
              <a:rPr lang="en-US" altLang="zh-TW" sz="2000" dirty="0" smtClean="0">
                <a:solidFill>
                  <a:srgbClr val="9900FF"/>
                </a:solidFill>
                <a:latin typeface="Arial" charset="0"/>
                <a:ea typeface="新細明體" pitchFamily="18" charset="-120"/>
                <a:cs typeface="Arial" charset="0"/>
                <a:sym typeface="Wingdings" pitchFamily="2" charset="2"/>
              </a:rPr>
              <a:t>AFM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  <a:sym typeface="Wingdings" pitchFamily="2" charset="2"/>
              </a:rPr>
              <a:t> intra-pocket nesting </a:t>
            </a:r>
          </a:p>
          <a:p>
            <a:pPr marL="346075" lvl="1" algn="l">
              <a:lnSpc>
                <a:spcPct val="120000"/>
              </a:lnSpc>
              <a:buSzPct val="60000"/>
            </a:pPr>
            <a:r>
              <a:rPr lang="en-US" altLang="zh-TW" sz="2000" dirty="0">
                <a:latin typeface="Arial" charset="0"/>
                <a:ea typeface="新細明體" pitchFamily="18" charset="-120"/>
                <a:cs typeface="Arial" charset="0"/>
                <a:sym typeface="Wingdings" pitchFamily="2" charset="2"/>
              </a:rPr>
              <a:t> 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  <a:sym typeface="Wingdings" pitchFamily="2" charset="2"/>
              </a:rPr>
              <a:t>   effect </a:t>
            </a:r>
            <a:endParaRPr lang="en-US" altLang="zh-TW" sz="2000" dirty="0" smtClean="0">
              <a:latin typeface="Arial" charset="0"/>
              <a:ea typeface="新細明體" pitchFamily="18" charset="-120"/>
              <a:cs typeface="Arial" charset="0"/>
            </a:endParaRPr>
          </a:p>
          <a:p>
            <a:pPr marL="285750" lvl="1" indent="-285750" algn="l">
              <a:lnSpc>
                <a:spcPct val="120000"/>
              </a:lnSpc>
              <a:buSzPct val="60000"/>
              <a:buBlip>
                <a:blip r:embed="rId2"/>
              </a:buBlip>
            </a:pP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</a:rPr>
              <a:t>Small </a:t>
            </a:r>
            <a:r>
              <a:rPr lang="en-US" altLang="zh-TW" sz="2000" dirty="0" smtClean="0">
                <a:solidFill>
                  <a:srgbClr val="9900FF"/>
                </a:solidFill>
                <a:latin typeface="Arial" charset="0"/>
                <a:ea typeface="新細明體" pitchFamily="18" charset="-120"/>
                <a:cs typeface="Arial" charset="0"/>
              </a:rPr>
              <a:t>long-range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</a:rPr>
              <a:t> couplings integrate to ~50% effects </a:t>
            </a:r>
          </a:p>
          <a:p>
            <a:pPr marL="285750" lvl="1" indent="-285750" algn="l">
              <a:lnSpc>
                <a:spcPct val="120000"/>
              </a:lnSpc>
              <a:buSzPct val="60000"/>
              <a:buBlip>
                <a:blip r:embed="rId2"/>
              </a:buBlip>
            </a:pPr>
            <a:r>
              <a:rPr lang="en-US" altLang="zh-TW" sz="2000" dirty="0" smtClean="0">
                <a:solidFill>
                  <a:srgbClr val="9900FF"/>
                </a:solidFill>
                <a:latin typeface="Arial" charset="0"/>
                <a:ea typeface="新細明體" pitchFamily="18" charset="-120"/>
                <a:cs typeface="Arial" charset="0"/>
              </a:rPr>
              <a:t>FO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</a:rPr>
              <a:t> order enhances anisotropy, further suppresses fluctuation to ~40% moment suppression.</a:t>
            </a:r>
          </a:p>
          <a:p>
            <a:pPr marL="285750" lvl="1" indent="-285750" algn="l">
              <a:lnSpc>
                <a:spcPct val="120000"/>
              </a:lnSpc>
              <a:buSzPct val="60000"/>
              <a:buBlip>
                <a:blip r:embed="rId2"/>
              </a:buBlip>
            </a:pP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</a:rPr>
              <a:t>Profound change of perspective:</a:t>
            </a:r>
          </a:p>
          <a:p>
            <a:pPr marL="742950" lvl="2" indent="-285750" algn="l">
              <a:lnSpc>
                <a:spcPct val="120000"/>
              </a:lnSpc>
              <a:buSzPct val="60000"/>
              <a:buBlip>
                <a:blip r:embed="rId2"/>
              </a:buBlip>
            </a:pP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</a:rPr>
              <a:t>fluctuation of the ordered state vs. instability of the </a:t>
            </a:r>
            <a:r>
              <a:rPr lang="en-US" altLang="zh-TW" sz="2000" smtClean="0">
                <a:latin typeface="Arial" charset="0"/>
                <a:ea typeface="新細明體" pitchFamily="18" charset="-120"/>
                <a:cs typeface="Arial" charset="0"/>
              </a:rPr>
              <a:t>normal state</a:t>
            </a:r>
            <a:endParaRPr lang="en-US" altLang="zh-TW" sz="2000" dirty="0" smtClean="0">
              <a:latin typeface="Arial" charset="0"/>
              <a:ea typeface="新細明體" pitchFamily="18" charset="-120"/>
              <a:cs typeface="Arial" charset="0"/>
            </a:endParaRPr>
          </a:p>
          <a:p>
            <a:pPr marL="742950" lvl="2" indent="-285750" algn="l">
              <a:lnSpc>
                <a:spcPct val="120000"/>
              </a:lnSpc>
              <a:buSzPct val="60000"/>
              <a:buBlip>
                <a:blip r:embed="rId2"/>
              </a:buBlip>
            </a:pP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</a:rPr>
              <a:t>emerge of strange metals with strong short-range correlation</a:t>
            </a:r>
          </a:p>
          <a:p>
            <a:pPr marL="0" lvl="1" algn="l">
              <a:lnSpc>
                <a:spcPct val="120000"/>
              </a:lnSpc>
              <a:buSzPct val="60000"/>
            </a:pPr>
            <a:endParaRPr lang="en-US" altLang="zh-TW" sz="2000" dirty="0" smtClean="0">
              <a:latin typeface="Arial" charset="0"/>
              <a:ea typeface="新細明體" pitchFamily="18" charset="-120"/>
              <a:cs typeface="Arial" charset="0"/>
            </a:endParaRPr>
          </a:p>
          <a:p>
            <a:pPr marL="0" lvl="1" algn="l">
              <a:lnSpc>
                <a:spcPct val="120000"/>
              </a:lnSpc>
              <a:buSzPct val="60000"/>
            </a:pPr>
            <a:endParaRPr lang="en-US" altLang="zh-TW" sz="2000" dirty="0" smtClean="0">
              <a:latin typeface="Arial" charset="0"/>
              <a:ea typeface="新細明體" pitchFamily="18" charset="-120"/>
              <a:cs typeface="Arial" charset="0"/>
            </a:endParaRPr>
          </a:p>
        </p:txBody>
      </p:sp>
      <p:sp>
        <p:nvSpPr>
          <p:cNvPr id="7" name="Text Box 28"/>
          <p:cNvSpPr txBox="1">
            <a:spLocks noChangeArrowheads="1"/>
          </p:cNvSpPr>
          <p:nvPr/>
        </p:nvSpPr>
        <p:spPr bwMode="auto">
          <a:xfrm>
            <a:off x="228600" y="5581471"/>
            <a:ext cx="8915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  <a:buSzPct val="60000"/>
            </a:pPr>
            <a:r>
              <a:rPr lang="en-US" altLang="zh-TW" sz="2000" u="sng" dirty="0" smtClean="0">
                <a:latin typeface="Arial" charset="0"/>
                <a:ea typeface="新細明體" pitchFamily="18" charset="-120"/>
                <a:cs typeface="Arial" charset="0"/>
              </a:rPr>
              <a:t>Acknowledgements</a:t>
            </a:r>
          </a:p>
          <a:p>
            <a:pPr algn="l">
              <a:lnSpc>
                <a:spcPct val="120000"/>
              </a:lnSpc>
              <a:buSzPct val="60000"/>
              <a:buFontTx/>
              <a:buBlip>
                <a:blip r:embed="rId2"/>
              </a:buBlip>
            </a:pP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</a:rPr>
              <a:t>  Useful discussion: Fan Yang</a:t>
            </a:r>
          </a:p>
          <a:p>
            <a:pPr algn="l">
              <a:lnSpc>
                <a:spcPct val="120000"/>
              </a:lnSpc>
              <a:buSzPct val="60000"/>
              <a:buFontTx/>
              <a:buBlip>
                <a:blip r:embed="rId2"/>
              </a:buBlip>
            </a:pPr>
            <a:r>
              <a:rPr lang="en-US" altLang="zh-TW" sz="2000" dirty="0" smtClean="0">
                <a:latin typeface="Arial" charset="0"/>
                <a:ea typeface="新細明體" pitchFamily="18" charset="-120"/>
                <a:cs typeface="Arial" charset="0"/>
              </a:rPr>
              <a:t>  Warm hospitality: </a:t>
            </a:r>
            <a:r>
              <a:rPr lang="en-US" altLang="zh-TW" sz="2000" dirty="0" smtClean="0">
                <a:solidFill>
                  <a:srgbClr val="CC00CC"/>
                </a:solidFill>
                <a:latin typeface="Arial" charset="0"/>
                <a:ea typeface="新細明體" pitchFamily="18" charset="-120"/>
                <a:cs typeface="Arial" charset="0"/>
              </a:rPr>
              <a:t>Beijing Computational Research Science Center</a:t>
            </a:r>
          </a:p>
        </p:txBody>
      </p:sp>
    </p:spTree>
    <p:extLst>
      <p:ext uri="{BB962C8B-B14F-4D97-AF65-F5344CB8AC3E}">
        <p14:creationId xmlns:p14="http://schemas.microsoft.com/office/powerpoint/2010/main" val="1022779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7646"/>
    </mc:Choice>
    <mc:Fallback xmlns="">
      <p:transition spd="slow" advTm="37646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0600" y="162580"/>
            <a:ext cx="73901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800" dirty="0" smtClean="0">
                <a:solidFill>
                  <a:schemeClr val="tx2"/>
                </a:solidFill>
                <a:ea typeface="新細明體" pitchFamily="18" charset="-120"/>
              </a:rPr>
              <a:t>Strong pairing regime: pair preserving constraint</a:t>
            </a:r>
            <a:endParaRPr lang="en-US" altLang="zh-TW" sz="2800" dirty="0">
              <a:solidFill>
                <a:schemeClr val="tx2"/>
              </a:solidFill>
              <a:ea typeface="新細明體" pitchFamily="18" charset="-12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1000" y="4633795"/>
            <a:ext cx="8534400" cy="180049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  <a:spcBef>
                <a:spcPts val="600"/>
              </a:spcBef>
            </a:pPr>
            <a:r>
              <a:rPr lang="en-US" sz="2000" dirty="0" smtClean="0">
                <a:solidFill>
                  <a:srgbClr val="005A58"/>
                </a:solidFill>
                <a:latin typeface="Arial"/>
                <a:sym typeface="Wingdings" pitchFamily="2" charset="2"/>
              </a:rPr>
              <a:t>Assumption: </a:t>
            </a:r>
            <a:r>
              <a:rPr lang="en-US" sz="2000" dirty="0" smtClean="0">
                <a:solidFill>
                  <a:srgbClr val="6600CC"/>
                </a:solidFill>
                <a:latin typeface="Arial"/>
                <a:sym typeface="Wingdings" pitchFamily="2" charset="2"/>
              </a:rPr>
              <a:t>pair-preserving</a:t>
            </a:r>
            <a:r>
              <a:rPr lang="en-US" sz="2000" dirty="0" smtClean="0">
                <a:solidFill>
                  <a:srgbClr val="005A58"/>
                </a:solidFill>
                <a:latin typeface="Arial"/>
                <a:sym typeface="Wingdings" pitchFamily="2" charset="2"/>
              </a:rPr>
              <a:t> constraint in the low-energy subspace</a:t>
            </a:r>
          </a:p>
          <a:p>
            <a:pPr algn="l">
              <a:lnSpc>
                <a:spcPct val="120000"/>
              </a:lnSpc>
              <a:spcBef>
                <a:spcPts val="600"/>
              </a:spcBef>
            </a:pPr>
            <a:r>
              <a:rPr lang="en-US" sz="2000" dirty="0" smtClean="0">
                <a:solidFill>
                  <a:srgbClr val="005A58"/>
                </a:solidFill>
                <a:latin typeface="Arial"/>
                <a:sym typeface="Wingdings" pitchFamily="2" charset="2"/>
              </a:rPr>
              <a:t>   pairing amplitude fluctuation integrated out</a:t>
            </a:r>
          </a:p>
          <a:p>
            <a:pPr algn="l">
              <a:lnSpc>
                <a:spcPct val="120000"/>
              </a:lnSpc>
              <a:spcBef>
                <a:spcPts val="600"/>
              </a:spcBef>
            </a:pPr>
            <a:r>
              <a:rPr lang="en-US" sz="2000" dirty="0" smtClean="0">
                <a:solidFill>
                  <a:srgbClr val="005A58"/>
                </a:solidFill>
                <a:latin typeface="Arial"/>
                <a:sym typeface="Wingdings" pitchFamily="2" charset="2"/>
              </a:rPr>
              <a:t>   depairing (creation of Bogoliubov QP) impossible</a:t>
            </a:r>
          </a:p>
          <a:p>
            <a:pPr algn="l">
              <a:lnSpc>
                <a:spcPct val="120000"/>
              </a:lnSpc>
              <a:spcBef>
                <a:spcPts val="600"/>
              </a:spcBef>
            </a:pPr>
            <a:r>
              <a:rPr lang="en-US" sz="2000" dirty="0" smtClean="0">
                <a:solidFill>
                  <a:srgbClr val="005A58"/>
                </a:solidFill>
                <a:latin typeface="Arial"/>
                <a:sym typeface="Wingdings" pitchFamily="2" charset="2"/>
              </a:rPr>
              <a:t>   direct connection between </a:t>
            </a:r>
            <a:r>
              <a:rPr lang="en-US" sz="2000" dirty="0">
                <a:solidFill>
                  <a:srgbClr val="005A58"/>
                </a:solidFill>
                <a:latin typeface="Arial"/>
                <a:sym typeface="Wingdings" panose="05000000000000000000" pitchFamily="2" charset="2"/>
              </a:rPr>
              <a:t>G</a:t>
            </a:r>
            <a:r>
              <a:rPr lang="en-US" sz="2000" baseline="30000" dirty="0">
                <a:solidFill>
                  <a:srgbClr val="005A58"/>
                </a:solidFill>
                <a:latin typeface="Arial"/>
                <a:sym typeface="Wingdings" panose="05000000000000000000" pitchFamily="2" charset="2"/>
              </a:rPr>
              <a:t>(2)</a:t>
            </a:r>
            <a:r>
              <a:rPr lang="en-US" sz="2000" dirty="0">
                <a:solidFill>
                  <a:srgbClr val="005A58"/>
                </a:solidFill>
                <a:latin typeface="Arial"/>
                <a:sym typeface="Wingdings" panose="05000000000000000000" pitchFamily="2" charset="2"/>
              </a:rPr>
              <a:t> </a:t>
            </a:r>
            <a:r>
              <a:rPr lang="en-US" sz="2000" dirty="0" smtClean="0">
                <a:solidFill>
                  <a:srgbClr val="005A58"/>
                </a:solidFill>
                <a:latin typeface="Arial"/>
                <a:sym typeface="Wingdings" panose="05000000000000000000" pitchFamily="2" charset="2"/>
              </a:rPr>
              <a:t>&amp; G  normal-state ARPES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76600" y="6457890"/>
            <a:ext cx="58442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dirty="0" smtClean="0">
                <a:solidFill>
                  <a:srgbClr val="000000"/>
                </a:solidFill>
              </a:rPr>
              <a:t>Y. </a:t>
            </a:r>
            <a:r>
              <a:rPr lang="en-US" sz="2000" dirty="0" err="1" smtClean="0">
                <a:solidFill>
                  <a:srgbClr val="000000"/>
                </a:solidFill>
              </a:rPr>
              <a:t>Yildirim</a:t>
            </a:r>
            <a:r>
              <a:rPr lang="en-US" sz="2000" dirty="0" smtClean="0">
                <a:solidFill>
                  <a:srgbClr val="000000"/>
                </a:solidFill>
              </a:rPr>
              <a:t> and Wei Ku, </a:t>
            </a:r>
            <a:r>
              <a:rPr lang="en-US" sz="2000" i="1" dirty="0" smtClean="0">
                <a:solidFill>
                  <a:srgbClr val="000000"/>
                </a:solidFill>
              </a:rPr>
              <a:t>Phys. Rev. X</a:t>
            </a:r>
            <a:r>
              <a:rPr lang="en-US" sz="2000" dirty="0" smtClean="0">
                <a:solidFill>
                  <a:srgbClr val="000000"/>
                </a:solidFill>
              </a:rPr>
              <a:t> </a:t>
            </a:r>
            <a:r>
              <a:rPr lang="en-US" sz="2000" b="1" dirty="0" smtClean="0">
                <a:solidFill>
                  <a:srgbClr val="000000"/>
                </a:solidFill>
              </a:rPr>
              <a:t>1</a:t>
            </a:r>
            <a:r>
              <a:rPr lang="en-US" sz="2000" dirty="0" smtClean="0">
                <a:solidFill>
                  <a:srgbClr val="000000"/>
                </a:solidFill>
              </a:rPr>
              <a:t>, 011011 (2011)</a:t>
            </a:r>
            <a:endParaRPr lang="en-US" sz="2000" i="1" dirty="0">
              <a:solidFill>
                <a:srgbClr val="000000"/>
              </a:solidFill>
            </a:endParaRPr>
          </a:p>
        </p:txBody>
      </p:sp>
      <p:grpSp>
        <p:nvGrpSpPr>
          <p:cNvPr id="3" name="Group 45"/>
          <p:cNvGrpSpPr/>
          <p:nvPr/>
        </p:nvGrpSpPr>
        <p:grpSpPr>
          <a:xfrm flipH="1">
            <a:off x="1371600" y="914401"/>
            <a:ext cx="5753470" cy="2819400"/>
            <a:chOff x="1447800" y="762000"/>
            <a:chExt cx="5753470" cy="2819400"/>
          </a:xfrm>
        </p:grpSpPr>
        <p:grpSp>
          <p:nvGrpSpPr>
            <p:cNvPr id="4" name="Group 11"/>
            <p:cNvGrpSpPr/>
            <p:nvPr/>
          </p:nvGrpSpPr>
          <p:grpSpPr>
            <a:xfrm>
              <a:off x="3505200" y="762000"/>
              <a:ext cx="1143000" cy="533400"/>
              <a:chOff x="3505200" y="762000"/>
              <a:chExt cx="1143000" cy="533400"/>
            </a:xfrm>
          </p:grpSpPr>
          <p:sp>
            <p:nvSpPr>
              <p:cNvPr id="10" name="Rounded Rectangle 9"/>
              <p:cNvSpPr/>
              <p:nvPr/>
            </p:nvSpPr>
            <p:spPr bwMode="auto">
              <a:xfrm>
                <a:off x="3505200" y="762000"/>
                <a:ext cx="1143000" cy="533400"/>
              </a:xfrm>
              <a:prstGeom prst="roundRect">
                <a:avLst/>
              </a:prstGeom>
              <a:noFill/>
              <a:ln w="38100" cap="sq" cmpd="sng" algn="ctr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3707295" y="771939"/>
                <a:ext cx="77655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i="1" dirty="0" err="1" smtClean="0"/>
                  <a:t>H</a:t>
                </a:r>
                <a:r>
                  <a:rPr lang="en-US" i="1" baseline="-25000" dirty="0" err="1" smtClean="0"/>
                  <a:t>bare</a:t>
                </a:r>
                <a:endParaRPr lang="en-US" i="1" baseline="-25000" dirty="0"/>
              </a:p>
            </p:txBody>
          </p:sp>
        </p:grpSp>
        <p:grpSp>
          <p:nvGrpSpPr>
            <p:cNvPr id="5" name="Group 16"/>
            <p:cNvGrpSpPr/>
            <p:nvPr/>
          </p:nvGrpSpPr>
          <p:grpSpPr>
            <a:xfrm>
              <a:off x="2590800" y="1905000"/>
              <a:ext cx="1143000" cy="533400"/>
              <a:chOff x="3505200" y="762000"/>
              <a:chExt cx="1143000" cy="533400"/>
            </a:xfrm>
          </p:grpSpPr>
          <p:sp>
            <p:nvSpPr>
              <p:cNvPr id="19" name="Rounded Rectangle 18"/>
              <p:cNvSpPr/>
              <p:nvPr/>
            </p:nvSpPr>
            <p:spPr bwMode="auto">
              <a:xfrm>
                <a:off x="3505200" y="762000"/>
                <a:ext cx="1143000" cy="533400"/>
              </a:xfrm>
              <a:prstGeom prst="roundRect">
                <a:avLst/>
              </a:prstGeom>
              <a:noFill/>
              <a:ln w="38100" cap="sq" cmpd="sng" algn="ctr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3788439" y="771939"/>
                <a:ext cx="61427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i="1" dirty="0" err="1" smtClean="0">
                    <a:solidFill>
                      <a:schemeClr val="tx2"/>
                    </a:solidFill>
                  </a:rPr>
                  <a:t>H</a:t>
                </a:r>
                <a:r>
                  <a:rPr lang="en-US" i="1" baseline="-25000" dirty="0" err="1" smtClean="0">
                    <a:solidFill>
                      <a:schemeClr val="tx2"/>
                    </a:solidFill>
                  </a:rPr>
                  <a:t>eff</a:t>
                </a:r>
                <a:endParaRPr lang="en-US" i="1" baseline="-25000" dirty="0"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6" name="Group 20"/>
            <p:cNvGrpSpPr/>
            <p:nvPr/>
          </p:nvGrpSpPr>
          <p:grpSpPr>
            <a:xfrm>
              <a:off x="5467720" y="1585794"/>
              <a:ext cx="1143000" cy="533400"/>
              <a:chOff x="4400920" y="442794"/>
              <a:chExt cx="1143000" cy="533400"/>
            </a:xfrm>
          </p:grpSpPr>
          <p:sp>
            <p:nvSpPr>
              <p:cNvPr id="22" name="Rounded Rectangle 21"/>
              <p:cNvSpPr/>
              <p:nvPr/>
            </p:nvSpPr>
            <p:spPr bwMode="auto">
              <a:xfrm>
                <a:off x="4400920" y="442794"/>
                <a:ext cx="1143000" cy="533400"/>
              </a:xfrm>
              <a:prstGeom prst="roundRect">
                <a:avLst/>
              </a:prstGeom>
              <a:noFill/>
              <a:ln w="38100" cap="sq" cmpd="sng" algn="ctr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4681999" y="442794"/>
                <a:ext cx="61427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i="1" dirty="0" err="1" smtClean="0"/>
                  <a:t>H</a:t>
                </a:r>
                <a:r>
                  <a:rPr lang="en-US" i="1" baseline="-25000" dirty="0" err="1" smtClean="0"/>
                  <a:t>eff</a:t>
                </a:r>
                <a:endParaRPr lang="en-US" i="1" baseline="-25000" dirty="0"/>
              </a:p>
            </p:txBody>
          </p:sp>
        </p:grpSp>
        <p:grpSp>
          <p:nvGrpSpPr>
            <p:cNvPr id="7" name="Group 23"/>
            <p:cNvGrpSpPr/>
            <p:nvPr/>
          </p:nvGrpSpPr>
          <p:grpSpPr>
            <a:xfrm>
              <a:off x="1447800" y="3048000"/>
              <a:ext cx="1143000" cy="533400"/>
              <a:chOff x="3505200" y="762000"/>
              <a:chExt cx="1143000" cy="533400"/>
            </a:xfrm>
          </p:grpSpPr>
          <p:sp>
            <p:nvSpPr>
              <p:cNvPr id="25" name="Rounded Rectangle 24"/>
              <p:cNvSpPr/>
              <p:nvPr/>
            </p:nvSpPr>
            <p:spPr bwMode="auto">
              <a:xfrm>
                <a:off x="3505200" y="762000"/>
                <a:ext cx="1143000" cy="533400"/>
              </a:xfrm>
              <a:prstGeom prst="roundRect">
                <a:avLst/>
              </a:prstGeom>
              <a:noFill/>
              <a:ln w="38100" cap="sq" cmpd="sng" algn="ctr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3788439" y="771939"/>
                <a:ext cx="61427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i="1" dirty="0" err="1" smtClean="0"/>
                  <a:t>H</a:t>
                </a:r>
                <a:r>
                  <a:rPr lang="en-US" i="1" baseline="-25000" dirty="0" err="1" smtClean="0"/>
                  <a:t>eff</a:t>
                </a:r>
                <a:endParaRPr lang="en-US" i="1" baseline="-25000" dirty="0"/>
              </a:p>
            </p:txBody>
          </p:sp>
        </p:grpSp>
        <p:grpSp>
          <p:nvGrpSpPr>
            <p:cNvPr id="8" name="Group 26"/>
            <p:cNvGrpSpPr/>
            <p:nvPr/>
          </p:nvGrpSpPr>
          <p:grpSpPr>
            <a:xfrm>
              <a:off x="3657600" y="3048000"/>
              <a:ext cx="1143000" cy="533400"/>
              <a:chOff x="3810000" y="762000"/>
              <a:chExt cx="1143000" cy="533400"/>
            </a:xfrm>
          </p:grpSpPr>
          <p:sp>
            <p:nvSpPr>
              <p:cNvPr id="28" name="Rounded Rectangle 27"/>
              <p:cNvSpPr/>
              <p:nvPr/>
            </p:nvSpPr>
            <p:spPr bwMode="auto">
              <a:xfrm>
                <a:off x="3810000" y="762000"/>
                <a:ext cx="1143000" cy="533400"/>
              </a:xfrm>
              <a:prstGeom prst="roundRect">
                <a:avLst/>
              </a:prstGeom>
              <a:noFill/>
              <a:ln w="38100" cap="sq" cmpd="sng" algn="ctr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4093239" y="771939"/>
                <a:ext cx="61427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i="1" dirty="0" err="1" smtClean="0">
                    <a:solidFill>
                      <a:srgbClr val="6600CC"/>
                    </a:solidFill>
                  </a:rPr>
                  <a:t>H</a:t>
                </a:r>
                <a:r>
                  <a:rPr lang="en-US" i="1" baseline="-25000" dirty="0" err="1" smtClean="0">
                    <a:solidFill>
                      <a:srgbClr val="6600CC"/>
                    </a:solidFill>
                  </a:rPr>
                  <a:t>eff</a:t>
                </a:r>
                <a:endParaRPr lang="en-US" i="1" baseline="-25000" dirty="0">
                  <a:solidFill>
                    <a:srgbClr val="6600CC"/>
                  </a:solidFill>
                </a:endParaRPr>
              </a:p>
            </p:txBody>
          </p:sp>
        </p:grpSp>
        <p:grpSp>
          <p:nvGrpSpPr>
            <p:cNvPr id="12" name="Group 29"/>
            <p:cNvGrpSpPr/>
            <p:nvPr/>
          </p:nvGrpSpPr>
          <p:grpSpPr>
            <a:xfrm>
              <a:off x="4839070" y="2423994"/>
              <a:ext cx="2362200" cy="533400"/>
              <a:chOff x="2400670" y="137994"/>
              <a:chExt cx="2362200" cy="533400"/>
            </a:xfrm>
          </p:grpSpPr>
          <p:sp>
            <p:nvSpPr>
              <p:cNvPr id="31" name="Rounded Rectangle 30"/>
              <p:cNvSpPr/>
              <p:nvPr/>
            </p:nvSpPr>
            <p:spPr bwMode="auto">
              <a:xfrm>
                <a:off x="3619870" y="137994"/>
                <a:ext cx="1143000" cy="533400"/>
              </a:xfrm>
              <a:prstGeom prst="roundRect">
                <a:avLst/>
              </a:prstGeom>
              <a:noFill/>
              <a:ln w="38100" cap="sq" cmpd="sng" algn="ctr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3903109" y="147933"/>
                <a:ext cx="61427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i="1" dirty="0" err="1" smtClean="0"/>
                  <a:t>H</a:t>
                </a:r>
                <a:r>
                  <a:rPr lang="en-US" i="1" baseline="-25000" dirty="0" err="1" smtClean="0"/>
                  <a:t>eff</a:t>
                </a:r>
                <a:endParaRPr lang="en-US" i="1" baseline="-25000" dirty="0"/>
              </a:p>
            </p:txBody>
          </p:sp>
          <p:sp>
            <p:nvSpPr>
              <p:cNvPr id="39" name="Rounded Rectangle 38"/>
              <p:cNvSpPr/>
              <p:nvPr/>
            </p:nvSpPr>
            <p:spPr bwMode="auto">
              <a:xfrm>
                <a:off x="2400670" y="137994"/>
                <a:ext cx="1143000" cy="533400"/>
              </a:xfrm>
              <a:prstGeom prst="roundRect">
                <a:avLst/>
              </a:prstGeom>
              <a:noFill/>
              <a:ln w="38100" cap="sq" cmpd="sng" algn="ctr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2672224" y="137994"/>
                <a:ext cx="61427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i="1" dirty="0" err="1" smtClean="0"/>
                  <a:t>H</a:t>
                </a:r>
                <a:r>
                  <a:rPr lang="en-US" i="1" baseline="-25000" dirty="0" err="1" smtClean="0"/>
                  <a:t>eff</a:t>
                </a:r>
                <a:endParaRPr lang="en-US" i="1" baseline="-25000" dirty="0"/>
              </a:p>
            </p:txBody>
          </p:sp>
        </p:grpSp>
        <p:cxnSp>
          <p:nvCxnSpPr>
            <p:cNvPr id="34" name="Straight Arrow Connector 33"/>
            <p:cNvCxnSpPr>
              <a:stCxn id="10" idx="2"/>
              <a:endCxn id="20" idx="0"/>
            </p:cNvCxnSpPr>
            <p:nvPr/>
          </p:nvCxnSpPr>
          <p:spPr bwMode="auto">
            <a:xfrm flipH="1">
              <a:off x="3181175" y="1295400"/>
              <a:ext cx="895525" cy="619539"/>
            </a:xfrm>
            <a:prstGeom prst="straightConnector1">
              <a:avLst/>
            </a:prstGeom>
            <a:noFill/>
            <a:ln w="38100" cap="sq" cmpd="sng" algn="ctr">
              <a:solidFill>
                <a:srgbClr val="000000"/>
              </a:solidFill>
              <a:prstDash val="solid"/>
              <a:round/>
              <a:headEnd type="none" w="sm" len="sm"/>
              <a:tailEnd type="arrow"/>
            </a:ln>
            <a:effectLst/>
          </p:spPr>
        </p:cxnSp>
        <p:cxnSp>
          <p:nvCxnSpPr>
            <p:cNvPr id="36" name="Straight Arrow Connector 35"/>
            <p:cNvCxnSpPr>
              <a:stCxn id="10" idx="2"/>
              <a:endCxn id="22" idx="0"/>
            </p:cNvCxnSpPr>
            <p:nvPr/>
          </p:nvCxnSpPr>
          <p:spPr bwMode="auto">
            <a:xfrm>
              <a:off x="4076700" y="1295400"/>
              <a:ext cx="1962520" cy="290394"/>
            </a:xfrm>
            <a:prstGeom prst="straightConnector1">
              <a:avLst/>
            </a:prstGeom>
            <a:noFill/>
            <a:ln w="38100" cap="sq" cmpd="sng" algn="ctr">
              <a:solidFill>
                <a:srgbClr val="000000"/>
              </a:solidFill>
              <a:prstDash val="solid"/>
              <a:round/>
              <a:headEnd type="none" w="sm" len="sm"/>
              <a:tailEnd type="arrow"/>
            </a:ln>
            <a:effectLst/>
          </p:spPr>
        </p:cxnSp>
        <p:cxnSp>
          <p:nvCxnSpPr>
            <p:cNvPr id="38" name="Straight Arrow Connector 37"/>
            <p:cNvCxnSpPr>
              <a:stCxn id="19" idx="2"/>
              <a:endCxn id="25" idx="0"/>
            </p:cNvCxnSpPr>
            <p:nvPr/>
          </p:nvCxnSpPr>
          <p:spPr bwMode="auto">
            <a:xfrm flipH="1">
              <a:off x="2019300" y="2438400"/>
              <a:ext cx="1143000" cy="609600"/>
            </a:xfrm>
            <a:prstGeom prst="straightConnector1">
              <a:avLst/>
            </a:prstGeom>
            <a:noFill/>
            <a:ln w="38100" cap="sq" cmpd="sng" algn="ctr">
              <a:solidFill>
                <a:srgbClr val="000000"/>
              </a:solidFill>
              <a:prstDash val="solid"/>
              <a:round/>
              <a:headEnd type="none" w="sm" len="sm"/>
              <a:tailEnd type="arrow"/>
            </a:ln>
            <a:effectLst/>
          </p:spPr>
        </p:cxnSp>
        <p:cxnSp>
          <p:nvCxnSpPr>
            <p:cNvPr id="40" name="Straight Arrow Connector 39"/>
            <p:cNvCxnSpPr>
              <a:stCxn id="19" idx="2"/>
              <a:endCxn id="28" idx="0"/>
            </p:cNvCxnSpPr>
            <p:nvPr/>
          </p:nvCxnSpPr>
          <p:spPr bwMode="auto">
            <a:xfrm>
              <a:off x="3162300" y="2438400"/>
              <a:ext cx="1066800" cy="609600"/>
            </a:xfrm>
            <a:prstGeom prst="straightConnector1">
              <a:avLst/>
            </a:prstGeom>
            <a:noFill/>
            <a:ln w="38100" cap="sq" cmpd="sng" algn="ctr">
              <a:solidFill>
                <a:srgbClr val="000000"/>
              </a:solidFill>
              <a:prstDash val="solid"/>
              <a:round/>
              <a:headEnd type="none" w="sm" len="sm"/>
              <a:tailEnd type="arrow"/>
            </a:ln>
            <a:effectLst/>
          </p:spPr>
        </p:cxnSp>
        <p:cxnSp>
          <p:nvCxnSpPr>
            <p:cNvPr id="42" name="Straight Arrow Connector 41"/>
            <p:cNvCxnSpPr>
              <a:stCxn id="22" idx="2"/>
              <a:endCxn id="31" idx="0"/>
            </p:cNvCxnSpPr>
            <p:nvPr/>
          </p:nvCxnSpPr>
          <p:spPr bwMode="auto">
            <a:xfrm>
              <a:off x="6039220" y="2119194"/>
              <a:ext cx="590550" cy="304800"/>
            </a:xfrm>
            <a:prstGeom prst="straightConnector1">
              <a:avLst/>
            </a:prstGeom>
            <a:noFill/>
            <a:ln w="38100" cap="sq" cmpd="sng" algn="ctr">
              <a:solidFill>
                <a:srgbClr val="000000"/>
              </a:solidFill>
              <a:prstDash val="solid"/>
              <a:round/>
              <a:headEnd type="none" w="sm" len="sm"/>
              <a:tailEnd type="arrow"/>
            </a:ln>
            <a:effectLst/>
          </p:spPr>
        </p:cxnSp>
        <p:cxnSp>
          <p:nvCxnSpPr>
            <p:cNvPr id="41" name="Straight Arrow Connector 40"/>
            <p:cNvCxnSpPr>
              <a:stCxn id="22" idx="2"/>
              <a:endCxn id="39" idx="0"/>
            </p:cNvCxnSpPr>
            <p:nvPr/>
          </p:nvCxnSpPr>
          <p:spPr bwMode="auto">
            <a:xfrm flipH="1">
              <a:off x="5410570" y="2119194"/>
              <a:ext cx="628650" cy="304800"/>
            </a:xfrm>
            <a:prstGeom prst="straightConnector1">
              <a:avLst/>
            </a:prstGeom>
            <a:noFill/>
            <a:ln w="38100" cap="sq" cmpd="sng" algn="ctr">
              <a:solidFill>
                <a:srgbClr val="000000"/>
              </a:solidFill>
              <a:prstDash val="solid"/>
              <a:round/>
              <a:headEnd type="none" w="sm" len="sm"/>
              <a:tailEnd type="arrow"/>
            </a:ln>
            <a:effectLst/>
          </p:spPr>
        </p:cxnSp>
      </p:grpSp>
      <p:cxnSp>
        <p:nvCxnSpPr>
          <p:cNvPr id="44" name="Straight Arrow Connector 43"/>
          <p:cNvCxnSpPr/>
          <p:nvPr/>
        </p:nvCxnSpPr>
        <p:spPr bwMode="auto">
          <a:xfrm>
            <a:off x="1185935" y="914400"/>
            <a:ext cx="0" cy="2971800"/>
          </a:xfrm>
          <a:prstGeom prst="straightConnector1">
            <a:avLst/>
          </a:prstGeom>
          <a:noFill/>
          <a:ln w="38100" cap="sq" cmpd="sng" algn="ctr">
            <a:solidFill>
              <a:srgbClr val="000000"/>
            </a:solidFill>
            <a:prstDash val="solid"/>
            <a:round/>
            <a:headEnd type="none" w="sm" len="sm"/>
            <a:tailEnd type="arrow"/>
          </a:ln>
          <a:effectLst/>
        </p:spPr>
      </p:cxnSp>
      <p:sp>
        <p:nvSpPr>
          <p:cNvPr id="45" name="TextBox 44"/>
          <p:cNvSpPr txBox="1"/>
          <p:nvPr/>
        </p:nvSpPr>
        <p:spPr>
          <a:xfrm rot="16200000">
            <a:off x="269127" y="2055344"/>
            <a:ext cx="10671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Energy</a:t>
            </a:r>
            <a:endParaRPr lang="en-US" dirty="0"/>
          </a:p>
        </p:txBody>
      </p:sp>
      <p:sp>
        <p:nvSpPr>
          <p:cNvPr id="49" name="TextBox 48"/>
          <p:cNvSpPr txBox="1"/>
          <p:nvPr/>
        </p:nvSpPr>
        <p:spPr>
          <a:xfrm>
            <a:off x="6070264" y="1752601"/>
            <a:ext cx="246413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chemeClr val="tx2"/>
                </a:solidFill>
              </a:rPr>
              <a:t>Constraint: no</a:t>
            </a:r>
          </a:p>
          <a:p>
            <a:r>
              <a:rPr lang="en-US" i="1" dirty="0" smtClean="0">
                <a:solidFill>
                  <a:schemeClr val="tx2"/>
                </a:solidFill>
              </a:rPr>
              <a:t>double occupation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3400715" y="3810001"/>
            <a:ext cx="198804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6600CC"/>
                </a:solidFill>
              </a:rPr>
              <a:t>Constraint: no</a:t>
            </a:r>
          </a:p>
          <a:p>
            <a:r>
              <a:rPr lang="en-US" i="1" dirty="0" smtClean="0">
                <a:solidFill>
                  <a:srgbClr val="6600CC"/>
                </a:solidFill>
              </a:rPr>
              <a:t>pair breaking</a:t>
            </a:r>
          </a:p>
        </p:txBody>
      </p:sp>
      <p:sp>
        <p:nvSpPr>
          <p:cNvPr id="57" name="Freeform 56"/>
          <p:cNvSpPr/>
          <p:nvPr/>
        </p:nvSpPr>
        <p:spPr bwMode="auto">
          <a:xfrm>
            <a:off x="3939822" y="1170928"/>
            <a:ext cx="1219201" cy="2415823"/>
          </a:xfrm>
          <a:custGeom>
            <a:avLst/>
            <a:gdLst>
              <a:gd name="connsiteX0" fmla="*/ 112889 w 1219201"/>
              <a:gd name="connsiteY0" fmla="*/ 0 h 2415823"/>
              <a:gd name="connsiteX1" fmla="*/ 214489 w 1219201"/>
              <a:gd name="connsiteY1" fmla="*/ 259645 h 2415823"/>
              <a:gd name="connsiteX2" fmla="*/ 1061156 w 1219201"/>
              <a:gd name="connsiteY2" fmla="*/ 970845 h 2415823"/>
              <a:gd name="connsiteX3" fmla="*/ 1072445 w 1219201"/>
              <a:gd name="connsiteY3" fmla="*/ 1354667 h 2415823"/>
              <a:gd name="connsiteX4" fmla="*/ 180622 w 1219201"/>
              <a:gd name="connsiteY4" fmla="*/ 1919111 h 2415823"/>
              <a:gd name="connsiteX5" fmla="*/ 0 w 1219201"/>
              <a:gd name="connsiteY5" fmla="*/ 2415823 h 2415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1" h="2415823">
                <a:moveTo>
                  <a:pt x="112889" y="0"/>
                </a:moveTo>
                <a:cubicBezTo>
                  <a:pt x="84667" y="48919"/>
                  <a:pt x="56445" y="97838"/>
                  <a:pt x="214489" y="259645"/>
                </a:cubicBezTo>
                <a:cubicBezTo>
                  <a:pt x="372533" y="421452"/>
                  <a:pt x="918163" y="788341"/>
                  <a:pt x="1061156" y="970845"/>
                </a:cubicBezTo>
                <a:cubicBezTo>
                  <a:pt x="1204149" y="1153349"/>
                  <a:pt x="1219201" y="1196623"/>
                  <a:pt x="1072445" y="1354667"/>
                </a:cubicBezTo>
                <a:cubicBezTo>
                  <a:pt x="925689" y="1512711"/>
                  <a:pt x="359363" y="1742252"/>
                  <a:pt x="180622" y="1919111"/>
                </a:cubicBezTo>
                <a:cubicBezTo>
                  <a:pt x="1881" y="2095970"/>
                  <a:pt x="940" y="2255896"/>
                  <a:pt x="0" y="2415823"/>
                </a:cubicBezTo>
              </a:path>
            </a:pathLst>
          </a:custGeom>
          <a:noFill/>
          <a:ln w="50800" cap="sq" cmpd="sng" algn="ctr">
            <a:solidFill>
              <a:srgbClr val="CC00CC"/>
            </a:solidFill>
            <a:prstDash val="solid"/>
            <a:round/>
            <a:headEnd type="none" w="sm" len="sm"/>
            <a:tailEnd type="stealth" w="lg" len="lg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2846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6"/>
          <p:cNvSpPr>
            <a:spLocks noChangeArrowheads="1"/>
          </p:cNvSpPr>
          <p:nvPr/>
        </p:nvSpPr>
        <p:spPr bwMode="auto">
          <a:xfrm>
            <a:off x="937844" y="165832"/>
            <a:ext cx="8112370" cy="5492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b"/>
          <a:lstStyle/>
          <a:p>
            <a:r>
              <a:rPr lang="en-US" altLang="zh-TW" sz="2800" dirty="0" smtClean="0">
                <a:solidFill>
                  <a:schemeClr val="tx2"/>
                </a:solidFill>
                <a:ea typeface="新細明體" pitchFamily="18" charset="-120"/>
              </a:rPr>
              <a:t>Ferromagnetism: an examples of “understood” physics</a:t>
            </a:r>
            <a:endParaRPr lang="en-US" altLang="zh-TW" sz="2800" dirty="0">
              <a:solidFill>
                <a:schemeClr val="tx2"/>
              </a:solidFill>
              <a:ea typeface="新細明體" pitchFamily="18" charset="-120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8301" y="1116419"/>
            <a:ext cx="8986837" cy="270843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18288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SzPct val="50000"/>
              <a:buFontTx/>
              <a:buBlip>
                <a:blip r:embed="rId2"/>
              </a:buBlip>
            </a:pPr>
            <a:r>
              <a:rPr lang="en-US" altLang="zh-TW" sz="2000" dirty="0" smtClean="0">
                <a:latin typeface="Arial" charset="0"/>
                <a:ea typeface="新細明體" pitchFamily="18" charset="-120"/>
              </a:rPr>
              <a:t>  Alignment of direction of electronic spin in macroscopic scale</a:t>
            </a:r>
          </a:p>
          <a:p>
            <a:pPr marL="18288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SzPct val="50000"/>
              <a:buFontTx/>
              <a:buBlip>
                <a:blip r:embed="rId2"/>
              </a:buBlip>
            </a:pPr>
            <a:endParaRPr lang="en-US" altLang="zh-TW" sz="4000" dirty="0" smtClean="0">
              <a:latin typeface="Arial" charset="0"/>
              <a:ea typeface="新細明體" pitchFamily="18" charset="-120"/>
            </a:endParaRPr>
          </a:p>
          <a:p>
            <a:pPr marL="640080"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50000"/>
              <a:buFontTx/>
              <a:buBlip>
                <a:blip r:embed="rId2"/>
              </a:buBlip>
            </a:pPr>
            <a:endParaRPr lang="en-US" altLang="zh-TW" sz="2000" dirty="0" smtClean="0">
              <a:latin typeface="Arial" charset="0"/>
              <a:ea typeface="新細明體" pitchFamily="18" charset="-120"/>
            </a:endParaRPr>
          </a:p>
          <a:p>
            <a:pPr marL="18288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SzPct val="50000"/>
              <a:buFontTx/>
              <a:buBlip>
                <a:blip r:embed="rId2"/>
              </a:buBlip>
            </a:pPr>
            <a:r>
              <a:rPr lang="en-US" altLang="zh-TW" sz="2000" dirty="0" smtClean="0">
                <a:latin typeface="Arial" charset="0"/>
                <a:ea typeface="新細明體" pitchFamily="18" charset="-120"/>
              </a:rPr>
              <a:t>  Wide range of essential applications</a:t>
            </a:r>
            <a:endParaRPr lang="en-US" altLang="zh-TW" sz="1600" dirty="0">
              <a:solidFill>
                <a:srgbClr val="000000"/>
              </a:solidFill>
              <a:ea typeface="新細明體" pitchFamily="18" charset="-120"/>
              <a:sym typeface="Wingdings" pitchFamily="2" charset="2"/>
            </a:endParaRPr>
          </a:p>
        </p:txBody>
      </p:sp>
      <p:grpSp>
        <p:nvGrpSpPr>
          <p:cNvPr id="65" name="Group 64"/>
          <p:cNvGrpSpPr>
            <a:grpSpLocks noChangeAspect="1"/>
          </p:cNvGrpSpPr>
          <p:nvPr/>
        </p:nvGrpSpPr>
        <p:grpSpPr>
          <a:xfrm>
            <a:off x="1052354" y="1780885"/>
            <a:ext cx="4012726" cy="1439135"/>
            <a:chOff x="1052354" y="1876582"/>
            <a:chExt cx="7133735" cy="2558463"/>
          </a:xfrm>
        </p:grpSpPr>
        <p:grpSp>
          <p:nvGrpSpPr>
            <p:cNvPr id="64" name="Group 63"/>
            <p:cNvGrpSpPr/>
            <p:nvPr/>
          </p:nvGrpSpPr>
          <p:grpSpPr>
            <a:xfrm>
              <a:off x="1052354" y="1876582"/>
              <a:ext cx="7085806" cy="410687"/>
              <a:chOff x="1052354" y="1876582"/>
              <a:chExt cx="7085806" cy="410687"/>
            </a:xfrm>
          </p:grpSpPr>
          <p:cxnSp>
            <p:nvCxnSpPr>
              <p:cNvPr id="5" name="Straight Arrow Connector 4"/>
              <p:cNvCxnSpPr/>
              <p:nvPr/>
            </p:nvCxnSpPr>
            <p:spPr bwMode="auto">
              <a:xfrm rot="16200000" flipV="1">
                <a:off x="852329" y="2076607"/>
                <a:ext cx="410686" cy="10636"/>
              </a:xfrm>
              <a:prstGeom prst="straightConnector1">
                <a:avLst/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lg" len="lg"/>
                <a:tailEnd type="arrow" w="lg" len="lg"/>
              </a:ln>
              <a:effectLst/>
            </p:spPr>
          </p:cxnSp>
          <p:cxnSp>
            <p:nvCxnSpPr>
              <p:cNvPr id="6" name="Straight Arrow Connector 5"/>
              <p:cNvCxnSpPr/>
              <p:nvPr/>
            </p:nvCxnSpPr>
            <p:spPr bwMode="auto">
              <a:xfrm rot="16200000" flipV="1">
                <a:off x="1396573" y="2076607"/>
                <a:ext cx="410686" cy="10636"/>
              </a:xfrm>
              <a:prstGeom prst="straightConnector1">
                <a:avLst/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lg" len="lg"/>
                <a:tailEnd type="arrow" w="lg" len="lg"/>
              </a:ln>
              <a:effectLst/>
            </p:spPr>
          </p:cxnSp>
          <p:cxnSp>
            <p:nvCxnSpPr>
              <p:cNvPr id="7" name="Straight Arrow Connector 6"/>
              <p:cNvCxnSpPr/>
              <p:nvPr/>
            </p:nvCxnSpPr>
            <p:spPr bwMode="auto">
              <a:xfrm rot="16200000" flipV="1">
                <a:off x="1940817" y="2076608"/>
                <a:ext cx="410686" cy="10636"/>
              </a:xfrm>
              <a:prstGeom prst="straightConnector1">
                <a:avLst/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lg" len="lg"/>
                <a:tailEnd type="arrow" w="lg" len="lg"/>
              </a:ln>
              <a:effectLst/>
            </p:spPr>
          </p:cxnSp>
          <p:cxnSp>
            <p:nvCxnSpPr>
              <p:cNvPr id="8" name="Straight Arrow Connector 7"/>
              <p:cNvCxnSpPr/>
              <p:nvPr/>
            </p:nvCxnSpPr>
            <p:spPr bwMode="auto">
              <a:xfrm rot="5400000">
                <a:off x="2485061" y="2076607"/>
                <a:ext cx="410686" cy="10636"/>
              </a:xfrm>
              <a:prstGeom prst="straightConnector1">
                <a:avLst/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  <a:round/>
                <a:headEnd type="stealth" w="lg" len="lg"/>
                <a:tailEnd type="none" w="lg" len="lg"/>
              </a:ln>
              <a:effectLst/>
              <a:scene3d>
                <a:camera prst="orthographicFront">
                  <a:rot lat="0" lon="0" rev="300000"/>
                </a:camera>
                <a:lightRig rig="threePt" dir="t"/>
              </a:scene3d>
            </p:spPr>
          </p:cxnSp>
          <p:cxnSp>
            <p:nvCxnSpPr>
              <p:cNvPr id="9" name="Straight Arrow Connector 8"/>
              <p:cNvCxnSpPr/>
              <p:nvPr/>
            </p:nvCxnSpPr>
            <p:spPr bwMode="auto">
              <a:xfrm rot="16200000" flipV="1">
                <a:off x="3029305" y="2076608"/>
                <a:ext cx="410686" cy="10636"/>
              </a:xfrm>
              <a:prstGeom prst="straightConnector1">
                <a:avLst/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lg" len="lg"/>
                <a:tailEnd type="arrow" w="lg" len="lg"/>
              </a:ln>
              <a:effectLst/>
              <a:scene3d>
                <a:camera prst="orthographicFront">
                  <a:rot lat="0" lon="0" rev="600000"/>
                </a:camera>
                <a:lightRig rig="threePt" dir="t"/>
              </a:scene3d>
            </p:spPr>
          </p:cxnSp>
          <p:cxnSp>
            <p:nvCxnSpPr>
              <p:cNvPr id="10" name="Straight Arrow Connector 9"/>
              <p:cNvCxnSpPr/>
              <p:nvPr/>
            </p:nvCxnSpPr>
            <p:spPr bwMode="auto">
              <a:xfrm rot="16200000" flipV="1">
                <a:off x="3573549" y="2076608"/>
                <a:ext cx="410686" cy="10636"/>
              </a:xfrm>
              <a:prstGeom prst="straightConnector1">
                <a:avLst/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lg" len="lg"/>
                <a:tailEnd type="arrow" w="lg" len="lg"/>
              </a:ln>
              <a:effectLst/>
            </p:spPr>
          </p:cxnSp>
          <p:cxnSp>
            <p:nvCxnSpPr>
              <p:cNvPr id="11" name="Straight Arrow Connector 10"/>
              <p:cNvCxnSpPr/>
              <p:nvPr/>
            </p:nvCxnSpPr>
            <p:spPr bwMode="auto">
              <a:xfrm rot="5400000">
                <a:off x="4117793" y="2076607"/>
                <a:ext cx="410686" cy="10636"/>
              </a:xfrm>
              <a:prstGeom prst="straightConnector1">
                <a:avLst/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  <a:round/>
                <a:headEnd type="stealth" w="lg" len="lg"/>
                <a:tailEnd type="none" w="lg" len="lg"/>
              </a:ln>
              <a:effectLst/>
            </p:spPr>
          </p:cxnSp>
          <p:cxnSp>
            <p:nvCxnSpPr>
              <p:cNvPr id="12" name="Straight Arrow Connector 11"/>
              <p:cNvCxnSpPr/>
              <p:nvPr/>
            </p:nvCxnSpPr>
            <p:spPr bwMode="auto">
              <a:xfrm rot="16200000" flipV="1">
                <a:off x="4662037" y="2076607"/>
                <a:ext cx="410686" cy="10636"/>
              </a:xfrm>
              <a:prstGeom prst="straightConnector1">
                <a:avLst/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lg" len="lg"/>
                <a:tailEnd type="arrow" w="lg" len="lg"/>
              </a:ln>
              <a:effectLst/>
            </p:spPr>
          </p:cxnSp>
          <p:cxnSp>
            <p:nvCxnSpPr>
              <p:cNvPr id="13" name="Straight Arrow Connector 12"/>
              <p:cNvCxnSpPr/>
              <p:nvPr/>
            </p:nvCxnSpPr>
            <p:spPr bwMode="auto">
              <a:xfrm rot="16200000" flipV="1">
                <a:off x="5206281" y="2076607"/>
                <a:ext cx="410686" cy="10636"/>
              </a:xfrm>
              <a:prstGeom prst="straightConnector1">
                <a:avLst/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lg" len="lg"/>
                <a:tailEnd type="arrow" w="lg" len="lg"/>
              </a:ln>
              <a:effectLst/>
              <a:scene3d>
                <a:camera prst="orthographicFront">
                  <a:rot lat="0" lon="0" rev="20400000"/>
                </a:camera>
                <a:lightRig rig="threePt" dir="t"/>
              </a:scene3d>
            </p:spPr>
          </p:cxnSp>
          <p:cxnSp>
            <p:nvCxnSpPr>
              <p:cNvPr id="14" name="Straight Arrow Connector 13"/>
              <p:cNvCxnSpPr/>
              <p:nvPr/>
            </p:nvCxnSpPr>
            <p:spPr bwMode="auto">
              <a:xfrm rot="16200000" flipV="1">
                <a:off x="5750525" y="2076607"/>
                <a:ext cx="410686" cy="10636"/>
              </a:xfrm>
              <a:prstGeom prst="straightConnector1">
                <a:avLst/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lg" len="lg"/>
                <a:tailEnd type="arrow" w="lg" len="lg"/>
              </a:ln>
              <a:effectLst/>
              <a:scene3d>
                <a:camera prst="orthographicFront">
                  <a:rot lat="0" lon="0" rev="21000000"/>
                </a:camera>
                <a:lightRig rig="threePt" dir="t"/>
              </a:scene3d>
            </p:spPr>
          </p:cxnSp>
          <p:cxnSp>
            <p:nvCxnSpPr>
              <p:cNvPr id="15" name="Straight Arrow Connector 14"/>
              <p:cNvCxnSpPr/>
              <p:nvPr/>
            </p:nvCxnSpPr>
            <p:spPr bwMode="auto">
              <a:xfrm rot="16200000" flipV="1">
                <a:off x="6294769" y="2076607"/>
                <a:ext cx="410686" cy="10636"/>
              </a:xfrm>
              <a:prstGeom prst="straightConnector1">
                <a:avLst/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lg" len="lg"/>
                <a:tailEnd type="arrow" w="lg" len="lg"/>
              </a:ln>
              <a:effectLst/>
            </p:spPr>
          </p:cxnSp>
          <p:cxnSp>
            <p:nvCxnSpPr>
              <p:cNvPr id="16" name="Straight Arrow Connector 15"/>
              <p:cNvCxnSpPr/>
              <p:nvPr/>
            </p:nvCxnSpPr>
            <p:spPr bwMode="auto">
              <a:xfrm rot="16200000" flipV="1">
                <a:off x="6839013" y="2076607"/>
                <a:ext cx="410686" cy="10636"/>
              </a:xfrm>
              <a:prstGeom prst="straightConnector1">
                <a:avLst/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lg" len="lg"/>
                <a:tailEnd type="arrow" w="lg" len="lg"/>
              </a:ln>
              <a:effectLst/>
            </p:spPr>
          </p:cxnSp>
          <p:cxnSp>
            <p:nvCxnSpPr>
              <p:cNvPr id="17" name="Straight Arrow Connector 16"/>
              <p:cNvCxnSpPr/>
              <p:nvPr/>
            </p:nvCxnSpPr>
            <p:spPr bwMode="auto">
              <a:xfrm rot="16200000" flipV="1">
                <a:off x="7383257" y="2076607"/>
                <a:ext cx="410686" cy="10636"/>
              </a:xfrm>
              <a:prstGeom prst="straightConnector1">
                <a:avLst/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lg" len="lg"/>
                <a:tailEnd type="arrow" w="lg" len="lg"/>
              </a:ln>
              <a:effectLst/>
            </p:spPr>
          </p:cxnSp>
          <p:cxnSp>
            <p:nvCxnSpPr>
              <p:cNvPr id="18" name="Straight Arrow Connector 17"/>
              <p:cNvCxnSpPr/>
              <p:nvPr/>
            </p:nvCxnSpPr>
            <p:spPr bwMode="auto">
              <a:xfrm rot="16200000" flipV="1">
                <a:off x="7927499" y="2076607"/>
                <a:ext cx="410686" cy="10636"/>
              </a:xfrm>
              <a:prstGeom prst="straightConnector1">
                <a:avLst/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lg" len="lg"/>
                <a:tailEnd type="arrow" w="lg" len="lg"/>
              </a:ln>
              <a:effectLst/>
            </p:spPr>
          </p:cxnSp>
        </p:grpSp>
        <p:grpSp>
          <p:nvGrpSpPr>
            <p:cNvPr id="63" name="Group 62"/>
            <p:cNvGrpSpPr/>
            <p:nvPr/>
          </p:nvGrpSpPr>
          <p:grpSpPr>
            <a:xfrm>
              <a:off x="1056873" y="2585419"/>
              <a:ext cx="7089938" cy="410687"/>
              <a:chOff x="1056873" y="2620861"/>
              <a:chExt cx="7089938" cy="410687"/>
            </a:xfrm>
          </p:grpSpPr>
          <p:cxnSp>
            <p:nvCxnSpPr>
              <p:cNvPr id="19" name="Straight Arrow Connector 18"/>
              <p:cNvCxnSpPr/>
              <p:nvPr/>
            </p:nvCxnSpPr>
            <p:spPr bwMode="auto">
              <a:xfrm rot="16200000" flipV="1">
                <a:off x="1401410" y="2820886"/>
                <a:ext cx="410686" cy="10636"/>
              </a:xfrm>
              <a:prstGeom prst="straightConnector1">
                <a:avLst/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lg" len="lg"/>
                <a:tailEnd type="arrow" w="lg" len="lg"/>
              </a:ln>
              <a:effectLst/>
            </p:spPr>
          </p:cxnSp>
          <p:cxnSp>
            <p:nvCxnSpPr>
              <p:cNvPr id="20" name="Straight Arrow Connector 19"/>
              <p:cNvCxnSpPr/>
              <p:nvPr/>
            </p:nvCxnSpPr>
            <p:spPr bwMode="auto">
              <a:xfrm rot="16200000" flipV="1">
                <a:off x="1945972" y="2820886"/>
                <a:ext cx="410686" cy="10636"/>
              </a:xfrm>
              <a:prstGeom prst="straightConnector1">
                <a:avLst/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lg" len="lg"/>
                <a:tailEnd type="arrow" w="lg" len="lg"/>
              </a:ln>
              <a:effectLst/>
            </p:spPr>
          </p:cxnSp>
          <p:cxnSp>
            <p:nvCxnSpPr>
              <p:cNvPr id="21" name="Straight Arrow Connector 20"/>
              <p:cNvCxnSpPr/>
              <p:nvPr/>
            </p:nvCxnSpPr>
            <p:spPr bwMode="auto">
              <a:xfrm rot="16200000" flipV="1">
                <a:off x="2490534" y="2820887"/>
                <a:ext cx="410686" cy="10636"/>
              </a:xfrm>
              <a:prstGeom prst="straightConnector1">
                <a:avLst/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lg" len="lg"/>
                <a:tailEnd type="arrow" w="lg" len="lg"/>
              </a:ln>
              <a:effectLst/>
            </p:spPr>
          </p:cxnSp>
          <p:cxnSp>
            <p:nvCxnSpPr>
              <p:cNvPr id="22" name="Straight Arrow Connector 21"/>
              <p:cNvCxnSpPr/>
              <p:nvPr/>
            </p:nvCxnSpPr>
            <p:spPr bwMode="auto">
              <a:xfrm rot="5400000">
                <a:off x="3035096" y="2820886"/>
                <a:ext cx="410686" cy="10636"/>
              </a:xfrm>
              <a:prstGeom prst="straightConnector1">
                <a:avLst/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  <a:round/>
                <a:headEnd type="stealth" w="lg" len="lg"/>
                <a:tailEnd type="none" w="lg" len="lg"/>
              </a:ln>
              <a:effectLst/>
              <a:scene3d>
                <a:camera prst="orthographicFront">
                  <a:rot lat="0" lon="0" rev="300000"/>
                </a:camera>
                <a:lightRig rig="threePt" dir="t"/>
              </a:scene3d>
            </p:spPr>
          </p:cxnSp>
          <p:cxnSp>
            <p:nvCxnSpPr>
              <p:cNvPr id="23" name="Straight Arrow Connector 22"/>
              <p:cNvCxnSpPr/>
              <p:nvPr/>
            </p:nvCxnSpPr>
            <p:spPr bwMode="auto">
              <a:xfrm rot="16200000" flipV="1">
                <a:off x="3579658" y="2820887"/>
                <a:ext cx="410686" cy="10636"/>
              </a:xfrm>
              <a:prstGeom prst="straightConnector1">
                <a:avLst/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lg" len="lg"/>
                <a:tailEnd type="arrow" w="lg" len="lg"/>
              </a:ln>
              <a:effectLst/>
              <a:scene3d>
                <a:camera prst="orthographicFront">
                  <a:rot lat="0" lon="0" rev="600000"/>
                </a:camera>
                <a:lightRig rig="threePt" dir="t"/>
              </a:scene3d>
            </p:spPr>
          </p:cxnSp>
          <p:cxnSp>
            <p:nvCxnSpPr>
              <p:cNvPr id="24" name="Straight Arrow Connector 23"/>
              <p:cNvCxnSpPr/>
              <p:nvPr/>
            </p:nvCxnSpPr>
            <p:spPr bwMode="auto">
              <a:xfrm rot="16200000" flipV="1">
                <a:off x="4124220" y="2820887"/>
                <a:ext cx="410686" cy="10636"/>
              </a:xfrm>
              <a:prstGeom prst="straightConnector1">
                <a:avLst/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lg" len="lg"/>
                <a:tailEnd type="arrow" w="lg" len="lg"/>
              </a:ln>
              <a:effectLst/>
            </p:spPr>
          </p:cxnSp>
          <p:cxnSp>
            <p:nvCxnSpPr>
              <p:cNvPr id="25" name="Straight Arrow Connector 24"/>
              <p:cNvCxnSpPr/>
              <p:nvPr/>
            </p:nvCxnSpPr>
            <p:spPr bwMode="auto">
              <a:xfrm rot="5400000">
                <a:off x="4668782" y="2820886"/>
                <a:ext cx="410686" cy="10636"/>
              </a:xfrm>
              <a:prstGeom prst="straightConnector1">
                <a:avLst/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  <a:round/>
                <a:headEnd type="stealth" w="lg" len="lg"/>
                <a:tailEnd type="none" w="lg" len="lg"/>
              </a:ln>
              <a:effectLst/>
            </p:spPr>
          </p:cxnSp>
          <p:cxnSp>
            <p:nvCxnSpPr>
              <p:cNvPr id="26" name="Straight Arrow Connector 25"/>
              <p:cNvCxnSpPr/>
              <p:nvPr/>
            </p:nvCxnSpPr>
            <p:spPr bwMode="auto">
              <a:xfrm rot="16200000" flipV="1">
                <a:off x="5213344" y="2820886"/>
                <a:ext cx="410686" cy="10636"/>
              </a:xfrm>
              <a:prstGeom prst="straightConnector1">
                <a:avLst/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lg" len="lg"/>
                <a:tailEnd type="arrow" w="lg" len="lg"/>
              </a:ln>
              <a:effectLst/>
            </p:spPr>
          </p:cxnSp>
          <p:cxnSp>
            <p:nvCxnSpPr>
              <p:cNvPr id="27" name="Straight Arrow Connector 26"/>
              <p:cNvCxnSpPr/>
              <p:nvPr/>
            </p:nvCxnSpPr>
            <p:spPr bwMode="auto">
              <a:xfrm rot="16200000" flipV="1">
                <a:off x="5757906" y="2820886"/>
                <a:ext cx="410686" cy="10636"/>
              </a:xfrm>
              <a:prstGeom prst="straightConnector1">
                <a:avLst/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lg" len="lg"/>
                <a:tailEnd type="arrow" w="lg" len="lg"/>
              </a:ln>
              <a:effectLst/>
              <a:scene3d>
                <a:camera prst="orthographicFront">
                  <a:rot lat="0" lon="0" rev="20400000"/>
                </a:camera>
                <a:lightRig rig="threePt" dir="t"/>
              </a:scene3d>
            </p:spPr>
          </p:cxnSp>
          <p:cxnSp>
            <p:nvCxnSpPr>
              <p:cNvPr id="28" name="Straight Arrow Connector 27"/>
              <p:cNvCxnSpPr/>
              <p:nvPr/>
            </p:nvCxnSpPr>
            <p:spPr bwMode="auto">
              <a:xfrm rot="16200000" flipV="1">
                <a:off x="6302468" y="2820886"/>
                <a:ext cx="410686" cy="10636"/>
              </a:xfrm>
              <a:prstGeom prst="straightConnector1">
                <a:avLst/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lg" len="lg"/>
                <a:tailEnd type="arrow" w="lg" len="lg"/>
              </a:ln>
              <a:effectLst/>
              <a:scene3d>
                <a:camera prst="orthographicFront">
                  <a:rot lat="0" lon="0" rev="21000000"/>
                </a:camera>
                <a:lightRig rig="threePt" dir="t"/>
              </a:scene3d>
            </p:spPr>
          </p:cxnSp>
          <p:cxnSp>
            <p:nvCxnSpPr>
              <p:cNvPr id="29" name="Straight Arrow Connector 28"/>
              <p:cNvCxnSpPr/>
              <p:nvPr/>
            </p:nvCxnSpPr>
            <p:spPr bwMode="auto">
              <a:xfrm rot="16200000" flipV="1">
                <a:off x="6847030" y="2820886"/>
                <a:ext cx="410686" cy="10636"/>
              </a:xfrm>
              <a:prstGeom prst="straightConnector1">
                <a:avLst/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lg" len="lg"/>
                <a:tailEnd type="arrow" w="lg" len="lg"/>
              </a:ln>
              <a:effectLst/>
            </p:spPr>
          </p:cxnSp>
          <p:cxnSp>
            <p:nvCxnSpPr>
              <p:cNvPr id="30" name="Straight Arrow Connector 29"/>
              <p:cNvCxnSpPr/>
              <p:nvPr/>
            </p:nvCxnSpPr>
            <p:spPr bwMode="auto">
              <a:xfrm rot="16200000" flipV="1">
                <a:off x="7391592" y="2820886"/>
                <a:ext cx="410686" cy="10636"/>
              </a:xfrm>
              <a:prstGeom prst="straightConnector1">
                <a:avLst/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lg" len="lg"/>
                <a:tailEnd type="arrow" w="lg" len="lg"/>
              </a:ln>
              <a:effectLst/>
            </p:spPr>
          </p:cxnSp>
          <p:cxnSp>
            <p:nvCxnSpPr>
              <p:cNvPr id="31" name="Straight Arrow Connector 30"/>
              <p:cNvCxnSpPr/>
              <p:nvPr/>
            </p:nvCxnSpPr>
            <p:spPr bwMode="auto">
              <a:xfrm rot="16200000" flipV="1">
                <a:off x="7936150" y="2820886"/>
                <a:ext cx="410686" cy="10636"/>
              </a:xfrm>
              <a:prstGeom prst="straightConnector1">
                <a:avLst/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lg" len="lg"/>
                <a:tailEnd type="arrow" w="lg" len="lg"/>
              </a:ln>
              <a:effectLst/>
            </p:spPr>
          </p:cxnSp>
          <p:cxnSp>
            <p:nvCxnSpPr>
              <p:cNvPr id="32" name="Straight Arrow Connector 31"/>
              <p:cNvCxnSpPr/>
              <p:nvPr/>
            </p:nvCxnSpPr>
            <p:spPr bwMode="auto">
              <a:xfrm rot="16200000" flipV="1">
                <a:off x="856848" y="2820886"/>
                <a:ext cx="410686" cy="10636"/>
              </a:xfrm>
              <a:prstGeom prst="straightConnector1">
                <a:avLst/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lg" len="lg"/>
                <a:tailEnd type="arrow" w="lg" len="lg"/>
              </a:ln>
              <a:effectLst/>
            </p:spPr>
          </p:cxnSp>
        </p:grpSp>
        <p:grpSp>
          <p:nvGrpSpPr>
            <p:cNvPr id="62" name="Group 61"/>
            <p:cNvGrpSpPr/>
            <p:nvPr/>
          </p:nvGrpSpPr>
          <p:grpSpPr>
            <a:xfrm>
              <a:off x="1066239" y="3294256"/>
              <a:ext cx="7111201" cy="421319"/>
              <a:chOff x="1066239" y="3269447"/>
              <a:chExt cx="7111201" cy="421319"/>
            </a:xfrm>
          </p:grpSpPr>
          <p:cxnSp>
            <p:nvCxnSpPr>
              <p:cNvPr id="33" name="Straight Arrow Connector 32"/>
              <p:cNvCxnSpPr/>
              <p:nvPr/>
            </p:nvCxnSpPr>
            <p:spPr bwMode="auto">
              <a:xfrm rot="16200000" flipV="1">
                <a:off x="866214" y="3480105"/>
                <a:ext cx="410686" cy="10636"/>
              </a:xfrm>
              <a:prstGeom prst="straightConnector1">
                <a:avLst/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lg" len="lg"/>
                <a:tailEnd type="arrow" w="lg" len="lg"/>
              </a:ln>
              <a:effectLst/>
            </p:spPr>
          </p:cxnSp>
          <p:cxnSp>
            <p:nvCxnSpPr>
              <p:cNvPr id="34" name="Straight Arrow Connector 33"/>
              <p:cNvCxnSpPr/>
              <p:nvPr/>
            </p:nvCxnSpPr>
            <p:spPr bwMode="auto">
              <a:xfrm rot="16200000" flipV="1">
                <a:off x="1412411" y="3480105"/>
                <a:ext cx="410686" cy="10636"/>
              </a:xfrm>
              <a:prstGeom prst="straightConnector1">
                <a:avLst/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lg" len="lg"/>
                <a:tailEnd type="arrow" w="lg" len="lg"/>
              </a:ln>
              <a:effectLst/>
              <a:scene3d>
                <a:camera prst="orthographicFront">
                  <a:rot lat="0" lon="0" rev="20400000"/>
                </a:camera>
                <a:lightRig rig="threePt" dir="t"/>
              </a:scene3d>
            </p:spPr>
          </p:cxnSp>
          <p:cxnSp>
            <p:nvCxnSpPr>
              <p:cNvPr id="35" name="Straight Arrow Connector 34"/>
              <p:cNvCxnSpPr/>
              <p:nvPr/>
            </p:nvCxnSpPr>
            <p:spPr bwMode="auto">
              <a:xfrm rot="16200000" flipV="1">
                <a:off x="1958608" y="3480105"/>
                <a:ext cx="410686" cy="10636"/>
              </a:xfrm>
              <a:prstGeom prst="straightConnector1">
                <a:avLst/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lg" len="lg"/>
                <a:tailEnd type="arrow" w="lg" len="lg"/>
              </a:ln>
              <a:effectLst/>
              <a:scene3d>
                <a:camera prst="orthographicFront">
                  <a:rot lat="0" lon="0" rev="21000000"/>
                </a:camera>
                <a:lightRig rig="threePt" dir="t"/>
              </a:scene3d>
            </p:spPr>
          </p:cxnSp>
          <p:cxnSp>
            <p:nvCxnSpPr>
              <p:cNvPr id="36" name="Straight Arrow Connector 35"/>
              <p:cNvCxnSpPr/>
              <p:nvPr/>
            </p:nvCxnSpPr>
            <p:spPr bwMode="auto">
              <a:xfrm rot="16200000" flipV="1">
                <a:off x="2504805" y="3480105"/>
                <a:ext cx="410686" cy="10636"/>
              </a:xfrm>
              <a:prstGeom prst="straightConnector1">
                <a:avLst/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lg" len="lg"/>
                <a:tailEnd type="arrow" w="lg" len="lg"/>
              </a:ln>
              <a:effectLst/>
            </p:spPr>
          </p:cxnSp>
          <p:cxnSp>
            <p:nvCxnSpPr>
              <p:cNvPr id="37" name="Straight Arrow Connector 36"/>
              <p:cNvCxnSpPr/>
              <p:nvPr/>
            </p:nvCxnSpPr>
            <p:spPr bwMode="auto">
              <a:xfrm rot="16200000" flipV="1">
                <a:off x="3051002" y="3480105"/>
                <a:ext cx="410686" cy="10636"/>
              </a:xfrm>
              <a:prstGeom prst="straightConnector1">
                <a:avLst/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lg" len="lg"/>
                <a:tailEnd type="arrow" w="lg" len="lg"/>
              </a:ln>
              <a:effectLst/>
            </p:spPr>
          </p:cxnSp>
          <p:cxnSp>
            <p:nvCxnSpPr>
              <p:cNvPr id="38" name="Straight Arrow Connector 37"/>
              <p:cNvCxnSpPr/>
              <p:nvPr/>
            </p:nvCxnSpPr>
            <p:spPr bwMode="auto">
              <a:xfrm rot="16200000" flipV="1">
                <a:off x="3597199" y="3480105"/>
                <a:ext cx="410686" cy="10636"/>
              </a:xfrm>
              <a:prstGeom prst="straightConnector1">
                <a:avLst/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lg" len="lg"/>
                <a:tailEnd type="arrow" w="lg" len="lg"/>
              </a:ln>
              <a:effectLst/>
            </p:spPr>
          </p:cxnSp>
          <p:cxnSp>
            <p:nvCxnSpPr>
              <p:cNvPr id="39" name="Straight Arrow Connector 38"/>
              <p:cNvCxnSpPr/>
              <p:nvPr/>
            </p:nvCxnSpPr>
            <p:spPr bwMode="auto">
              <a:xfrm rot="16200000" flipV="1">
                <a:off x="4143396" y="3480105"/>
                <a:ext cx="410686" cy="10636"/>
              </a:xfrm>
              <a:prstGeom prst="straightConnector1">
                <a:avLst/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lg" len="lg"/>
                <a:tailEnd type="arrow" w="lg" len="lg"/>
              </a:ln>
              <a:effectLst/>
            </p:spPr>
          </p:cxnSp>
          <p:cxnSp>
            <p:nvCxnSpPr>
              <p:cNvPr id="47" name="Straight Arrow Connector 46"/>
              <p:cNvCxnSpPr/>
              <p:nvPr/>
            </p:nvCxnSpPr>
            <p:spPr bwMode="auto">
              <a:xfrm rot="16200000" flipV="1">
                <a:off x="4689593" y="3469472"/>
                <a:ext cx="410686" cy="10636"/>
              </a:xfrm>
              <a:prstGeom prst="straightConnector1">
                <a:avLst/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lg" len="lg"/>
                <a:tailEnd type="arrow" w="lg" len="lg"/>
              </a:ln>
              <a:effectLst/>
            </p:spPr>
          </p:cxnSp>
          <p:cxnSp>
            <p:nvCxnSpPr>
              <p:cNvPr id="48" name="Straight Arrow Connector 47"/>
              <p:cNvCxnSpPr/>
              <p:nvPr/>
            </p:nvCxnSpPr>
            <p:spPr bwMode="auto">
              <a:xfrm rot="16200000" flipV="1">
                <a:off x="5235790" y="3469472"/>
                <a:ext cx="410686" cy="10636"/>
              </a:xfrm>
              <a:prstGeom prst="straightConnector1">
                <a:avLst/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lg" len="lg"/>
                <a:tailEnd type="arrow" w="lg" len="lg"/>
              </a:ln>
              <a:effectLst/>
            </p:spPr>
          </p:cxnSp>
          <p:cxnSp>
            <p:nvCxnSpPr>
              <p:cNvPr id="49" name="Straight Arrow Connector 48"/>
              <p:cNvCxnSpPr/>
              <p:nvPr/>
            </p:nvCxnSpPr>
            <p:spPr bwMode="auto">
              <a:xfrm rot="16200000" flipV="1">
                <a:off x="5781987" y="3469473"/>
                <a:ext cx="410686" cy="10636"/>
              </a:xfrm>
              <a:prstGeom prst="straightConnector1">
                <a:avLst/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lg" len="lg"/>
                <a:tailEnd type="arrow" w="lg" len="lg"/>
              </a:ln>
              <a:effectLst/>
            </p:spPr>
          </p:cxnSp>
          <p:cxnSp>
            <p:nvCxnSpPr>
              <p:cNvPr id="50" name="Straight Arrow Connector 49"/>
              <p:cNvCxnSpPr/>
              <p:nvPr/>
            </p:nvCxnSpPr>
            <p:spPr bwMode="auto">
              <a:xfrm rot="5400000">
                <a:off x="6328184" y="3469472"/>
                <a:ext cx="410686" cy="10636"/>
              </a:xfrm>
              <a:prstGeom prst="straightConnector1">
                <a:avLst/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  <a:round/>
                <a:headEnd type="stealth" w="lg" len="lg"/>
                <a:tailEnd type="none" w="lg" len="lg"/>
              </a:ln>
              <a:effectLst/>
              <a:scene3d>
                <a:camera prst="orthographicFront">
                  <a:rot lat="0" lon="0" rev="300000"/>
                </a:camera>
                <a:lightRig rig="threePt" dir="t"/>
              </a:scene3d>
            </p:spPr>
          </p:cxnSp>
          <p:cxnSp>
            <p:nvCxnSpPr>
              <p:cNvPr id="51" name="Straight Arrow Connector 50"/>
              <p:cNvCxnSpPr/>
              <p:nvPr/>
            </p:nvCxnSpPr>
            <p:spPr bwMode="auto">
              <a:xfrm rot="16200000" flipV="1">
                <a:off x="6874381" y="3469473"/>
                <a:ext cx="410686" cy="10636"/>
              </a:xfrm>
              <a:prstGeom prst="straightConnector1">
                <a:avLst/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lg" len="lg"/>
                <a:tailEnd type="arrow" w="lg" len="lg"/>
              </a:ln>
              <a:effectLst/>
              <a:scene3d>
                <a:camera prst="orthographicFront">
                  <a:rot lat="0" lon="0" rev="600000"/>
                </a:camera>
                <a:lightRig rig="threePt" dir="t"/>
              </a:scene3d>
            </p:spPr>
          </p:cxnSp>
          <p:cxnSp>
            <p:nvCxnSpPr>
              <p:cNvPr id="52" name="Straight Arrow Connector 51"/>
              <p:cNvCxnSpPr/>
              <p:nvPr/>
            </p:nvCxnSpPr>
            <p:spPr bwMode="auto">
              <a:xfrm rot="16200000" flipV="1">
                <a:off x="7420578" y="3469473"/>
                <a:ext cx="410686" cy="10636"/>
              </a:xfrm>
              <a:prstGeom prst="straightConnector1">
                <a:avLst/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lg" len="lg"/>
                <a:tailEnd type="arrow" w="lg" len="lg"/>
              </a:ln>
              <a:effectLst/>
            </p:spPr>
          </p:cxnSp>
          <p:cxnSp>
            <p:nvCxnSpPr>
              <p:cNvPr id="53" name="Straight Arrow Connector 52"/>
              <p:cNvCxnSpPr/>
              <p:nvPr/>
            </p:nvCxnSpPr>
            <p:spPr bwMode="auto">
              <a:xfrm rot="5400000">
                <a:off x="7966779" y="3469472"/>
                <a:ext cx="410686" cy="10636"/>
              </a:xfrm>
              <a:prstGeom prst="straightConnector1">
                <a:avLst/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  <a:round/>
                <a:headEnd type="stealth" w="lg" len="lg"/>
                <a:tailEnd type="none" w="lg" len="lg"/>
              </a:ln>
              <a:effectLst/>
            </p:spPr>
          </p:cxnSp>
        </p:grpSp>
        <p:grpSp>
          <p:nvGrpSpPr>
            <p:cNvPr id="61" name="Group 60"/>
            <p:cNvGrpSpPr/>
            <p:nvPr/>
          </p:nvGrpSpPr>
          <p:grpSpPr>
            <a:xfrm>
              <a:off x="1074888" y="4013726"/>
              <a:ext cx="7111201" cy="421319"/>
              <a:chOff x="1074888" y="4013726"/>
              <a:chExt cx="7111201" cy="421319"/>
            </a:xfrm>
          </p:grpSpPr>
          <p:cxnSp>
            <p:nvCxnSpPr>
              <p:cNvPr id="40" name="Straight Arrow Connector 39"/>
              <p:cNvCxnSpPr/>
              <p:nvPr/>
            </p:nvCxnSpPr>
            <p:spPr bwMode="auto">
              <a:xfrm rot="5400000">
                <a:off x="874863" y="4224384"/>
                <a:ext cx="410686" cy="10636"/>
              </a:xfrm>
              <a:prstGeom prst="straightConnector1">
                <a:avLst/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  <a:round/>
                <a:headEnd type="stealth" w="lg" len="lg"/>
                <a:tailEnd type="none" w="lg" len="lg"/>
              </a:ln>
              <a:effectLst/>
            </p:spPr>
          </p:cxnSp>
          <p:cxnSp>
            <p:nvCxnSpPr>
              <p:cNvPr id="41" name="Straight Arrow Connector 40"/>
              <p:cNvCxnSpPr/>
              <p:nvPr/>
            </p:nvCxnSpPr>
            <p:spPr bwMode="auto">
              <a:xfrm rot="16200000" flipV="1">
                <a:off x="1421060" y="4224384"/>
                <a:ext cx="410686" cy="10636"/>
              </a:xfrm>
              <a:prstGeom prst="straightConnector1">
                <a:avLst/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lg" len="lg"/>
                <a:tailEnd type="arrow" w="lg" len="lg"/>
              </a:ln>
              <a:effectLst/>
            </p:spPr>
          </p:cxnSp>
          <p:cxnSp>
            <p:nvCxnSpPr>
              <p:cNvPr id="42" name="Straight Arrow Connector 41"/>
              <p:cNvCxnSpPr/>
              <p:nvPr/>
            </p:nvCxnSpPr>
            <p:spPr bwMode="auto">
              <a:xfrm rot="16200000" flipV="1">
                <a:off x="1967257" y="4224384"/>
                <a:ext cx="410686" cy="10636"/>
              </a:xfrm>
              <a:prstGeom prst="straightConnector1">
                <a:avLst/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lg" len="lg"/>
                <a:tailEnd type="arrow" w="lg" len="lg"/>
              </a:ln>
              <a:effectLst/>
              <a:scene3d>
                <a:camera prst="orthographicFront">
                  <a:rot lat="0" lon="0" rev="20400000"/>
                </a:camera>
                <a:lightRig rig="threePt" dir="t"/>
              </a:scene3d>
            </p:spPr>
          </p:cxnSp>
          <p:cxnSp>
            <p:nvCxnSpPr>
              <p:cNvPr id="43" name="Straight Arrow Connector 42"/>
              <p:cNvCxnSpPr/>
              <p:nvPr/>
            </p:nvCxnSpPr>
            <p:spPr bwMode="auto">
              <a:xfrm rot="16200000" flipV="1">
                <a:off x="2513454" y="4224384"/>
                <a:ext cx="410686" cy="10636"/>
              </a:xfrm>
              <a:prstGeom prst="straightConnector1">
                <a:avLst/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lg" len="lg"/>
                <a:tailEnd type="arrow" w="lg" len="lg"/>
              </a:ln>
              <a:effectLst/>
              <a:scene3d>
                <a:camera prst="orthographicFront">
                  <a:rot lat="0" lon="0" rev="21000000"/>
                </a:camera>
                <a:lightRig rig="threePt" dir="t"/>
              </a:scene3d>
            </p:spPr>
          </p:cxnSp>
          <p:cxnSp>
            <p:nvCxnSpPr>
              <p:cNvPr id="44" name="Straight Arrow Connector 43"/>
              <p:cNvCxnSpPr/>
              <p:nvPr/>
            </p:nvCxnSpPr>
            <p:spPr bwMode="auto">
              <a:xfrm rot="16200000" flipV="1">
                <a:off x="3059651" y="4224384"/>
                <a:ext cx="410686" cy="10636"/>
              </a:xfrm>
              <a:prstGeom prst="straightConnector1">
                <a:avLst/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lg" len="lg"/>
                <a:tailEnd type="arrow" w="lg" len="lg"/>
              </a:ln>
              <a:effectLst/>
            </p:spPr>
          </p:cxnSp>
          <p:cxnSp>
            <p:nvCxnSpPr>
              <p:cNvPr id="45" name="Straight Arrow Connector 44"/>
              <p:cNvCxnSpPr/>
              <p:nvPr/>
            </p:nvCxnSpPr>
            <p:spPr bwMode="auto">
              <a:xfrm rot="16200000" flipV="1">
                <a:off x="3605848" y="4224384"/>
                <a:ext cx="410686" cy="10636"/>
              </a:xfrm>
              <a:prstGeom prst="straightConnector1">
                <a:avLst/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lg" len="lg"/>
                <a:tailEnd type="arrow" w="lg" len="lg"/>
              </a:ln>
              <a:effectLst/>
            </p:spPr>
          </p:cxnSp>
          <p:cxnSp>
            <p:nvCxnSpPr>
              <p:cNvPr id="46" name="Straight Arrow Connector 45"/>
              <p:cNvCxnSpPr/>
              <p:nvPr/>
            </p:nvCxnSpPr>
            <p:spPr bwMode="auto">
              <a:xfrm rot="16200000" flipV="1">
                <a:off x="4152045" y="4224384"/>
                <a:ext cx="410686" cy="10636"/>
              </a:xfrm>
              <a:prstGeom prst="straightConnector1">
                <a:avLst/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lg" len="lg"/>
                <a:tailEnd type="arrow" w="lg" len="lg"/>
              </a:ln>
              <a:effectLst/>
            </p:spPr>
          </p:cxnSp>
          <p:cxnSp>
            <p:nvCxnSpPr>
              <p:cNvPr id="54" name="Straight Arrow Connector 53"/>
              <p:cNvCxnSpPr/>
              <p:nvPr/>
            </p:nvCxnSpPr>
            <p:spPr bwMode="auto">
              <a:xfrm rot="16200000" flipV="1">
                <a:off x="5244439" y="4213751"/>
                <a:ext cx="410686" cy="10636"/>
              </a:xfrm>
              <a:prstGeom prst="straightConnector1">
                <a:avLst/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lg" len="lg"/>
                <a:tailEnd type="arrow" w="lg" len="lg"/>
              </a:ln>
              <a:effectLst/>
            </p:spPr>
          </p:cxnSp>
          <p:cxnSp>
            <p:nvCxnSpPr>
              <p:cNvPr id="55" name="Straight Arrow Connector 54"/>
              <p:cNvCxnSpPr/>
              <p:nvPr/>
            </p:nvCxnSpPr>
            <p:spPr bwMode="auto">
              <a:xfrm rot="16200000" flipV="1">
                <a:off x="5790636" y="4213751"/>
                <a:ext cx="410686" cy="10636"/>
              </a:xfrm>
              <a:prstGeom prst="straightConnector1">
                <a:avLst/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lg" len="lg"/>
                <a:tailEnd type="arrow" w="lg" len="lg"/>
              </a:ln>
              <a:effectLst/>
            </p:spPr>
          </p:cxnSp>
          <p:cxnSp>
            <p:nvCxnSpPr>
              <p:cNvPr id="56" name="Straight Arrow Connector 55"/>
              <p:cNvCxnSpPr/>
              <p:nvPr/>
            </p:nvCxnSpPr>
            <p:spPr bwMode="auto">
              <a:xfrm rot="16200000" flipV="1">
                <a:off x="6336833" y="4213752"/>
                <a:ext cx="410686" cy="10636"/>
              </a:xfrm>
              <a:prstGeom prst="straightConnector1">
                <a:avLst/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lg" len="lg"/>
                <a:tailEnd type="arrow" w="lg" len="lg"/>
              </a:ln>
              <a:effectLst/>
            </p:spPr>
          </p:cxnSp>
          <p:cxnSp>
            <p:nvCxnSpPr>
              <p:cNvPr id="57" name="Straight Arrow Connector 56"/>
              <p:cNvCxnSpPr/>
              <p:nvPr/>
            </p:nvCxnSpPr>
            <p:spPr bwMode="auto">
              <a:xfrm rot="5400000">
                <a:off x="6883030" y="4213751"/>
                <a:ext cx="410686" cy="10636"/>
              </a:xfrm>
              <a:prstGeom prst="straightConnector1">
                <a:avLst/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  <a:round/>
                <a:headEnd type="stealth" w="lg" len="lg"/>
                <a:tailEnd type="none" w="lg" len="lg"/>
              </a:ln>
              <a:effectLst/>
              <a:scene3d>
                <a:camera prst="orthographicFront">
                  <a:rot lat="0" lon="0" rev="300000"/>
                </a:camera>
                <a:lightRig rig="threePt" dir="t"/>
              </a:scene3d>
            </p:spPr>
          </p:cxnSp>
          <p:cxnSp>
            <p:nvCxnSpPr>
              <p:cNvPr id="58" name="Straight Arrow Connector 57"/>
              <p:cNvCxnSpPr/>
              <p:nvPr/>
            </p:nvCxnSpPr>
            <p:spPr bwMode="auto">
              <a:xfrm rot="16200000" flipV="1">
                <a:off x="7429227" y="4213752"/>
                <a:ext cx="410686" cy="10636"/>
              </a:xfrm>
              <a:prstGeom prst="straightConnector1">
                <a:avLst/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lg" len="lg"/>
                <a:tailEnd type="arrow" w="lg" len="lg"/>
              </a:ln>
              <a:effectLst/>
              <a:scene3d>
                <a:camera prst="orthographicFront">
                  <a:rot lat="0" lon="0" rev="600000"/>
                </a:camera>
                <a:lightRig rig="threePt" dir="t"/>
              </a:scene3d>
            </p:spPr>
          </p:cxnSp>
          <p:cxnSp>
            <p:nvCxnSpPr>
              <p:cNvPr id="59" name="Straight Arrow Connector 58"/>
              <p:cNvCxnSpPr/>
              <p:nvPr/>
            </p:nvCxnSpPr>
            <p:spPr bwMode="auto">
              <a:xfrm rot="16200000" flipV="1">
                <a:off x="7975428" y="4213752"/>
                <a:ext cx="410686" cy="10636"/>
              </a:xfrm>
              <a:prstGeom prst="straightConnector1">
                <a:avLst/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lg" len="lg"/>
                <a:tailEnd type="arrow" w="lg" len="lg"/>
              </a:ln>
              <a:effectLst/>
            </p:spPr>
          </p:cxnSp>
          <p:cxnSp>
            <p:nvCxnSpPr>
              <p:cNvPr id="60" name="Straight Arrow Connector 59"/>
              <p:cNvCxnSpPr/>
              <p:nvPr/>
            </p:nvCxnSpPr>
            <p:spPr bwMode="auto">
              <a:xfrm rot="16200000" flipV="1">
                <a:off x="4698242" y="4213751"/>
                <a:ext cx="410686" cy="10636"/>
              </a:xfrm>
              <a:prstGeom prst="straightConnector1">
                <a:avLst/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lg" len="lg"/>
                <a:tailEnd type="arrow" w="lg" len="lg"/>
              </a:ln>
              <a:effectLst/>
            </p:spPr>
          </p:cxnSp>
        </p:grpSp>
      </p:grpSp>
      <p:sp>
        <p:nvSpPr>
          <p:cNvPr id="70" name="Rectangle 69"/>
          <p:cNvSpPr/>
          <p:nvPr/>
        </p:nvSpPr>
        <p:spPr>
          <a:xfrm>
            <a:off x="406443" y="3740439"/>
            <a:ext cx="24048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000" dirty="0" smtClean="0">
                <a:solidFill>
                  <a:srgbClr val="005A58"/>
                </a:solidFill>
                <a:latin typeface="Arial" charset="0"/>
                <a:ea typeface="新細明體" pitchFamily="18" charset="-120"/>
              </a:rPr>
              <a:t>Electric transformer</a:t>
            </a:r>
            <a:endParaRPr lang="en-US" dirty="0"/>
          </a:p>
        </p:txBody>
      </p:sp>
      <p:sp>
        <p:nvSpPr>
          <p:cNvPr id="71" name="Rectangle 70"/>
          <p:cNvSpPr/>
          <p:nvPr/>
        </p:nvSpPr>
        <p:spPr>
          <a:xfrm>
            <a:off x="3553689" y="3740439"/>
            <a:ext cx="136768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000" dirty="0" smtClean="0">
                <a:solidFill>
                  <a:srgbClr val="005A58"/>
                </a:solidFill>
                <a:latin typeface="Arial" charset="0"/>
                <a:ea typeface="新細明體" pitchFamily="18" charset="-120"/>
              </a:rPr>
              <a:t>Hard drive</a:t>
            </a:r>
            <a:endParaRPr lang="en-US" dirty="0"/>
          </a:p>
        </p:txBody>
      </p:sp>
      <p:pic>
        <p:nvPicPr>
          <p:cNvPr id="512006" name="Picture 6" descr="C:\Users\weiku\Desktop\priu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9343" y="4263268"/>
            <a:ext cx="4343972" cy="2231708"/>
          </a:xfrm>
          <a:prstGeom prst="rect">
            <a:avLst/>
          </a:prstGeom>
          <a:noFill/>
        </p:spPr>
      </p:pic>
      <p:pic>
        <p:nvPicPr>
          <p:cNvPr id="512005" name="Picture 5" descr="C:\Users\weiku\Desktop\mid-HardDisk1_og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63174" y="4263501"/>
            <a:ext cx="2926080" cy="2194560"/>
          </a:xfrm>
          <a:prstGeom prst="rect">
            <a:avLst/>
          </a:prstGeom>
          <a:noFill/>
        </p:spPr>
      </p:pic>
      <p:pic>
        <p:nvPicPr>
          <p:cNvPr id="512004" name="Picture 4" descr="C:\Users\weiku\Desktop\electrical-transformer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576" y="4254117"/>
            <a:ext cx="2828925" cy="2295525"/>
          </a:xfrm>
          <a:prstGeom prst="rect">
            <a:avLst/>
          </a:prstGeom>
          <a:noFill/>
        </p:spPr>
      </p:pic>
      <p:sp>
        <p:nvSpPr>
          <p:cNvPr id="73" name="Rectangle 72"/>
          <p:cNvSpPr/>
          <p:nvPr/>
        </p:nvSpPr>
        <p:spPr>
          <a:xfrm>
            <a:off x="6328787" y="3740439"/>
            <a:ext cx="17508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000" dirty="0" smtClean="0">
                <a:solidFill>
                  <a:srgbClr val="005A58"/>
                </a:solidFill>
                <a:latin typeface="Arial" charset="0"/>
                <a:ea typeface="新細明體" pitchFamily="18" charset="-120"/>
              </a:rPr>
              <a:t>Electric motor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0261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6"/>
          <p:cNvSpPr>
            <a:spLocks noChangeArrowheads="1"/>
          </p:cNvSpPr>
          <p:nvPr/>
        </p:nvSpPr>
        <p:spPr bwMode="auto">
          <a:xfrm>
            <a:off x="916578" y="-10639"/>
            <a:ext cx="8112370" cy="96757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b"/>
          <a:lstStyle/>
          <a:p>
            <a:r>
              <a:rPr lang="en-US" altLang="zh-TW" sz="2800" dirty="0" smtClean="0">
                <a:solidFill>
                  <a:schemeClr val="tx2"/>
                </a:solidFill>
                <a:ea typeface="新細明體" pitchFamily="18" charset="-120"/>
              </a:rPr>
              <a:t>Superconductivity:</a:t>
            </a:r>
          </a:p>
          <a:p>
            <a:r>
              <a:rPr lang="en-US" altLang="zh-TW" sz="2800" dirty="0" smtClean="0">
                <a:solidFill>
                  <a:schemeClr val="tx2"/>
                </a:solidFill>
                <a:ea typeface="新細明體" pitchFamily="18" charset="-120"/>
              </a:rPr>
              <a:t>a possible route to go beyond the silicon age</a:t>
            </a:r>
            <a:endParaRPr lang="en-US" altLang="zh-TW" sz="2800" dirty="0">
              <a:solidFill>
                <a:schemeClr val="tx2"/>
              </a:solidFill>
              <a:ea typeface="新細明體" pitchFamily="18" charset="-120"/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406443" y="1688270"/>
            <a:ext cx="135325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000" dirty="0" smtClean="0">
                <a:solidFill>
                  <a:srgbClr val="005A58"/>
                </a:solidFill>
                <a:latin typeface="Arial" charset="0"/>
                <a:ea typeface="新細明體" pitchFamily="18" charset="-120"/>
              </a:rPr>
              <a:t>Stone age</a:t>
            </a:r>
            <a:endParaRPr lang="en-US" dirty="0"/>
          </a:p>
        </p:txBody>
      </p:sp>
      <p:sp>
        <p:nvSpPr>
          <p:cNvPr id="71" name="Rectangle 70"/>
          <p:cNvSpPr/>
          <p:nvPr/>
        </p:nvSpPr>
        <p:spPr>
          <a:xfrm>
            <a:off x="2511655" y="1688270"/>
            <a:ext cx="149592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rgbClr val="005A58"/>
                </a:solidFill>
                <a:latin typeface="Arial" charset="0"/>
                <a:ea typeface="新細明體" pitchFamily="18" charset="-120"/>
              </a:rPr>
              <a:t>Bronze age</a:t>
            </a:r>
            <a:endParaRPr lang="en-US" dirty="0"/>
          </a:p>
        </p:txBody>
      </p:sp>
      <p:sp>
        <p:nvSpPr>
          <p:cNvPr id="73" name="Rectangle 72"/>
          <p:cNvSpPr/>
          <p:nvPr/>
        </p:nvSpPr>
        <p:spPr>
          <a:xfrm>
            <a:off x="5137891" y="1688270"/>
            <a:ext cx="11240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000" dirty="0" smtClean="0">
                <a:solidFill>
                  <a:srgbClr val="005A58"/>
                </a:solidFill>
                <a:latin typeface="Arial" charset="0"/>
                <a:ea typeface="新細明體" pitchFamily="18" charset="-120"/>
              </a:rPr>
              <a:t>Iron age</a:t>
            </a:r>
            <a:endParaRPr lang="en-US" dirty="0"/>
          </a:p>
        </p:txBody>
      </p:sp>
      <p:pic>
        <p:nvPicPr>
          <p:cNvPr id="525314" name="Picture 2" descr="http://upload.wikimedia.org/wikipedia/commons/thumb/8/80/Obsidienne_biface_ethiopie.jpg/250px-Obsidienne_biface_ethiopie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7079" y="2573092"/>
            <a:ext cx="1587500" cy="1911350"/>
          </a:xfrm>
          <a:prstGeom prst="rect">
            <a:avLst/>
          </a:prstGeom>
          <a:noFill/>
        </p:spPr>
      </p:pic>
      <p:pic>
        <p:nvPicPr>
          <p:cNvPr id="525316" name="Picture 4" descr="File:Gefuding Gui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16240" y="2583766"/>
            <a:ext cx="2540000" cy="1905000"/>
          </a:xfrm>
          <a:prstGeom prst="rect">
            <a:avLst/>
          </a:prstGeom>
          <a:noFill/>
        </p:spPr>
      </p:pic>
      <p:pic>
        <p:nvPicPr>
          <p:cNvPr id="525318" name="Picture 6" descr="http://media.giantbomb.com/uploads/1/13307/1253183-tire_iron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1679" y="2308977"/>
            <a:ext cx="2381250" cy="2381250"/>
          </a:xfrm>
          <a:prstGeom prst="rect">
            <a:avLst/>
          </a:prstGeom>
          <a:noFill/>
        </p:spPr>
      </p:pic>
      <p:sp>
        <p:nvSpPr>
          <p:cNvPr id="74" name="Rectangle 73"/>
          <p:cNvSpPr/>
          <p:nvPr/>
        </p:nvSpPr>
        <p:spPr>
          <a:xfrm>
            <a:off x="7360096" y="1688270"/>
            <a:ext cx="14414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000" dirty="0" smtClean="0">
                <a:solidFill>
                  <a:srgbClr val="005A58"/>
                </a:solidFill>
                <a:latin typeface="Arial" charset="0"/>
                <a:ea typeface="新細明體" pitchFamily="18" charset="-120"/>
              </a:rPr>
              <a:t>Silicon age</a:t>
            </a:r>
            <a:endParaRPr lang="en-US" dirty="0"/>
          </a:p>
        </p:txBody>
      </p:sp>
      <p:pic>
        <p:nvPicPr>
          <p:cNvPr id="525320" name="Picture 8" descr="http://www.ti.com/corp/docs/company/history/timeline/semicon/1950/images/transistorstamp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29437" y="2464955"/>
            <a:ext cx="2214563" cy="2000250"/>
          </a:xfrm>
          <a:prstGeom prst="rect">
            <a:avLst/>
          </a:prstGeom>
          <a:noFill/>
        </p:spPr>
      </p:pic>
      <p:sp>
        <p:nvSpPr>
          <p:cNvPr id="76" name="Rectangle 75"/>
          <p:cNvSpPr/>
          <p:nvPr/>
        </p:nvSpPr>
        <p:spPr>
          <a:xfrm>
            <a:off x="246948" y="4984500"/>
            <a:ext cx="8270213" cy="9600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2000" dirty="0" smtClean="0">
                <a:solidFill>
                  <a:srgbClr val="005A58"/>
                </a:solidFill>
                <a:latin typeface="Arial" charset="0"/>
                <a:ea typeface="新細明體" pitchFamily="18" charset="-120"/>
              </a:rPr>
              <a:t>What is the next material that define the next generation of technology?</a:t>
            </a:r>
            <a:br>
              <a:rPr lang="en-US" altLang="zh-TW" sz="2000" dirty="0" smtClean="0">
                <a:solidFill>
                  <a:srgbClr val="005A58"/>
                </a:solidFill>
                <a:latin typeface="Arial" charset="0"/>
                <a:ea typeface="新細明體" pitchFamily="18" charset="-120"/>
              </a:rPr>
            </a:br>
            <a:r>
              <a:rPr lang="en-US" altLang="zh-TW" sz="2000" dirty="0" smtClean="0">
                <a:solidFill>
                  <a:srgbClr val="005A58"/>
                </a:solidFill>
                <a:latin typeface="Arial" charset="0"/>
                <a:ea typeface="新細明體" pitchFamily="18" charset="-120"/>
              </a:rPr>
              <a:t>Room temperature superconductors is a likely candidate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0078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6"/>
          <p:cNvSpPr>
            <a:spLocks noChangeArrowheads="1"/>
          </p:cNvSpPr>
          <p:nvPr/>
        </p:nvSpPr>
        <p:spPr bwMode="auto">
          <a:xfrm>
            <a:off x="916578" y="-10639"/>
            <a:ext cx="8112370" cy="96757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b"/>
          <a:lstStyle/>
          <a:p>
            <a:pPr algn="l"/>
            <a:r>
              <a:rPr lang="en-US" altLang="zh-TW" sz="2800" dirty="0" smtClean="0">
                <a:solidFill>
                  <a:schemeClr val="tx2"/>
                </a:solidFill>
                <a:ea typeface="新細明體" pitchFamily="18" charset="-120"/>
              </a:rPr>
              <a:t>Superconductivity:</a:t>
            </a:r>
          </a:p>
          <a:p>
            <a:pPr algn="l"/>
            <a:r>
              <a:rPr lang="en-US" altLang="zh-TW" sz="2800" dirty="0" smtClean="0">
                <a:solidFill>
                  <a:schemeClr val="tx2"/>
                </a:solidFill>
                <a:ea typeface="新細明體" pitchFamily="18" charset="-120"/>
              </a:rPr>
              <a:t>a possible route to go beyond the silicon age</a:t>
            </a:r>
            <a:endParaRPr lang="en-US" altLang="zh-TW" sz="2800" dirty="0">
              <a:solidFill>
                <a:schemeClr val="tx2"/>
              </a:solidFill>
              <a:ea typeface="新細明體" pitchFamily="18" charset="-120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8301" y="1116419"/>
            <a:ext cx="8986837" cy="255454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18288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ct val="50000"/>
              <a:buFontTx/>
              <a:buBlip>
                <a:blip r:embed="rId2"/>
              </a:buBlip>
            </a:pPr>
            <a:r>
              <a:rPr lang="en-US" altLang="zh-TW" sz="2000" dirty="0" smtClean="0">
                <a:latin typeface="Arial" charset="0"/>
                <a:ea typeface="新細明體" pitchFamily="18" charset="-120"/>
              </a:rPr>
              <a:t>  Coherent pairing of electrons that closes low-energy scattering channels</a:t>
            </a:r>
          </a:p>
          <a:p>
            <a:pPr marL="18288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ct val="50000"/>
              <a:buFontTx/>
              <a:buBlip>
                <a:blip r:embed="rId2"/>
              </a:buBlip>
            </a:pPr>
            <a:r>
              <a:rPr lang="en-US" altLang="zh-TW" sz="2000" dirty="0" smtClean="0">
                <a:latin typeface="Arial" charset="0"/>
                <a:ea typeface="新細明體" pitchFamily="18" charset="-120"/>
              </a:rPr>
              <a:t>  Exotic properties of superconductivity:</a:t>
            </a:r>
          </a:p>
          <a:p>
            <a:pPr marL="640080" lvl="1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50000"/>
              <a:buFontTx/>
              <a:buBlip>
                <a:blip r:embed="rId2"/>
              </a:buBlip>
            </a:pPr>
            <a:r>
              <a:rPr lang="en-US" altLang="zh-TW" sz="2000" dirty="0" smtClean="0">
                <a:latin typeface="Arial" charset="0"/>
                <a:ea typeface="新細明體" pitchFamily="18" charset="-120"/>
              </a:rPr>
              <a:t>  Transporting current without loss</a:t>
            </a:r>
          </a:p>
          <a:p>
            <a:pPr marL="640080" lvl="1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50000"/>
              <a:buFontTx/>
              <a:buBlip>
                <a:blip r:embed="rId2"/>
              </a:buBlip>
            </a:pPr>
            <a:r>
              <a:rPr lang="en-US" altLang="zh-TW" sz="2000" dirty="0" smtClean="0">
                <a:latin typeface="Arial" charset="0"/>
                <a:ea typeface="新細明體" pitchFamily="18" charset="-120"/>
              </a:rPr>
              <a:t>  Perfect diamagnetic response</a:t>
            </a:r>
          </a:p>
          <a:p>
            <a:pPr marL="18288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SzPct val="50000"/>
              <a:buFontTx/>
              <a:buBlip>
                <a:blip r:embed="rId2"/>
              </a:buBlip>
            </a:pPr>
            <a:r>
              <a:rPr lang="en-US" altLang="zh-TW" sz="2000" dirty="0" smtClean="0">
                <a:latin typeface="Arial" charset="0"/>
                <a:ea typeface="新細明體" pitchFamily="18" charset="-120"/>
              </a:rPr>
              <a:t>  Wide range of essential applications</a:t>
            </a:r>
            <a:endParaRPr lang="en-US" altLang="zh-TW" sz="1600" dirty="0">
              <a:solidFill>
                <a:srgbClr val="000000"/>
              </a:solidFill>
              <a:ea typeface="新細明體" pitchFamily="18" charset="-120"/>
              <a:sym typeface="Wingdings" pitchFamily="2" charset="2"/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246948" y="3666008"/>
            <a:ext cx="30171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TW" sz="2000" dirty="0" smtClean="0">
                <a:solidFill>
                  <a:srgbClr val="005A58"/>
                </a:solidFill>
                <a:latin typeface="Arial" charset="0"/>
                <a:ea typeface="新細明體" pitchFamily="18" charset="-120"/>
              </a:rPr>
              <a:t>Energy storage - SMES </a:t>
            </a:r>
            <a:endParaRPr lang="en-US" dirty="0"/>
          </a:p>
        </p:txBody>
      </p:sp>
      <p:sp>
        <p:nvSpPr>
          <p:cNvPr id="71" name="Rectangle 70"/>
          <p:cNvSpPr/>
          <p:nvPr/>
        </p:nvSpPr>
        <p:spPr>
          <a:xfrm>
            <a:off x="3266598" y="3666008"/>
            <a:ext cx="26516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TW" sz="2000" dirty="0" smtClean="0">
                <a:solidFill>
                  <a:srgbClr val="005A58"/>
                </a:solidFill>
                <a:latin typeface="Arial" charset="0"/>
                <a:ea typeface="新細明體" pitchFamily="18" charset="-120"/>
              </a:rPr>
              <a:t>Superconducting wire</a:t>
            </a:r>
            <a:endParaRPr lang="en-US" dirty="0"/>
          </a:p>
        </p:txBody>
      </p:sp>
      <p:sp>
        <p:nvSpPr>
          <p:cNvPr id="73" name="Rectangle 72"/>
          <p:cNvSpPr/>
          <p:nvPr/>
        </p:nvSpPr>
        <p:spPr>
          <a:xfrm>
            <a:off x="6328787" y="3666008"/>
            <a:ext cx="230864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TW" sz="2000" dirty="0" smtClean="0">
                <a:solidFill>
                  <a:srgbClr val="005A58"/>
                </a:solidFill>
                <a:latin typeface="Arial" charset="0"/>
                <a:ea typeface="新細明體" pitchFamily="18" charset="-120"/>
              </a:rPr>
              <a:t>Magnetic levitation</a:t>
            </a:r>
            <a:endParaRPr lang="en-US" dirty="0"/>
          </a:p>
        </p:txBody>
      </p:sp>
      <p:pic>
        <p:nvPicPr>
          <p:cNvPr id="523272" name="Picture 8" descr="http://www.dropyourenergybill.com/wp-content/uploads/2011/02/JR-Maglev-levitated-train_full_size_landscape-300x19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50" y="4254721"/>
            <a:ext cx="3143250" cy="2085023"/>
          </a:xfrm>
          <a:prstGeom prst="rect">
            <a:avLst/>
          </a:prstGeom>
          <a:noFill/>
        </p:spPr>
      </p:pic>
      <p:pic>
        <p:nvPicPr>
          <p:cNvPr id="523270" name="Picture 6" descr="http://upload.wikimedia.org/wikipedia/commons/thumb/c/cc/CERN-cables-p1030764.jpg/220px-CERN-cables-p1030764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9017" y="4256644"/>
            <a:ext cx="2794000" cy="2095500"/>
          </a:xfrm>
          <a:prstGeom prst="rect">
            <a:avLst/>
          </a:prstGeom>
          <a:noFill/>
        </p:spPr>
      </p:pic>
      <p:pic>
        <p:nvPicPr>
          <p:cNvPr id="523274" name="Picture 10" descr="http://www.nr.titech.ac.jp/~htsutsui/study/SMES/device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8979" y="4043714"/>
            <a:ext cx="2419048" cy="281428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45933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8301" y="797434"/>
            <a:ext cx="9135699" cy="604780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18288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SzPct val="50000"/>
              <a:tabLst>
                <a:tab pos="2403475" algn="l"/>
              </a:tabLst>
            </a:pPr>
            <a:r>
              <a:rPr lang="en-US" altLang="zh-TW" sz="2800" dirty="0" smtClean="0">
                <a:solidFill>
                  <a:srgbClr val="7030A0"/>
                </a:solidFill>
                <a:latin typeface="Arial" charset="0"/>
                <a:ea typeface="新細明體" pitchFamily="18" charset="-120"/>
              </a:rPr>
              <a:t>	             “More is different”</a:t>
            </a:r>
          </a:p>
          <a:p>
            <a:pPr marL="18288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SzPct val="50000"/>
              <a:tabLst>
                <a:tab pos="2403475" algn="l"/>
              </a:tabLst>
            </a:pPr>
            <a:r>
              <a:rPr lang="en-US" altLang="zh-TW" sz="2000" dirty="0" smtClean="0"/>
              <a:t>	       Philip W. </a:t>
            </a:r>
            <a:r>
              <a:rPr lang="en-US" sz="2000" dirty="0" smtClean="0"/>
              <a:t>Anderson, </a:t>
            </a:r>
            <a:r>
              <a:rPr lang="en-US" sz="2000" i="1" dirty="0" smtClean="0"/>
              <a:t>Science</a:t>
            </a:r>
            <a:r>
              <a:rPr lang="en-US" sz="2000" dirty="0" smtClean="0"/>
              <a:t> </a:t>
            </a:r>
            <a:r>
              <a:rPr lang="en-US" sz="2000" b="1" dirty="0" smtClean="0"/>
              <a:t>177</a:t>
            </a:r>
            <a:r>
              <a:rPr lang="en-US" sz="2000" dirty="0" smtClean="0"/>
              <a:t> (4047): 393 (1972)</a:t>
            </a:r>
            <a:endParaRPr lang="en-US" altLang="zh-TW" sz="2000" dirty="0" smtClean="0">
              <a:latin typeface="Arial" charset="0"/>
              <a:ea typeface="新細明體" pitchFamily="18" charset="-120"/>
            </a:endParaRPr>
          </a:p>
          <a:p>
            <a:pPr marL="640080" lvl="1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SzPct val="50000"/>
              <a:tabLst>
                <a:tab pos="2519363" algn="l"/>
              </a:tabLst>
            </a:pP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	No exact solution for ~10</a:t>
            </a:r>
            <a:r>
              <a:rPr lang="en-US" altLang="zh-TW" sz="2000" baseline="30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23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 electrons</a:t>
            </a:r>
            <a:b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</a:b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	challenge: </a:t>
            </a:r>
            <a:r>
              <a:rPr lang="en-US" altLang="zh-TW" sz="2000" dirty="0" smtClean="0">
                <a:solidFill>
                  <a:srgbClr val="7030A0"/>
                </a:solidFill>
                <a:latin typeface="Arial" charset="0"/>
                <a:ea typeface="新細明體" pitchFamily="18" charset="-120"/>
                <a:sym typeface="Wingdings" pitchFamily="2" charset="2"/>
              </a:rPr>
              <a:t>complex properties without an exact solution</a:t>
            </a:r>
          </a:p>
          <a:p>
            <a:pPr marL="18288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SzPct val="50000"/>
            </a:pP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Luckily, one powerful shortcut is available</a:t>
            </a:r>
          </a:p>
          <a:p>
            <a:pPr marL="18288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SzPct val="50000"/>
            </a:pP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Density functional theory (DFT) :</a:t>
            </a:r>
            <a:b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</a:b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Quantum many-body system is </a:t>
            </a:r>
            <a:r>
              <a:rPr lang="en-US" altLang="zh-TW" sz="2000" dirty="0" smtClean="0">
                <a:solidFill>
                  <a:srgbClr val="7030A0"/>
                </a:solidFill>
                <a:latin typeface="Arial" charset="0"/>
                <a:ea typeface="新細明體" pitchFamily="18" charset="-120"/>
                <a:sym typeface="Wingdings" pitchFamily="2" charset="2"/>
              </a:rPr>
              <a:t>uniquely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 determined by its</a:t>
            </a:r>
            <a:b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</a:b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ground state density, which can be found </a:t>
            </a:r>
            <a:r>
              <a:rPr lang="en-US" altLang="zh-TW" sz="2000" dirty="0" err="1" smtClean="0">
                <a:latin typeface="Arial" charset="0"/>
                <a:ea typeface="新細明體" pitchFamily="18" charset="-120"/>
                <a:sym typeface="Wingdings" pitchFamily="2" charset="2"/>
              </a:rPr>
              <a:t>variationally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 with</a:t>
            </a:r>
            <a:b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</a:b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a </a:t>
            </a:r>
            <a:r>
              <a:rPr lang="en-US" altLang="zh-TW" sz="2000" dirty="0" smtClean="0">
                <a:solidFill>
                  <a:srgbClr val="7030A0"/>
                </a:solidFill>
                <a:latin typeface="Arial" charset="0"/>
                <a:ea typeface="新細明體" pitchFamily="18" charset="-120"/>
                <a:sym typeface="Wingdings" pitchFamily="2" charset="2"/>
              </a:rPr>
              <a:t>universal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 energy functional</a:t>
            </a:r>
          </a:p>
          <a:p>
            <a:pPr marL="18288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50000"/>
            </a:pPr>
            <a:r>
              <a:rPr lang="en-US" sz="2000" dirty="0" smtClean="0"/>
              <a:t>P. </a:t>
            </a:r>
            <a:r>
              <a:rPr lang="en-US" sz="2000" dirty="0" err="1" smtClean="0"/>
              <a:t>Hohenberg</a:t>
            </a:r>
            <a:r>
              <a:rPr lang="en-US" sz="2000" dirty="0" smtClean="0"/>
              <a:t> &amp;</a:t>
            </a:r>
            <a:r>
              <a:rPr lang="en-US" altLang="zh-TW" sz="2000" dirty="0" smtClean="0"/>
              <a:t>Walter Kohn, </a:t>
            </a:r>
            <a:r>
              <a:rPr lang="en-US" altLang="zh-TW" sz="2000" dirty="0" err="1" smtClean="0"/>
              <a:t>Phy</a:t>
            </a:r>
            <a:r>
              <a:rPr lang="en-US" altLang="zh-TW" sz="2000" dirty="0" smtClean="0"/>
              <a:t>. Rev. </a:t>
            </a:r>
            <a:r>
              <a:rPr lang="en-US" altLang="zh-TW" sz="2000" b="1" dirty="0" smtClean="0"/>
              <a:t>136</a:t>
            </a:r>
            <a:r>
              <a:rPr lang="en-US" altLang="zh-TW" sz="2000" dirty="0" smtClean="0"/>
              <a:t>, 864-B871 (1964)</a:t>
            </a:r>
          </a:p>
          <a:p>
            <a:pPr marL="18288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50000"/>
            </a:pP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 Foundation of modern large-scale </a:t>
            </a:r>
            <a:r>
              <a:rPr lang="en-US" altLang="zh-TW" sz="2000" dirty="0" smtClean="0">
                <a:solidFill>
                  <a:srgbClr val="7030A0"/>
                </a:solidFill>
                <a:latin typeface="Arial" charset="0"/>
                <a:ea typeface="新細明體" pitchFamily="18" charset="-120"/>
                <a:sym typeface="Wingdings" pitchFamily="2" charset="2"/>
              </a:rPr>
              <a:t>computation</a:t>
            </a:r>
            <a:r>
              <a:rPr lang="en-US" altLang="zh-TW" sz="2000" dirty="0" smtClean="0">
                <a:latin typeface="Arial" charset="0"/>
                <a:ea typeface="新細明體" pitchFamily="18" charset="-120"/>
                <a:sym typeface="Wingdings" pitchFamily="2" charset="2"/>
              </a:rPr>
              <a:t> of material properties</a:t>
            </a:r>
          </a:p>
        </p:txBody>
      </p:sp>
      <p:pic>
        <p:nvPicPr>
          <p:cNvPr id="510978" name="Picture 2" descr="C:\Users\weiku\home\talks_conferences\LSU_2011\2nd_visit\photo\200px-Andersonphot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742" y="902760"/>
            <a:ext cx="1905000" cy="2276475"/>
          </a:xfrm>
          <a:prstGeom prst="rect">
            <a:avLst/>
          </a:prstGeom>
          <a:noFill/>
        </p:spPr>
      </p:pic>
      <p:sp>
        <p:nvSpPr>
          <p:cNvPr id="5" name="Rectangle 16"/>
          <p:cNvSpPr>
            <a:spLocks noChangeArrowheads="1"/>
          </p:cNvSpPr>
          <p:nvPr/>
        </p:nvSpPr>
        <p:spPr bwMode="auto">
          <a:xfrm>
            <a:off x="871870" y="165832"/>
            <a:ext cx="8272130" cy="5492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b"/>
          <a:lstStyle/>
          <a:p>
            <a:r>
              <a:rPr lang="en-US" altLang="zh-TW" sz="2800" dirty="0" smtClean="0">
                <a:solidFill>
                  <a:schemeClr val="tx2"/>
                </a:solidFill>
                <a:ea typeface="新細明體" pitchFamily="18" charset="-120"/>
              </a:rPr>
              <a:t>CM theory/computation: solving the unsolvable problem</a:t>
            </a:r>
            <a:endParaRPr lang="en-US" altLang="zh-TW" sz="2800" dirty="0">
              <a:solidFill>
                <a:schemeClr val="tx2"/>
              </a:solidFill>
              <a:ea typeface="新細明體" pitchFamily="18" charset="-120"/>
            </a:endParaRPr>
          </a:p>
        </p:txBody>
      </p:sp>
      <p:pic>
        <p:nvPicPr>
          <p:cNvPr id="513026" name="Picture 2" descr="http://upload.wikimedia.org/wikipedia/commons/thumb/5/5e/WalterKohnGraz21042006_1.jpg/150px-WalterKohnGraz21042006_1.jpg">
            <a:hlinkClick r:id="rId3" tooltip="Walter Kohn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39148" y="3689493"/>
            <a:ext cx="1905000" cy="2540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39754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arketing Plan">
  <a:themeElements>
    <a:clrScheme name="">
      <a:dk1>
        <a:srgbClr val="005A58"/>
      </a:dk1>
      <a:lt1>
        <a:srgbClr val="FFFFFF"/>
      </a:lt1>
      <a:dk2>
        <a:srgbClr val="0066FF"/>
      </a:dk2>
      <a:lt2>
        <a:srgbClr val="AFB5D2"/>
      </a:lt2>
      <a:accent1>
        <a:srgbClr val="66CCFF"/>
      </a:accent1>
      <a:accent2>
        <a:srgbClr val="99FFCC"/>
      </a:accent2>
      <a:accent3>
        <a:srgbClr val="FFFFFF"/>
      </a:accent3>
      <a:accent4>
        <a:srgbClr val="004C4A"/>
      </a:accent4>
      <a:accent5>
        <a:srgbClr val="B8E2FF"/>
      </a:accent5>
      <a:accent6>
        <a:srgbClr val="8AE7B9"/>
      </a:accent6>
      <a:hlink>
        <a:srgbClr val="FF99FF"/>
      </a:hlink>
      <a:folHlink>
        <a:srgbClr val="CCCCFF"/>
      </a:folHlink>
    </a:clrScheme>
    <a:fontScheme name="Marketing Plan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sq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sq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Marketing Plan 1">
        <a:dk1>
          <a:srgbClr val="336699"/>
        </a:dk1>
        <a:lt1>
          <a:srgbClr val="FFFFFF"/>
        </a:lt1>
        <a:dk2>
          <a:srgbClr val="0066FF"/>
        </a:dk2>
        <a:lt2>
          <a:srgbClr val="AFB5D2"/>
        </a:lt2>
        <a:accent1>
          <a:srgbClr val="66CCFF"/>
        </a:accent1>
        <a:accent2>
          <a:srgbClr val="99FFCC"/>
        </a:accent2>
        <a:accent3>
          <a:srgbClr val="FFFFFF"/>
        </a:accent3>
        <a:accent4>
          <a:srgbClr val="2A5682"/>
        </a:accent4>
        <a:accent5>
          <a:srgbClr val="B8E2FF"/>
        </a:accent5>
        <a:accent6>
          <a:srgbClr val="8AE7B9"/>
        </a:accent6>
        <a:hlink>
          <a:srgbClr val="FF99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rketing Plan 2">
        <a:dk1>
          <a:srgbClr val="003366"/>
        </a:dk1>
        <a:lt1>
          <a:srgbClr val="CCECFF"/>
        </a:lt1>
        <a:dk2>
          <a:srgbClr val="4B3384"/>
        </a:dk2>
        <a:lt2>
          <a:srgbClr val="849CBB"/>
        </a:lt2>
        <a:accent1>
          <a:srgbClr val="90DBFF"/>
        </a:accent1>
        <a:accent2>
          <a:srgbClr val="99FFCC"/>
        </a:accent2>
        <a:accent3>
          <a:srgbClr val="E2F4FF"/>
        </a:accent3>
        <a:accent4>
          <a:srgbClr val="002A56"/>
        </a:accent4>
        <a:accent5>
          <a:srgbClr val="C6EAFF"/>
        </a:accent5>
        <a:accent6>
          <a:srgbClr val="8AE7B9"/>
        </a:accent6>
        <a:hlink>
          <a:srgbClr val="DFC0FF"/>
        </a:hlink>
        <a:folHlink>
          <a:srgbClr val="6DC5D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rketing Plan 3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Office\Templates\1033\Marketing Plan.pot</Template>
  <TotalTime>10627</TotalTime>
  <Words>3551</Words>
  <Application>Microsoft Office PowerPoint</Application>
  <PresentationFormat>On-screen Show (4:3)</PresentationFormat>
  <Paragraphs>641</Paragraphs>
  <Slides>48</Slides>
  <Notes>7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4</vt:i4>
      </vt:variant>
      <vt:variant>
        <vt:lpstr>Slide Titles</vt:lpstr>
      </vt:variant>
      <vt:variant>
        <vt:i4>48</vt:i4>
      </vt:variant>
    </vt:vector>
  </HeadingPairs>
  <TitlesOfParts>
    <vt:vector size="62" baseType="lpstr">
      <vt:lpstr>Batang</vt:lpstr>
      <vt:lpstr>新細明體</vt:lpstr>
      <vt:lpstr>宋体</vt:lpstr>
      <vt:lpstr>宋体</vt:lpstr>
      <vt:lpstr>Arial</vt:lpstr>
      <vt:lpstr>Cambria Math</vt:lpstr>
      <vt:lpstr>Symbol</vt:lpstr>
      <vt:lpstr>Times New Roman</vt:lpstr>
      <vt:lpstr>Wingdings</vt:lpstr>
      <vt:lpstr>Marketing Plan</vt:lpstr>
      <vt:lpstr>Graph</vt:lpstr>
      <vt:lpstr>Equation</vt:lpstr>
      <vt:lpstr>Equation.DSMT4</vt:lpstr>
      <vt:lpstr>Acrobat Document</vt:lpstr>
      <vt:lpstr>Spin/orbital correlation and itinerancy enhanced quantum fluctuation of magnetic moments in Fe-based superconductors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Large local moment but poorly ordered?</vt:lpstr>
      <vt:lpstr>PowerPoint Presentation</vt:lpstr>
      <vt:lpstr>PowerPoint Presentation</vt:lpstr>
      <vt:lpstr>Acknowledgement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Large local moment but poorly ordered?</vt:lpstr>
      <vt:lpstr>PowerPoint Presentation</vt:lpstr>
      <vt:lpstr>Current explanation-Temporal fluctuation </vt:lpstr>
      <vt:lpstr>Phase stability and renormalization of spin waves</vt:lpstr>
      <vt:lpstr>Role of nesting?</vt:lpstr>
      <vt:lpstr>Strongly correlated picture</vt:lpstr>
      <vt:lpstr>Method</vt:lpstr>
      <vt:lpstr>Effects of itinerant carriers</vt:lpstr>
      <vt:lpstr>PowerPoint Presentation</vt:lpstr>
      <vt:lpstr>PowerPoint Presentation</vt:lpstr>
      <vt:lpstr>PowerPoint Presentation</vt:lpstr>
      <vt:lpstr>Profound change of perspective</vt:lpstr>
      <vt:lpstr>Effects of ferro-orbital order</vt:lpstr>
      <vt:lpstr>PowerPoint Presentation</vt:lpstr>
      <vt:lpstr>Stability of the (p,0) C-AFM phase</vt:lpstr>
      <vt:lpstr>A simple picture for FeSe</vt:lpstr>
      <vt:lpstr>PowerPoint Presentation</vt:lpstr>
      <vt:lpstr>Summaries</vt:lpstr>
    </vt:vector>
  </TitlesOfParts>
  <Company>UC Davis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Microscopic Analysis of Non-Metallic Ferromagnetism in La4Ba2Cu2O10 Based on Ab Initio Wannier Functions</dc:title>
  <dc:creator>Wei Ku</dc:creator>
  <cp:lastModifiedBy>Wei Ku</cp:lastModifiedBy>
  <cp:revision>1011</cp:revision>
  <cp:lastPrinted>1601-01-01T00:00:00Z</cp:lastPrinted>
  <dcterms:created xsi:type="dcterms:W3CDTF">2002-02-03T02:07:27Z</dcterms:created>
  <dcterms:modified xsi:type="dcterms:W3CDTF">2016-08-31T03:39:25Z</dcterms:modified>
</cp:coreProperties>
</file>